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3" r:id="rId4"/>
    <p:sldId id="259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C9CA-1DC7-48DF-84F8-ECE7E69FFAD1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8182F-6ACF-4B9B-BCCF-EC6DD6FF656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38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182F-6ACF-4B9B-BCCF-EC6DD6FF6566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93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0952F4-4024-4822-8F27-A1CCBC048893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75394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Rectángulo"/>
          <p:cNvSpPr>
            <a:spLocks noChangeArrowheads="1"/>
          </p:cNvSpPr>
          <p:nvPr/>
        </p:nvSpPr>
        <p:spPr bwMode="auto">
          <a:xfrm>
            <a:off x="1692275" y="765175"/>
            <a:ext cx="6102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dirty="0"/>
              <a:t>TRATAMIENTO </a:t>
            </a:r>
            <a:r>
              <a:rPr lang="es-ES" sz="3200" dirty="0">
                <a:solidFill>
                  <a:schemeClr val="accent6"/>
                </a:solidFill>
              </a:rPr>
              <a:t>INTEGRAL</a:t>
            </a:r>
            <a:r>
              <a:rPr lang="es-ES" dirty="0"/>
              <a:t> TDAH</a:t>
            </a:r>
          </a:p>
        </p:txBody>
      </p:sp>
      <p:sp>
        <p:nvSpPr>
          <p:cNvPr id="3" name="2 Elipse"/>
          <p:cNvSpPr/>
          <p:nvPr/>
        </p:nvSpPr>
        <p:spPr>
          <a:xfrm>
            <a:off x="971550" y="1773238"/>
            <a:ext cx="2305050" cy="201612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FAMILIAR</a:t>
            </a:r>
          </a:p>
          <a:p>
            <a:pPr algn="ctr">
              <a:defRPr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(</a:t>
            </a:r>
            <a:r>
              <a:rPr lang="es-ES" sz="1600" dirty="0" err="1">
                <a:latin typeface="Arial" pitchFamily="34" charset="0"/>
                <a:cs typeface="Arial" pitchFamily="34" charset="0"/>
              </a:rPr>
              <a:t>psicoeducac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. E. </a:t>
            </a:r>
            <a:r>
              <a:rPr lang="es-ES" sz="1600" dirty="0" err="1">
                <a:latin typeface="Arial" pitchFamily="34" charset="0"/>
                <a:cs typeface="Arial" pitchFamily="34" charset="0"/>
              </a:rPr>
              <a:t>Padres,etc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4" name="3 Elipse"/>
          <p:cNvSpPr/>
          <p:nvPr/>
        </p:nvSpPr>
        <p:spPr>
          <a:xfrm>
            <a:off x="6227763" y="1700213"/>
            <a:ext cx="2376487" cy="201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REEDUCACION PSICOPED</a:t>
            </a:r>
            <a:r>
              <a:rPr lang="es-ES" dirty="0"/>
              <a:t>.</a:t>
            </a:r>
          </a:p>
        </p:txBody>
      </p:sp>
      <p:sp>
        <p:nvSpPr>
          <p:cNvPr id="5" name="4 Elipse"/>
          <p:cNvSpPr/>
          <p:nvPr/>
        </p:nvSpPr>
        <p:spPr>
          <a:xfrm>
            <a:off x="4859338" y="4005263"/>
            <a:ext cx="2305050" cy="201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PSICOTERAP COG-COND. Y FAMILIAR</a:t>
            </a:r>
          </a:p>
        </p:txBody>
      </p:sp>
      <p:sp>
        <p:nvSpPr>
          <p:cNvPr id="6" name="5 Elipse"/>
          <p:cNvSpPr/>
          <p:nvPr/>
        </p:nvSpPr>
        <p:spPr>
          <a:xfrm>
            <a:off x="1476375" y="4076700"/>
            <a:ext cx="2808288" cy="201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FARMACOLOGICO</a:t>
            </a:r>
          </a:p>
        </p:txBody>
      </p:sp>
      <p:sp>
        <p:nvSpPr>
          <p:cNvPr id="7" name="6 Elipse"/>
          <p:cNvSpPr/>
          <p:nvPr/>
        </p:nvSpPr>
        <p:spPr>
          <a:xfrm>
            <a:off x="3492500" y="1268413"/>
            <a:ext cx="2303463" cy="201612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ESCOLAR</a:t>
            </a:r>
          </a:p>
          <a:p>
            <a:pPr algn="ctr">
              <a:defRPr/>
            </a:pPr>
            <a:r>
              <a:rPr lang="es-E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(ADAPT METODOLG).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endParaRPr lang="es-ES" sz="1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043608" y="678974"/>
            <a:ext cx="70567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pPr algn="ctr"/>
            <a:r>
              <a:rPr lang="es-ES" dirty="0" smtClean="0"/>
              <a:t>EVALÚA CONTENIDO Y NO CONTINENTE</a:t>
            </a:r>
          </a:p>
          <a:p>
            <a:endParaRPr lang="es-ES" dirty="0"/>
          </a:p>
          <a:p>
            <a:r>
              <a:rPr lang="es-ES" i="1" dirty="0" smtClean="0">
                <a:solidFill>
                  <a:schemeClr val="accent1"/>
                </a:solidFill>
              </a:rPr>
              <a:t>+(1-3) PUNTOS por errores relacionados con DÉFICIT causas del TDAH</a:t>
            </a:r>
          </a:p>
          <a:p>
            <a:endParaRPr lang="es-ES" i="1" dirty="0">
              <a:solidFill>
                <a:schemeClr val="accent1"/>
              </a:solidFill>
            </a:endParaRPr>
          </a:p>
          <a:p>
            <a:endParaRPr lang="es-ES" dirty="0" smtClean="0"/>
          </a:p>
          <a:p>
            <a:pPr algn="ctr"/>
            <a:r>
              <a:rPr lang="es-ES" dirty="0" smtClean="0"/>
              <a:t>FACILITA EL ACCESO AL EXAMEN HECHO (COPIA)</a:t>
            </a:r>
          </a:p>
          <a:p>
            <a:endParaRPr lang="es-ES" dirty="0" smtClean="0"/>
          </a:p>
          <a:p>
            <a:r>
              <a:rPr lang="es-ES" i="1" dirty="0" smtClean="0">
                <a:solidFill>
                  <a:schemeClr val="accent1"/>
                </a:solidFill>
              </a:rPr>
              <a:t>EL CEREBRO CON TDAH necesita ensayar sobre los errores</a:t>
            </a:r>
          </a:p>
          <a:p>
            <a:endParaRPr lang="es-ES" dirty="0"/>
          </a:p>
          <a:p>
            <a:pPr algn="ctr"/>
            <a:r>
              <a:rPr lang="es-ES" dirty="0" smtClean="0"/>
              <a:t>ASEGURA QUE CONOCE LAS FECHAS LÍMITES DE ENTREGA y la METODOLOGIA DE EVALUACION.</a:t>
            </a:r>
          </a:p>
          <a:p>
            <a:pPr algn="ctr"/>
            <a:endParaRPr lang="es-ES" dirty="0"/>
          </a:p>
          <a:p>
            <a:pPr algn="ctr"/>
            <a:r>
              <a:rPr lang="es-ES" i="1" dirty="0" smtClean="0">
                <a:solidFill>
                  <a:schemeClr val="accent1"/>
                </a:solidFill>
              </a:rPr>
              <a:t>FAVORECE LA COMUNICACIÓN CON LA FAMILIA como “MEMORIAS DE TRABAJO NO VERBAL” externas…</a:t>
            </a:r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Durante INFANTIL-PRIMARIA-SECUNDARIA-formación superior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054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404664"/>
            <a:ext cx="63367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chemeClr val="accent6"/>
                </a:solidFill>
              </a:rPr>
              <a:t>POR QUÉ ES NECESARIO EL TRATAMIENTO ESCOLAR</a:t>
            </a:r>
            <a:endParaRPr lang="es-ES" sz="2000" b="1" dirty="0">
              <a:solidFill>
                <a:schemeClr val="accent6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87624" y="1124744"/>
            <a:ext cx="7200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 smtClean="0"/>
              <a:t>TRASTORNO RELACIONADO CON INMADUREZ EJECUTIVA, DE LA ATENCIÓN E INHIBICIÓN CEREBRAL.</a:t>
            </a:r>
          </a:p>
          <a:p>
            <a:pPr marL="342900" indent="-342900">
              <a:buAutoNum type="arabicPeriod"/>
            </a:pPr>
            <a:endParaRPr lang="es-ES" dirty="0"/>
          </a:p>
          <a:p>
            <a:r>
              <a:rPr lang="es-ES" dirty="0" err="1" smtClean="0"/>
              <a:t>Trast</a:t>
            </a:r>
            <a:r>
              <a:rPr lang="es-ES" dirty="0" smtClean="0"/>
              <a:t>. Del NEURODESARR			NECESIDAD EDUCATIVA</a:t>
            </a:r>
          </a:p>
          <a:p>
            <a:endParaRPr lang="es-ES" dirty="0" smtClean="0"/>
          </a:p>
          <a:p>
            <a:pPr marL="342900" indent="-342900">
              <a:buAutoNum type="arabicPeriod"/>
            </a:pP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ASOCIADO A DIFICULTADES DE APRENDIZAJE: </a:t>
            </a:r>
            <a:r>
              <a:rPr lang="es-ES" dirty="0" err="1" smtClean="0"/>
              <a:t>lecto</a:t>
            </a:r>
            <a:r>
              <a:rPr lang="es-ES" dirty="0" smtClean="0"/>
              <a:t>-escritura, cálculo, habla.</a:t>
            </a:r>
          </a:p>
          <a:p>
            <a:pPr marL="342900" indent="-342900">
              <a:buAutoNum type="arabicPeriod"/>
            </a:pP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POBRE MEMORIA DE TRABAJO VERBAL Y NO VERBAL</a:t>
            </a:r>
          </a:p>
          <a:p>
            <a:pPr marL="342900" indent="-342900">
              <a:buAutoNum type="arabicPeriod"/>
            </a:pP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BAJA CAPACIDAD DE AUTOMOTIVACIÓN CEREBRAL. </a:t>
            </a:r>
          </a:p>
          <a:p>
            <a:pPr marL="342900" indent="-342900"/>
            <a:endParaRPr lang="es-ES" dirty="0" smtClean="0"/>
          </a:p>
          <a:p>
            <a:pPr marL="342900" indent="-342900"/>
            <a:r>
              <a:rPr lang="es-ES" dirty="0" smtClean="0"/>
              <a:t>5.    MANIFESTACIÓN EMOCIONAL POR DEBAJO DE LA EDAD. </a:t>
            </a:r>
          </a:p>
          <a:p>
            <a:pPr marL="342900" indent="-342900">
              <a:buAutoNum type="arabicPeriod"/>
            </a:pPr>
            <a:endParaRPr lang="es-ES" dirty="0" smtClean="0"/>
          </a:p>
          <a:p>
            <a:pPr marL="342900" indent="-342900"/>
            <a:endParaRPr lang="es-ES" dirty="0" smtClean="0"/>
          </a:p>
          <a:p>
            <a:pPr marL="342900" indent="-342900"/>
            <a:r>
              <a:rPr lang="es-ES" dirty="0" smtClean="0"/>
              <a:t>6.    PROBLEMAS EN LA SINTESIS Y ABSTRACIÓN. </a:t>
            </a:r>
          </a:p>
          <a:p>
            <a:pPr marL="342900" indent="-342900">
              <a:buAutoNum type="arabicPeriod"/>
            </a:pPr>
            <a:endParaRPr lang="es-ES" dirty="0"/>
          </a:p>
        </p:txBody>
      </p:sp>
      <p:sp>
        <p:nvSpPr>
          <p:cNvPr id="4" name="Flecha derecha 3"/>
          <p:cNvSpPr/>
          <p:nvPr/>
        </p:nvSpPr>
        <p:spPr>
          <a:xfrm>
            <a:off x="3851920" y="2204864"/>
            <a:ext cx="158417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4478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2" charset="0"/>
              <a:ea typeface="+mn-ea"/>
              <a:cs typeface="Arial Unicode MS" pitchFamily="3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2" charset="0"/>
                <a:ea typeface="+mn-ea"/>
                <a:cs typeface="Arial" charset="0"/>
              </a:rPr>
              <a:t>Memoria de Trabajo no Verbal: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2" charset="0"/>
                <a:ea typeface="+mn-ea"/>
                <a:cs typeface="Arial" charset="0"/>
              </a:rPr>
              <a:t> GUIA- PREVISIÓN- PLANIFICACIÓN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2" charset="0"/>
              <a:ea typeface="+mn-ea"/>
              <a:cs typeface="Arial Unicode MS" pitchFamily="3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2" charset="0"/>
                <a:ea typeface="+mn-ea"/>
                <a:cs typeface="Arial" charset="0"/>
              </a:rPr>
              <a:t>Memoria de Trabajo Verbal: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2" charset="0"/>
                <a:ea typeface="+mn-ea"/>
                <a:cs typeface="Arial" charset="0"/>
              </a:rPr>
              <a:t> LENGUAJE INTERNO-REGULACIÓN Y DIRECCION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2" charset="0"/>
              <a:ea typeface="+mn-ea"/>
              <a:cs typeface="Arial Unicode MS" pitchFamily="3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2" charset="0"/>
                <a:ea typeface="+mn-ea"/>
                <a:cs typeface="Arial" charset="0"/>
              </a:rPr>
              <a:t>Automotivación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2" charset="0"/>
                <a:ea typeface="+mn-ea"/>
                <a:cs typeface="Arial" charset="0"/>
              </a:rPr>
              <a:t>. CONTROL DE LA EMOCION-TIEMPO DE ESPERA-AJUSTE DE LA REACCIÓN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2" charset="0"/>
              <a:ea typeface="+mn-ea"/>
              <a:cs typeface="Arial Unicode MS" pitchFamily="3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2" charset="0"/>
                <a:ea typeface="+mn-ea"/>
                <a:cs typeface="Arial" charset="0"/>
              </a:rPr>
              <a:t>Resolución de Problemas.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2" charset="0"/>
                <a:ea typeface="+mn-ea"/>
                <a:cs typeface="Arial" charset="0"/>
              </a:rPr>
              <a:t> INFORMACION- ANALISIS Y SÍNTESIS, PLANIFICACIÓN Y/ O RESOLUCION DE PROBLEMAS.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2" charset="0"/>
              <a:ea typeface="+mn-ea"/>
              <a:cs typeface="Arial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2" charset="0"/>
                <a:ea typeface="+mn-ea"/>
                <a:cs typeface="Arial" charset="0"/>
              </a:rPr>
              <a:t>“PUEDE QUERER LLEGAR PERO NO PUEDE”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Unicode MS" pitchFamily="32" charset="0"/>
              <a:ea typeface="+mn-ea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7544" y="332656"/>
            <a:ext cx="77724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2" charset="0"/>
                <a:ea typeface="+mj-ea"/>
                <a:cs typeface="Arial" charset="0"/>
              </a:rPr>
              <a:t>FUNCIONES EJECUTIVAS</a:t>
            </a:r>
            <a:r>
              <a:rPr kumimoji="0" lang="es-E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2" charset="0"/>
                <a:ea typeface="+mj-ea"/>
                <a:cs typeface="Arial" charset="0"/>
              </a:rPr>
              <a:t> </a:t>
            </a:r>
            <a:r>
              <a:rPr kumimoji="0" lang="es-E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2" charset="0"/>
                <a:ea typeface="+mj-ea"/>
                <a:cs typeface="Arial" charset="0"/>
              </a:rPr>
              <a:t>(BARCkLEY):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2" charset="0"/>
              <a:ea typeface="+mj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POR DÓNDE EMPEZAR…</a:t>
            </a:r>
            <a:endParaRPr lang="es-ES" sz="3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043608" y="1268760"/>
            <a:ext cx="69847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IDENTIFICAR LOS PRINCIPALES DÉFICIT RELACIONADOS CON EL TDAH. </a:t>
            </a:r>
          </a:p>
          <a:p>
            <a:endParaRPr lang="es-ES" dirty="0" smtClean="0"/>
          </a:p>
          <a:p>
            <a:r>
              <a:rPr lang="es-ES" dirty="0" smtClean="0"/>
              <a:t>FAVORECER COMUNICACIÓN CON EL CENTRO ESCOLAR Y COORDINACIÓN ENTRE PROFESIONALES QUE INTERVIENEN CON EL ALUMNO CON TDAH. </a:t>
            </a:r>
          </a:p>
          <a:p>
            <a:r>
              <a:rPr lang="en-US" dirty="0" smtClean="0"/>
              <a:t> 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i="1" dirty="0" smtClean="0"/>
              <a:t>Los maestros </a:t>
            </a:r>
            <a:r>
              <a:rPr lang="en-US" sz="1400" i="1" dirty="0" err="1" smtClean="0"/>
              <a:t>han</a:t>
            </a:r>
            <a:r>
              <a:rPr lang="en-US" sz="1400" i="1" dirty="0" smtClean="0"/>
              <a:t> de </a:t>
            </a:r>
            <a:r>
              <a:rPr lang="en-US" sz="1400" i="1" dirty="0" err="1" smtClean="0"/>
              <a:t>centrarse</a:t>
            </a:r>
            <a:r>
              <a:rPr lang="en-US" sz="1400" i="1" dirty="0" smtClean="0"/>
              <a:t> en </a:t>
            </a:r>
            <a:r>
              <a:rPr lang="en-US" sz="1400" i="1" dirty="0" err="1" smtClean="0"/>
              <a:t>las</a:t>
            </a:r>
            <a:r>
              <a:rPr lang="en-US" sz="1400" i="1" dirty="0" smtClean="0"/>
              <a:t> dos </a:t>
            </a:r>
            <a:r>
              <a:rPr lang="en-US" sz="1400" i="1" dirty="0" err="1" smtClean="0"/>
              <a:t>primeras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semanas</a:t>
            </a:r>
            <a:r>
              <a:rPr lang="en-US" sz="1400" i="1" dirty="0" smtClean="0"/>
              <a:t> de la </a:t>
            </a:r>
            <a:r>
              <a:rPr lang="en-US" sz="1400" i="1" dirty="0" err="1" smtClean="0"/>
              <a:t>escuela</a:t>
            </a:r>
            <a:r>
              <a:rPr lang="en-US" sz="1400" i="1" dirty="0" smtClean="0"/>
              <a:t> en la GESTIÓN DE LA CONDUCTA. Si no se </a:t>
            </a:r>
            <a:r>
              <a:rPr lang="en-US" sz="1400" i="1" dirty="0" err="1" smtClean="0"/>
              <a:t>consigue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estarán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apagando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incendios</a:t>
            </a:r>
            <a:r>
              <a:rPr lang="en-US" sz="1400" i="1" dirty="0" smtClean="0"/>
              <a:t> el </a:t>
            </a:r>
            <a:r>
              <a:rPr lang="en-US" sz="1400" i="1" dirty="0" err="1" smtClean="0"/>
              <a:t>resto</a:t>
            </a:r>
            <a:r>
              <a:rPr lang="en-US" sz="1400" i="1" dirty="0" smtClean="0"/>
              <a:t> del </a:t>
            </a:r>
            <a:r>
              <a:rPr lang="en-US" sz="1400" i="1" dirty="0" err="1" smtClean="0"/>
              <a:t>año</a:t>
            </a:r>
            <a:r>
              <a:rPr lang="en-US" sz="1400" i="1" dirty="0" smtClean="0"/>
              <a:t>. Para </a:t>
            </a:r>
            <a:r>
              <a:rPr lang="en-US" sz="1400" i="1" dirty="0" err="1" smtClean="0"/>
              <a:t>ello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más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observación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establecer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reglas</a:t>
            </a:r>
            <a:r>
              <a:rPr lang="en-US" sz="1400" i="1" dirty="0" smtClean="0"/>
              <a:t> y </a:t>
            </a:r>
            <a:r>
              <a:rPr lang="en-US" sz="1400" i="1" dirty="0" err="1" smtClean="0"/>
              <a:t>consecuencias</a:t>
            </a:r>
            <a:r>
              <a:rPr lang="en-US" sz="1400" i="1" dirty="0" smtClean="0"/>
              <a:t>.  Barkley </a:t>
            </a:r>
            <a:endParaRPr lang="es-ES" sz="1400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DISEÑAR </a:t>
            </a:r>
            <a:r>
              <a:rPr lang="es-ES" b="1" u="sng" dirty="0" smtClean="0"/>
              <a:t>MEDIDAS METODOLÓGICAS </a:t>
            </a:r>
            <a:r>
              <a:rPr lang="es-ES" dirty="0" smtClean="0"/>
              <a:t>PARA COMPENSAR LOS DÉFICITS DEL TDAH EN EL CONTEXTO ESCOLAR: 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ESTILO DE APRENDIZAJE. 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ASPECTO RELACIONAL/EMOCIONAL.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DENTRO Y FUERA DEL AULA (EXCURSIONES, COMEDOR, ETC).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971600" y="1412776"/>
            <a:ext cx="7696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en-US" i="1" dirty="0"/>
          </a:p>
          <a:p>
            <a:pPr algn="ctr" eaLnBrk="0" hangingPunct="0"/>
            <a:endParaRPr lang="en-US" i="1" dirty="0" smtClean="0"/>
          </a:p>
          <a:p>
            <a:pPr algn="ctr" eaLnBrk="0" hangingPunct="0"/>
            <a:endParaRPr lang="en-US" i="1" dirty="0" smtClean="0"/>
          </a:p>
          <a:p>
            <a:pPr algn="ctr" eaLnBrk="0" hangingPunct="0"/>
            <a:endParaRPr lang="en-US" i="1" dirty="0" smtClean="0"/>
          </a:p>
          <a:p>
            <a:pPr algn="ctr" eaLnBrk="0" hangingPunct="0"/>
            <a:r>
              <a:rPr lang="en-US" i="1" dirty="0" smtClean="0"/>
              <a:t>“</a:t>
            </a:r>
            <a:r>
              <a:rPr lang="en-US" sz="3200" i="1" dirty="0"/>
              <a:t>Si el </a:t>
            </a:r>
            <a:r>
              <a:rPr lang="en-US" sz="3200" i="1" dirty="0" err="1"/>
              <a:t>alumno</a:t>
            </a:r>
            <a:r>
              <a:rPr lang="en-US" sz="3200" i="1" dirty="0"/>
              <a:t> no </a:t>
            </a:r>
            <a:r>
              <a:rPr lang="en-US" sz="3200" i="1" dirty="0" err="1"/>
              <a:t>puede</a:t>
            </a:r>
            <a:r>
              <a:rPr lang="en-US" sz="3200" i="1" dirty="0"/>
              <a:t> </a:t>
            </a:r>
            <a:r>
              <a:rPr lang="en-US" sz="3200" i="1" dirty="0" err="1"/>
              <a:t>aprender</a:t>
            </a:r>
            <a:r>
              <a:rPr lang="en-US" sz="3200" i="1" dirty="0"/>
              <a:t> </a:t>
            </a:r>
            <a:r>
              <a:rPr lang="en-US" sz="3200" i="1" dirty="0" err="1"/>
              <a:t>por</a:t>
            </a:r>
            <a:r>
              <a:rPr lang="en-US" sz="3200" i="1" dirty="0"/>
              <a:t> el </a:t>
            </a:r>
            <a:r>
              <a:rPr lang="en-US" sz="3200" i="1" dirty="0" err="1"/>
              <a:t>camino</a:t>
            </a:r>
            <a:r>
              <a:rPr lang="en-US" sz="3200" i="1" dirty="0"/>
              <a:t> en el </a:t>
            </a:r>
            <a:r>
              <a:rPr lang="en-US" sz="3200" i="1" dirty="0" err="1"/>
              <a:t>que</a:t>
            </a:r>
            <a:r>
              <a:rPr lang="en-US" sz="3200" i="1" dirty="0"/>
              <a:t> se le </a:t>
            </a:r>
            <a:r>
              <a:rPr lang="en-US" sz="3200" i="1" dirty="0" err="1"/>
              <a:t>enseña</a:t>
            </a:r>
            <a:r>
              <a:rPr lang="en-US" sz="3200" i="1" dirty="0"/>
              <a:t>, el </a:t>
            </a:r>
            <a:r>
              <a:rPr lang="en-US" sz="3200" i="1" dirty="0" err="1"/>
              <a:t>docente</a:t>
            </a:r>
            <a:r>
              <a:rPr lang="en-US" sz="3200" i="1" dirty="0"/>
              <a:t> </a:t>
            </a:r>
            <a:r>
              <a:rPr lang="en-US" sz="3200" i="1" dirty="0" err="1"/>
              <a:t>debe</a:t>
            </a:r>
            <a:r>
              <a:rPr lang="en-US" sz="3200" i="1" dirty="0"/>
              <a:t> </a:t>
            </a:r>
            <a:r>
              <a:rPr lang="en-US" sz="3200" i="1" dirty="0" err="1"/>
              <a:t>llevarlo</a:t>
            </a:r>
            <a:r>
              <a:rPr lang="en-US" sz="3200" i="1" dirty="0"/>
              <a:t> </a:t>
            </a:r>
            <a:r>
              <a:rPr lang="en-US" sz="3200" i="1" dirty="0" err="1"/>
              <a:t>por</a:t>
            </a:r>
            <a:r>
              <a:rPr lang="en-US" sz="3200" i="1" dirty="0"/>
              <a:t> el </a:t>
            </a:r>
            <a:r>
              <a:rPr lang="en-US" sz="3200" i="1" dirty="0" err="1"/>
              <a:t>camino</a:t>
            </a:r>
            <a:r>
              <a:rPr lang="en-US" sz="3200" i="1" dirty="0"/>
              <a:t> en el </a:t>
            </a:r>
            <a:r>
              <a:rPr lang="en-US" sz="3200" i="1" dirty="0" err="1"/>
              <a:t>que</a:t>
            </a:r>
            <a:r>
              <a:rPr lang="en-US" sz="3200" i="1" dirty="0"/>
              <a:t> el </a:t>
            </a:r>
            <a:r>
              <a:rPr lang="en-US" sz="3200" i="1" dirty="0" err="1"/>
              <a:t>alumno</a:t>
            </a:r>
            <a:r>
              <a:rPr lang="en-US" sz="3200" i="1" dirty="0"/>
              <a:t> le sea </a:t>
            </a:r>
            <a:r>
              <a:rPr lang="en-US" sz="3200" i="1" dirty="0" err="1"/>
              <a:t>más</a:t>
            </a:r>
            <a:r>
              <a:rPr lang="en-US" sz="3200" i="1" dirty="0"/>
              <a:t> </a:t>
            </a:r>
            <a:r>
              <a:rPr lang="en-US" sz="3200" i="1" dirty="0" err="1"/>
              <a:t>sencillo</a:t>
            </a:r>
            <a:r>
              <a:rPr lang="en-US" sz="3200" i="1" dirty="0"/>
              <a:t> </a:t>
            </a:r>
            <a:r>
              <a:rPr lang="en-US" sz="3200" i="1" dirty="0" err="1"/>
              <a:t>aprender</a:t>
            </a:r>
            <a:r>
              <a:rPr lang="en-US" sz="3200" i="1" dirty="0"/>
              <a:t>”</a:t>
            </a:r>
            <a:endParaRPr lang="en-US" sz="3200" dirty="0">
              <a:cs typeface="Arial Unicode MS" pitchFamily="32" charset="0"/>
            </a:endParaRPr>
          </a:p>
          <a:p>
            <a:pPr eaLnBrk="0" hangingPunct="0"/>
            <a:r>
              <a:rPr lang="en-US" sz="3200" i="1" dirty="0">
                <a:cs typeface="Arial" charset="0"/>
              </a:rPr>
              <a:t> </a:t>
            </a:r>
            <a:endParaRPr lang="en-US" sz="3200" dirty="0">
              <a:cs typeface="Arial Unicode MS" pitchFamily="32" charset="0"/>
            </a:endParaRPr>
          </a:p>
          <a:p>
            <a:pPr eaLnBrk="0" hangingPunct="0"/>
            <a:endParaRPr lang="en-US" sz="3200" dirty="0"/>
          </a:p>
        </p:txBody>
      </p:sp>
      <p:sp>
        <p:nvSpPr>
          <p:cNvPr id="4" name="3 Rectángulo"/>
          <p:cNvSpPr/>
          <p:nvPr/>
        </p:nvSpPr>
        <p:spPr>
          <a:xfrm>
            <a:off x="1043608" y="908720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MEDIDAS METODOLOGICAS ESCOLARES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b="1" dirty="0" smtClean="0"/>
              <a:t>OTROS SINTOMAS A TRATAR METODOLOGICAMENTE</a:t>
            </a:r>
            <a:endParaRPr lang="es-ES" sz="2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043608" y="2132856"/>
            <a:ext cx="727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DEFICIT DE ATENCION		DIFICULTAD DEMORA RECOMPENSA</a:t>
            </a:r>
          </a:p>
          <a:p>
            <a:endParaRPr lang="es-ES" dirty="0" smtClean="0"/>
          </a:p>
          <a:p>
            <a:r>
              <a:rPr lang="es-ES" dirty="0" smtClean="0"/>
              <a:t>HIPERACTIVIDAD			INHIBICIÓN MOTORA</a:t>
            </a:r>
          </a:p>
          <a:p>
            <a:endParaRPr lang="es-ES" dirty="0" smtClean="0"/>
          </a:p>
          <a:p>
            <a:r>
              <a:rPr lang="es-ES" dirty="0" smtClean="0"/>
              <a:t>IMPULSIVIDAD			RELACIONES SOCIALES PROBLEMAT.</a:t>
            </a:r>
          </a:p>
          <a:p>
            <a:endParaRPr lang="es-ES" dirty="0" smtClean="0"/>
          </a:p>
          <a:p>
            <a:r>
              <a:rPr lang="es-ES" dirty="0" smtClean="0"/>
              <a:t>DIFICULTADES DE AUTOCONTROL	DIFICULTADES DE APRENDIZAJE. </a:t>
            </a:r>
          </a:p>
          <a:p>
            <a:endParaRPr lang="es-ES" dirty="0" smtClean="0"/>
          </a:p>
          <a:p>
            <a:r>
              <a:rPr lang="es-ES" dirty="0" smtClean="0"/>
              <a:t>ESTILO COGNITIVO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Adaptaciones metodológicas. RESPONSABILIDADES </a:t>
            </a:r>
            <a:endParaRPr lang="es-ES" sz="32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683568" y="1700808"/>
            <a:ext cx="73448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Adaptar la Comunicación FAMILIA-COLE</a:t>
            </a:r>
          </a:p>
          <a:p>
            <a:endParaRPr lang="es-ES" dirty="0" smtClean="0">
              <a:solidFill>
                <a:schemeClr val="tx2"/>
              </a:solidFill>
            </a:endParaRPr>
          </a:p>
          <a:p>
            <a:r>
              <a:rPr lang="es-ES" dirty="0" smtClean="0">
                <a:solidFill>
                  <a:schemeClr val="tx2"/>
                </a:solidFill>
              </a:rPr>
              <a:t>ANTES DE EMPEZAR-DURANTE-FINAL</a:t>
            </a:r>
          </a:p>
          <a:p>
            <a:endParaRPr lang="es-ES" dirty="0" smtClean="0"/>
          </a:p>
          <a:p>
            <a:pPr algn="ctr"/>
            <a:r>
              <a:rPr lang="es-ES" dirty="0" smtClean="0"/>
              <a:t>RESPONSABILIDADES CENTRO ESCOLAR / FAMILIA</a:t>
            </a:r>
          </a:p>
          <a:p>
            <a:r>
              <a:rPr lang="es-ES" b="1" u="sng" dirty="0" smtClean="0">
                <a:solidFill>
                  <a:schemeClr val="tx2"/>
                </a:solidFill>
              </a:rPr>
              <a:t>FAMILIA:</a:t>
            </a:r>
            <a:r>
              <a:rPr lang="es-ES" u="sng" dirty="0" smtClean="0"/>
              <a:t> </a:t>
            </a:r>
          </a:p>
          <a:p>
            <a:r>
              <a:rPr lang="es-ES" dirty="0" smtClean="0"/>
              <a:t>FOMENTAR LA COMUNICACIÓN FLUIDA.</a:t>
            </a:r>
          </a:p>
          <a:p>
            <a:r>
              <a:rPr lang="es-ES" dirty="0" smtClean="0"/>
              <a:t>PLANIFICAR, SUPERVISAR Y ESTRUCTURAR CON CONSTANCIA.</a:t>
            </a:r>
          </a:p>
          <a:p>
            <a:r>
              <a:rPr lang="es-ES" dirty="0" smtClean="0"/>
              <a:t>COLABORAR EN DISEÑO DE ADAPTACION METODOLOGICA ESPECIFICA.</a:t>
            </a:r>
          </a:p>
          <a:p>
            <a:endParaRPr lang="es-ES" dirty="0">
              <a:solidFill>
                <a:schemeClr val="accent6"/>
              </a:solidFill>
            </a:endParaRPr>
          </a:p>
          <a:p>
            <a:r>
              <a:rPr lang="es-ES" b="1" u="sng" dirty="0" smtClean="0">
                <a:solidFill>
                  <a:schemeClr val="accent6"/>
                </a:solidFill>
              </a:rPr>
              <a:t>EVALUACIONES NEUROPSICOLOGICAS DE LOS DÉFICITS COGNITIVOS, LINGÜISTICOS, MOTORICOS consecuencias TDAH </a:t>
            </a:r>
          </a:p>
          <a:p>
            <a:endParaRPr lang="es-ES" b="1" u="sng" dirty="0" smtClean="0"/>
          </a:p>
          <a:p>
            <a:r>
              <a:rPr lang="es-ES" b="1" u="sng" dirty="0" smtClean="0"/>
              <a:t>CENTRO ESCOLAR</a:t>
            </a:r>
            <a:r>
              <a:rPr lang="es-ES" dirty="0" smtClean="0"/>
              <a:t>: </a:t>
            </a:r>
          </a:p>
          <a:p>
            <a:r>
              <a:rPr lang="es-ES" dirty="0" smtClean="0"/>
              <a:t>DISEÑAR ADAPTAC METODOLOGICA ESPECIFICA PARA EL ALUMNO/A. </a:t>
            </a:r>
          </a:p>
          <a:p>
            <a:r>
              <a:rPr lang="es-ES" dirty="0" smtClean="0"/>
              <a:t>FAVORECER LA COORDINACIÓN CON OTRAS FUENTES Y/O AGENTES. </a:t>
            </a:r>
          </a:p>
          <a:p>
            <a:r>
              <a:rPr lang="es-ES" dirty="0" smtClean="0"/>
              <a:t>MANTENER LAS ACTUACIONES A LO LARGO DE TODO EL CURSO.</a:t>
            </a:r>
          </a:p>
          <a:p>
            <a:r>
              <a:rPr lang="es-ES" dirty="0" smtClean="0"/>
              <a:t>CENTRAR LA EVALUACION EN CONTENIDOS Y NO EN CONTINENTE.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Adaptación por etapas 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791580" y="1343607"/>
            <a:ext cx="7560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INFANTIL					MEJORAR INHIBICIÓN</a:t>
            </a:r>
          </a:p>
          <a:p>
            <a:r>
              <a:rPr lang="es-ES" dirty="0"/>
              <a:t>	</a:t>
            </a:r>
            <a:r>
              <a:rPr lang="es-ES" dirty="0" smtClean="0"/>
              <a:t>				DISMINUIR IMPULSIVIDAD</a:t>
            </a:r>
          </a:p>
          <a:p>
            <a:r>
              <a:rPr lang="es-ES" dirty="0"/>
              <a:t>	</a:t>
            </a:r>
            <a:r>
              <a:rPr lang="es-ES" dirty="0" smtClean="0"/>
              <a:t>				FAVORECER LENG. INTERNO</a:t>
            </a:r>
          </a:p>
          <a:p>
            <a:r>
              <a:rPr lang="es-ES" dirty="0"/>
              <a:t>	</a:t>
            </a:r>
            <a:r>
              <a:rPr lang="es-ES" dirty="0" smtClean="0"/>
              <a:t>				Y CONCENTRACIÓN/ATENC</a:t>
            </a:r>
          </a:p>
          <a:p>
            <a:r>
              <a:rPr lang="es-ES" dirty="0"/>
              <a:t>	</a:t>
            </a:r>
            <a:r>
              <a:rPr lang="es-ES" dirty="0" smtClean="0"/>
              <a:t>				(Grupo </a:t>
            </a:r>
            <a:r>
              <a:rPr lang="es-ES" dirty="0" err="1" smtClean="0"/>
              <a:t>terap</a:t>
            </a:r>
            <a:r>
              <a:rPr lang="es-ES" dirty="0" smtClean="0"/>
              <a:t>. </a:t>
            </a:r>
            <a:r>
              <a:rPr lang="es-ES" dirty="0" err="1" smtClean="0"/>
              <a:t>Atenc</a:t>
            </a:r>
            <a:r>
              <a:rPr lang="es-ES" dirty="0" smtClean="0"/>
              <a:t>. Precoz)</a:t>
            </a: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PRIMARIA				ADAPTACION SINT. </a:t>
            </a:r>
            <a:endParaRPr lang="es-ES" dirty="0"/>
          </a:p>
          <a:p>
            <a:r>
              <a:rPr lang="es-ES" dirty="0" smtClean="0"/>
              <a:t>					NUCLEARES TDAH.</a:t>
            </a:r>
          </a:p>
          <a:p>
            <a:r>
              <a:rPr lang="es-ES" dirty="0"/>
              <a:t>	</a:t>
            </a:r>
            <a:r>
              <a:rPr lang="es-ES" dirty="0" smtClean="0"/>
              <a:t>				</a:t>
            </a:r>
          </a:p>
          <a:p>
            <a:r>
              <a:rPr lang="es-ES" dirty="0"/>
              <a:t>	</a:t>
            </a:r>
            <a:r>
              <a:rPr lang="es-ES" dirty="0" smtClean="0"/>
              <a:t>				ADAPTAC ACCESO A LA INFOR</a:t>
            </a:r>
          </a:p>
          <a:p>
            <a:r>
              <a:rPr lang="es-ES" dirty="0" smtClean="0"/>
              <a:t>					ADAPT RELACION SOCIAL Y </a:t>
            </a:r>
          </a:p>
          <a:p>
            <a:r>
              <a:rPr lang="es-ES" dirty="0"/>
              <a:t>SECUNDARIA</a:t>
            </a:r>
          </a:p>
          <a:p>
            <a:r>
              <a:rPr lang="es-ES" dirty="0"/>
              <a:t>	</a:t>
            </a:r>
            <a:r>
              <a:rPr lang="es-ES" dirty="0" smtClean="0"/>
              <a:t>				MOTIVACION</a:t>
            </a:r>
          </a:p>
          <a:p>
            <a:r>
              <a:rPr lang="es-ES" dirty="0"/>
              <a:t>	</a:t>
            </a:r>
            <a:r>
              <a:rPr lang="es-ES" dirty="0" smtClean="0"/>
              <a:t>				FAVORECER PLANIFICACION</a:t>
            </a:r>
            <a:endParaRPr lang="es-ES" dirty="0"/>
          </a:p>
          <a:p>
            <a:r>
              <a:rPr lang="es-ES" dirty="0" smtClean="0"/>
              <a:t>BACHILLERATO/ </a:t>
            </a:r>
          </a:p>
          <a:p>
            <a:r>
              <a:rPr lang="es-ES" dirty="0" smtClean="0"/>
              <a:t>FORMACION PROF.				FACILITAR ACCESO A LA INFOR</a:t>
            </a:r>
            <a:endParaRPr lang="es-ES" dirty="0"/>
          </a:p>
        </p:txBody>
      </p:sp>
      <p:sp>
        <p:nvSpPr>
          <p:cNvPr id="4" name="Flecha derecha 3"/>
          <p:cNvSpPr/>
          <p:nvPr/>
        </p:nvSpPr>
        <p:spPr>
          <a:xfrm>
            <a:off x="2051720" y="2132856"/>
            <a:ext cx="266429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lecha derecha 4"/>
          <p:cNvSpPr/>
          <p:nvPr/>
        </p:nvSpPr>
        <p:spPr>
          <a:xfrm>
            <a:off x="2699792" y="5229200"/>
            <a:ext cx="266429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 derecha 5"/>
          <p:cNvSpPr/>
          <p:nvPr/>
        </p:nvSpPr>
        <p:spPr>
          <a:xfrm>
            <a:off x="2411760" y="3994118"/>
            <a:ext cx="252028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8"/>
          <p:cNvCxnSpPr/>
          <p:nvPr/>
        </p:nvCxnSpPr>
        <p:spPr>
          <a:xfrm>
            <a:off x="2369263" y="3085470"/>
            <a:ext cx="0" cy="15841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85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0"/>
            <a:ext cx="48483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17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351</Words>
  <Application>Microsoft Office PowerPoint</Application>
  <PresentationFormat>Presentación en pantalla (4:3)</PresentationFormat>
  <Paragraphs>118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 Unicode MS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POR DÓNDE EMPEZAR…</vt:lpstr>
      <vt:lpstr>Presentación de PowerPoint</vt:lpstr>
      <vt:lpstr>OTROS SINTOMAS A TRATAR METODOLOGICAMENTE</vt:lpstr>
      <vt:lpstr>Adaptaciones metodológicas. RESPONSABILIDADES </vt:lpstr>
      <vt:lpstr>Adaptación por etapas </vt:lpstr>
      <vt:lpstr>Presentación de PowerPoint</vt:lpstr>
      <vt:lpstr>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Isabel</dc:creator>
  <cp:lastModifiedBy>isabel</cp:lastModifiedBy>
  <cp:revision>12</cp:revision>
  <dcterms:created xsi:type="dcterms:W3CDTF">2016-11-11T16:58:49Z</dcterms:created>
  <dcterms:modified xsi:type="dcterms:W3CDTF">2018-10-16T13:46:46Z</dcterms:modified>
</cp:coreProperties>
</file>