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sldIdLst>
    <p:sldId id="256" r:id="rId2"/>
    <p:sldId id="293" r:id="rId3"/>
    <p:sldId id="317" r:id="rId4"/>
    <p:sldId id="282" r:id="rId5"/>
    <p:sldId id="284" r:id="rId6"/>
    <p:sldId id="286" r:id="rId7"/>
    <p:sldId id="288" r:id="rId8"/>
    <p:sldId id="290" r:id="rId9"/>
    <p:sldId id="257" r:id="rId10"/>
    <p:sldId id="258" r:id="rId11"/>
    <p:sldId id="259" r:id="rId12"/>
    <p:sldId id="260" r:id="rId13"/>
    <p:sldId id="261" r:id="rId14"/>
    <p:sldId id="262" r:id="rId15"/>
    <p:sldId id="292" r:id="rId16"/>
    <p:sldId id="263" r:id="rId17"/>
    <p:sldId id="264" r:id="rId18"/>
    <p:sldId id="265" r:id="rId19"/>
    <p:sldId id="291" r:id="rId20"/>
    <p:sldId id="266" r:id="rId21"/>
    <p:sldId id="308" r:id="rId22"/>
    <p:sldId id="309" r:id="rId23"/>
    <p:sldId id="311" r:id="rId24"/>
    <p:sldId id="310" r:id="rId25"/>
    <p:sldId id="313" r:id="rId26"/>
    <p:sldId id="315" r:id="rId27"/>
    <p:sldId id="294" r:id="rId28"/>
    <p:sldId id="268" r:id="rId29"/>
    <p:sldId id="273" r:id="rId30"/>
    <p:sldId id="271" r:id="rId31"/>
    <p:sldId id="280" r:id="rId32"/>
    <p:sldId id="295" r:id="rId33"/>
    <p:sldId id="296" r:id="rId34"/>
    <p:sldId id="297" r:id="rId35"/>
    <p:sldId id="298" r:id="rId36"/>
    <p:sldId id="299" r:id="rId37"/>
    <p:sldId id="300" r:id="rId38"/>
    <p:sldId id="301" r:id="rId39"/>
    <p:sldId id="302" r:id="rId40"/>
    <p:sldId id="303" r:id="rId41"/>
    <p:sldId id="270" r:id="rId42"/>
    <p:sldId id="314" r:id="rId43"/>
  </p:sldIdLst>
  <p:sldSz cx="9144000" cy="6858000" type="screen4x3"/>
  <p:notesSz cx="6889750" cy="1002188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p>
            <a:fld id="{7A847CFC-816F-41D0-AAC0-9BF4FEBC753E}" type="datetimeFigureOut">
              <a:rPr lang="es-ES" smtClean="0"/>
              <a:pPr/>
              <a:t>19/01/2024</a:t>
            </a:fld>
            <a:endParaRPr lang="es-ES"/>
          </a:p>
        </p:txBody>
      </p:sp>
      <p:sp>
        <p:nvSpPr>
          <p:cNvPr id="8" name="7 Marcador de pie de página"/>
          <p:cNvSpPr>
            <a:spLocks noGrp="1"/>
          </p:cNvSpPr>
          <p:nvPr>
            <p:ph type="ftr" sz="quarter" idx="11"/>
          </p:nvPr>
        </p:nvSpPr>
        <p:spPr/>
        <p:txBody>
          <a:bodyPr/>
          <a:lstStyle/>
          <a:p>
            <a:endParaRPr lang="es-ES"/>
          </a:p>
        </p:txBody>
      </p:sp>
      <p:sp>
        <p:nvSpPr>
          <p:cNvPr id="11" name="10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19/01/2024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19/01/2024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685800" y="1981200"/>
            <a:ext cx="3810000" cy="4114800"/>
          </a:xfrm>
        </p:spPr>
        <p:txBody>
          <a:bodyPr/>
          <a:lstStyle/>
          <a:p>
            <a:endParaRPr lang="es-ES"/>
          </a:p>
        </p:txBody>
      </p:sp>
      <p:sp>
        <p:nvSpPr>
          <p:cNvPr id="4" name="3 Marcador de texto"/>
          <p:cNvSpPr>
            <a:spLocks noGrp="1"/>
          </p:cNvSpPr>
          <p:nvPr>
            <p:ph type="body"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685800" y="6248400"/>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8400"/>
            <a:ext cx="1905000" cy="457200"/>
          </a:xfrm>
        </p:spPr>
        <p:txBody>
          <a:bodyPr/>
          <a:lstStyle>
            <a:lvl1pPr>
              <a:defRPr/>
            </a:lvl1pPr>
          </a:lstStyle>
          <a:p>
            <a:fld id="{5F60BDEF-5121-4275-A437-8A4900B4858E}"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4648200" y="1981200"/>
            <a:ext cx="3810000" cy="4114800"/>
          </a:xfrm>
        </p:spPr>
        <p:txBody>
          <a:bodyPr/>
          <a:lstStyle/>
          <a:p>
            <a:endParaRPr lang="es-ES"/>
          </a:p>
        </p:txBody>
      </p:sp>
      <p:sp>
        <p:nvSpPr>
          <p:cNvPr id="5" name="4 Marcador de fecha"/>
          <p:cNvSpPr>
            <a:spLocks noGrp="1"/>
          </p:cNvSpPr>
          <p:nvPr>
            <p:ph type="dt" sz="half" idx="10"/>
          </p:nvPr>
        </p:nvSpPr>
        <p:spPr>
          <a:xfrm>
            <a:off x="685800" y="6248400"/>
            <a:ext cx="1905000" cy="457200"/>
          </a:xfrm>
        </p:spPr>
        <p:txBody>
          <a:bodyPr/>
          <a:lstStyle>
            <a:lvl1pPr>
              <a:defRPr/>
            </a:lvl1pPr>
          </a:lstStyle>
          <a:p>
            <a:endParaRPr lang="es-E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endParaRPr lang="es-ES"/>
          </a:p>
        </p:txBody>
      </p:sp>
      <p:sp>
        <p:nvSpPr>
          <p:cNvPr id="7" name="6 Marcador de número de diapositiva"/>
          <p:cNvSpPr>
            <a:spLocks noGrp="1"/>
          </p:cNvSpPr>
          <p:nvPr>
            <p:ph type="sldNum" sz="quarter" idx="12"/>
          </p:nvPr>
        </p:nvSpPr>
        <p:spPr>
          <a:xfrm>
            <a:off x="6553200" y="6248400"/>
            <a:ext cx="1905000" cy="457200"/>
          </a:xfrm>
        </p:spPr>
        <p:txBody>
          <a:bodyPr/>
          <a:lstStyle>
            <a:lvl1pPr>
              <a:defRPr/>
            </a:lvl1pPr>
          </a:lstStyle>
          <a:p>
            <a:fld id="{2AAB6E07-F851-4999-8E26-FFBF6AB7D3F6}"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A847CFC-816F-41D0-AAC0-9BF4FEBC753E}" type="datetimeFigureOut">
              <a:rPr lang="es-ES" smtClean="0"/>
              <a:pPr/>
              <a:t>19/01/2024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19/01/2024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19/01/2024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7A847CFC-816F-41D0-AAC0-9BF4FEBC753E}" type="datetimeFigureOut">
              <a:rPr lang="es-ES" smtClean="0"/>
              <a:pPr/>
              <a:t>19/01/2024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A847CFC-816F-41D0-AAC0-9BF4FEBC753E}" type="datetimeFigureOut">
              <a:rPr lang="es-ES" smtClean="0"/>
              <a:pPr/>
              <a:t>19/01/2024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Marcador de fecha"/>
          <p:cNvSpPr>
            <a:spLocks noGrp="1"/>
          </p:cNvSpPr>
          <p:nvPr>
            <p:ph type="dt" sz="half" idx="10"/>
          </p:nvPr>
        </p:nvSpPr>
        <p:spPr/>
        <p:txBody>
          <a:bodyPr/>
          <a:lstStyle/>
          <a:p>
            <a:fld id="{7A847CFC-816F-41D0-AAC0-9BF4FEBC753E}" type="datetimeFigureOut">
              <a:rPr lang="es-ES" smtClean="0"/>
              <a:pPr/>
              <a:t>19/01/2024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19/01/2024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A847CFC-816F-41D0-AAC0-9BF4FEBC753E}" type="datetimeFigureOut">
              <a:rPr lang="es-ES" smtClean="0"/>
              <a:pPr/>
              <a:t>19/01/2024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A847CFC-816F-41D0-AAC0-9BF4FEBC753E}" type="datetimeFigureOut">
              <a:rPr lang="es-ES" smtClean="0"/>
              <a:pPr/>
              <a:t>19/01/2024</a:t>
            </a:fld>
            <a:endParaRPr lang="es-ES"/>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S"/>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sabelgcabezas@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http://espanol.istockphoto.com/file_thumbview_approve/8186252/2/istockphoto_8186252-stop-sign.jpg"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http://petitemimine.p.e.pic.centerblog.net/y08okb7k.gif" TargetMode="Externa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1052736"/>
            <a:ext cx="7772400" cy="1470025"/>
          </a:xfrm>
        </p:spPr>
        <p:txBody>
          <a:bodyPr/>
          <a:lstStyle/>
          <a:p>
            <a:r>
              <a:rPr lang="es-ES" dirty="0" smtClean="0">
                <a:solidFill>
                  <a:schemeClr val="accent1"/>
                </a:solidFill>
                <a:latin typeface="Arial" pitchFamily="34" charset="0"/>
                <a:cs typeface="Arial" pitchFamily="34" charset="0"/>
              </a:rPr>
              <a:t>TDAH </a:t>
            </a:r>
            <a:endParaRPr lang="es-ES" dirty="0">
              <a:solidFill>
                <a:schemeClr val="accent1"/>
              </a:solidFill>
              <a:latin typeface="Arial" pitchFamily="34" charset="0"/>
              <a:cs typeface="Arial" pitchFamily="34" charset="0"/>
            </a:endParaRPr>
          </a:p>
        </p:txBody>
      </p:sp>
      <p:sp>
        <p:nvSpPr>
          <p:cNvPr id="3" name="2 Subtítulo"/>
          <p:cNvSpPr>
            <a:spLocks noGrp="1"/>
          </p:cNvSpPr>
          <p:nvPr>
            <p:ph type="subTitle" idx="1"/>
          </p:nvPr>
        </p:nvSpPr>
        <p:spPr>
          <a:xfrm>
            <a:off x="1403648" y="2492896"/>
            <a:ext cx="6400800" cy="1152128"/>
          </a:xfrm>
        </p:spPr>
        <p:txBody>
          <a:bodyPr/>
          <a:lstStyle/>
          <a:p>
            <a:r>
              <a:rPr lang="es-ES" dirty="0" smtClean="0">
                <a:solidFill>
                  <a:schemeClr val="tx2">
                    <a:lumMod val="75000"/>
                  </a:schemeClr>
                </a:solidFill>
                <a:latin typeface="Arial" pitchFamily="34" charset="0"/>
                <a:cs typeface="Arial" pitchFamily="34" charset="0"/>
              </a:rPr>
              <a:t>A LO LARGO DE LA VIDA</a:t>
            </a:r>
          </a:p>
        </p:txBody>
      </p:sp>
      <p:sp>
        <p:nvSpPr>
          <p:cNvPr id="4" name="3 CuadroTexto"/>
          <p:cNvSpPr txBox="1"/>
          <p:nvPr/>
        </p:nvSpPr>
        <p:spPr>
          <a:xfrm>
            <a:off x="4499992" y="4797152"/>
            <a:ext cx="3600400"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b="1" dirty="0" smtClean="0">
                <a:solidFill>
                  <a:schemeClr val="tx1"/>
                </a:solidFill>
                <a:latin typeface="Arial" pitchFamily="34" charset="0"/>
                <a:cs typeface="Arial" pitchFamily="34" charset="0"/>
              </a:rPr>
              <a:t>Isabel García Cabezas. PSICOLOGA</a:t>
            </a:r>
          </a:p>
          <a:p>
            <a:r>
              <a:rPr lang="es-ES" b="1" dirty="0" smtClean="0">
                <a:solidFill>
                  <a:schemeClr val="bg1"/>
                </a:solidFill>
                <a:latin typeface="Arial" pitchFamily="34" charset="0"/>
                <a:cs typeface="Arial" pitchFamily="34" charset="0"/>
                <a:hlinkClick r:id="rId2"/>
              </a:rPr>
              <a:t>i</a:t>
            </a:r>
            <a:r>
              <a:rPr lang="es-ES" b="1" dirty="0" smtClean="0">
                <a:solidFill>
                  <a:schemeClr val="tx1"/>
                </a:solidFill>
                <a:latin typeface="Arial" pitchFamily="34" charset="0"/>
                <a:cs typeface="Arial" pitchFamily="34" charset="0"/>
                <a:hlinkClick r:id="rId2"/>
              </a:rPr>
              <a:t>sabelgcabezas@gmail.com</a:t>
            </a:r>
            <a:endParaRPr lang="es-ES" b="1" dirty="0" smtClean="0">
              <a:solidFill>
                <a:schemeClr val="tx1"/>
              </a:solidFill>
              <a:latin typeface="Arial" pitchFamily="34" charset="0"/>
              <a:cs typeface="Arial" pitchFamily="34" charset="0"/>
            </a:endParaRPr>
          </a:p>
          <a:p>
            <a:r>
              <a:rPr lang="es-ES" b="1" dirty="0" smtClean="0">
                <a:solidFill>
                  <a:schemeClr val="bg1"/>
                </a:solidFill>
                <a:latin typeface="Arial" pitchFamily="34" charset="0"/>
                <a:cs typeface="Arial" pitchFamily="34" charset="0"/>
              </a:rPr>
              <a:t>687977451</a:t>
            </a:r>
            <a:endParaRPr lang="es-ES"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s-ES" sz="2800" b="1" dirty="0" smtClean="0">
                <a:solidFill>
                  <a:schemeClr val="tx2">
                    <a:lumMod val="75000"/>
                  </a:schemeClr>
                </a:solidFill>
                <a:latin typeface="Arial" pitchFamily="34" charset="0"/>
                <a:cs typeface="Arial" pitchFamily="34" charset="0"/>
              </a:rPr>
              <a:t>COMORBILIDADES</a:t>
            </a:r>
            <a:endParaRPr lang="es-ES" sz="2800" b="1"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p:txBody>
          <a:bodyPr/>
          <a:lstStyle/>
          <a:p>
            <a:pPr>
              <a:buNone/>
            </a:pPr>
            <a:r>
              <a:rPr lang="es-ES" dirty="0" smtClean="0"/>
              <a:t>.</a:t>
            </a:r>
            <a:endParaRPr lang="es-ES" dirty="0"/>
          </a:p>
        </p:txBody>
      </p:sp>
      <p:pic>
        <p:nvPicPr>
          <p:cNvPr id="4" name="Picture 2"/>
          <p:cNvPicPr>
            <a:picLocks noChangeAspect="1" noChangeArrowheads="1"/>
          </p:cNvPicPr>
          <p:nvPr/>
        </p:nvPicPr>
        <p:blipFill>
          <a:blip r:embed="rId2" cstate="print"/>
          <a:srcRect/>
          <a:stretch>
            <a:fillRect/>
          </a:stretch>
        </p:blipFill>
        <p:spPr bwMode="auto">
          <a:xfrm>
            <a:off x="1115616" y="620688"/>
            <a:ext cx="6858000"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517232"/>
            <a:ext cx="4464496" cy="720080"/>
          </a:xfrm>
        </p:spPr>
        <p:style>
          <a:lnRef idx="1">
            <a:schemeClr val="accent1"/>
          </a:lnRef>
          <a:fillRef idx="2">
            <a:schemeClr val="accent1"/>
          </a:fillRef>
          <a:effectRef idx="1">
            <a:schemeClr val="accent1"/>
          </a:effectRef>
          <a:fontRef idx="minor">
            <a:schemeClr val="dk1"/>
          </a:fontRef>
        </p:style>
        <p:txBody>
          <a:bodyPr>
            <a:normAutofit/>
          </a:bodyPr>
          <a:lstStyle/>
          <a:p>
            <a:r>
              <a:rPr lang="es-ES" sz="2400" b="1" dirty="0" smtClean="0">
                <a:solidFill>
                  <a:schemeClr val="tx2">
                    <a:lumMod val="75000"/>
                  </a:schemeClr>
                </a:solidFill>
                <a:latin typeface="Arial" pitchFamily="34" charset="0"/>
                <a:cs typeface="Arial" pitchFamily="34" charset="0"/>
              </a:rPr>
              <a:t>COMORBILIDADES</a:t>
            </a:r>
            <a:endParaRPr lang="es-ES" sz="2400" b="1" dirty="0">
              <a:solidFill>
                <a:schemeClr val="tx2">
                  <a:lumMod val="75000"/>
                </a:schemeClr>
              </a:solidFill>
              <a:latin typeface="Arial" pitchFamily="34" charset="0"/>
              <a:cs typeface="Arial" pitchFamily="34" charset="0"/>
            </a:endParaRPr>
          </a:p>
        </p:txBody>
      </p:sp>
      <p:sp>
        <p:nvSpPr>
          <p:cNvPr id="3" name="2 Marcador de contenido"/>
          <p:cNvSpPr>
            <a:spLocks noGrp="1"/>
          </p:cNvSpPr>
          <p:nvPr>
            <p:ph idx="1"/>
          </p:nvPr>
        </p:nvSpPr>
        <p:spPr/>
        <p:txBody>
          <a:bodyPr>
            <a:noAutofit/>
          </a:bodyPr>
          <a:lstStyle/>
          <a:p>
            <a:pPr>
              <a:lnSpc>
                <a:spcPct val="150000"/>
              </a:lnSpc>
            </a:pPr>
            <a:r>
              <a:rPr lang="es-ES" sz="1600" dirty="0" smtClean="0">
                <a:latin typeface="Arial" pitchFamily="34" charset="0"/>
                <a:cs typeface="Arial" pitchFamily="34" charset="0"/>
              </a:rPr>
              <a:t>TDAH tienen un elevado componente de Impulsividad</a:t>
            </a:r>
          </a:p>
          <a:p>
            <a:pPr>
              <a:lnSpc>
                <a:spcPct val="150000"/>
              </a:lnSpc>
            </a:pPr>
            <a:r>
              <a:rPr lang="es-ES" sz="1600" dirty="0" smtClean="0">
                <a:latin typeface="Arial" pitchFamily="34" charset="0"/>
                <a:cs typeface="Arial" pitchFamily="34" charset="0"/>
              </a:rPr>
              <a:t>Modelo de autorregulación de </a:t>
            </a:r>
            <a:r>
              <a:rPr lang="es-ES" sz="1600" dirty="0" err="1" smtClean="0">
                <a:latin typeface="Arial" pitchFamily="34" charset="0"/>
                <a:cs typeface="Arial" pitchFamily="34" charset="0"/>
              </a:rPr>
              <a:t>Barkley</a:t>
            </a:r>
            <a:r>
              <a:rPr lang="es-ES" sz="1600" dirty="0" smtClean="0">
                <a:latin typeface="Arial" pitchFamily="34" charset="0"/>
                <a:cs typeface="Arial" pitchFamily="34" charset="0"/>
              </a:rPr>
              <a:t>: deficiencia del sistema de la recompensa.</a:t>
            </a:r>
          </a:p>
          <a:p>
            <a:pPr>
              <a:lnSpc>
                <a:spcPct val="150000"/>
              </a:lnSpc>
              <a:buNone/>
            </a:pPr>
            <a:r>
              <a:rPr lang="es-ES" sz="1600" i="1" dirty="0" smtClean="0">
                <a:latin typeface="Arial" pitchFamily="34" charset="0"/>
                <a:cs typeface="Arial" pitchFamily="34" charset="0"/>
              </a:rPr>
              <a:t>		Personas con un sistema de recompensa deficitario, les hace 	vulnerables a buscar recompensas inmediatas </a:t>
            </a:r>
            <a:r>
              <a:rPr lang="es-ES" sz="1600" b="1" i="1" dirty="0" smtClean="0">
                <a:latin typeface="Arial" pitchFamily="34" charset="0"/>
                <a:cs typeface="Arial" pitchFamily="34" charset="0"/>
              </a:rPr>
              <a:t>“automedicación”</a:t>
            </a:r>
          </a:p>
          <a:p>
            <a:pPr>
              <a:lnSpc>
                <a:spcPct val="150000"/>
              </a:lnSpc>
              <a:buNone/>
            </a:pPr>
            <a:r>
              <a:rPr lang="es-ES" sz="1600" b="1" i="1" dirty="0" smtClean="0">
                <a:solidFill>
                  <a:schemeClr val="accent1"/>
                </a:solidFill>
                <a:latin typeface="Arial" pitchFamily="34" charset="0"/>
                <a:cs typeface="Arial" pitchFamily="34" charset="0"/>
              </a:rPr>
              <a:t>PRINCIPALES PATOLOGIAS RELACIONADAS:</a:t>
            </a:r>
          </a:p>
          <a:p>
            <a:pPr lvl="1">
              <a:lnSpc>
                <a:spcPct val="150000"/>
              </a:lnSpc>
              <a:buNone/>
            </a:pPr>
            <a:r>
              <a:rPr lang="es-ES" sz="1600" dirty="0" smtClean="0">
                <a:latin typeface="Arial" pitchFamily="34" charset="0"/>
                <a:cs typeface="Arial" pitchFamily="34" charset="0"/>
              </a:rPr>
              <a:t>1. Juego patológico</a:t>
            </a:r>
          </a:p>
          <a:p>
            <a:pPr lvl="1">
              <a:lnSpc>
                <a:spcPct val="150000"/>
              </a:lnSpc>
              <a:buNone/>
            </a:pPr>
            <a:r>
              <a:rPr lang="es-ES" sz="1600" b="1" dirty="0" smtClean="0">
                <a:solidFill>
                  <a:schemeClr val="accent1"/>
                </a:solidFill>
                <a:latin typeface="Arial" pitchFamily="34" charset="0"/>
                <a:cs typeface="Arial" pitchFamily="34" charset="0"/>
              </a:rPr>
              <a:t>2. Adicciones a nuevas tecnologías</a:t>
            </a:r>
          </a:p>
          <a:p>
            <a:pPr lvl="1">
              <a:lnSpc>
                <a:spcPct val="150000"/>
              </a:lnSpc>
              <a:buNone/>
            </a:pPr>
            <a:r>
              <a:rPr lang="es-ES" sz="1600" dirty="0" smtClean="0">
                <a:latin typeface="Arial" pitchFamily="34" charset="0"/>
                <a:cs typeface="Arial" pitchFamily="34" charset="0"/>
              </a:rPr>
              <a:t>3. Trastornos de la conducta alimentaria: Bulimia nerviosa, trastorno por atracón y obesidad</a:t>
            </a:r>
          </a:p>
          <a:p>
            <a:pPr lvl="1">
              <a:lnSpc>
                <a:spcPct val="150000"/>
              </a:lnSpc>
              <a:buNone/>
            </a:pPr>
            <a:r>
              <a:rPr lang="es-ES" sz="1600" b="1" dirty="0" smtClean="0">
                <a:solidFill>
                  <a:schemeClr val="accent1"/>
                </a:solidFill>
                <a:latin typeface="Arial" pitchFamily="34" charset="0"/>
                <a:cs typeface="Arial" pitchFamily="34" charset="0"/>
              </a:rPr>
              <a:t>4. </a:t>
            </a:r>
            <a:r>
              <a:rPr lang="es-ES" sz="1600" b="1" dirty="0" err="1" smtClean="0">
                <a:solidFill>
                  <a:schemeClr val="accent1"/>
                </a:solidFill>
                <a:latin typeface="Arial" pitchFamily="34" charset="0"/>
                <a:cs typeface="Arial" pitchFamily="34" charset="0"/>
              </a:rPr>
              <a:t>Tricotilomanía</a:t>
            </a:r>
            <a:r>
              <a:rPr lang="es-ES" sz="1600" b="1" dirty="0" smtClean="0">
                <a:solidFill>
                  <a:schemeClr val="accent1"/>
                </a:solidFill>
                <a:latin typeface="Arial" pitchFamily="34" charset="0"/>
                <a:cs typeface="Arial" pitchFamily="34" charset="0"/>
              </a:rPr>
              <a:t>, cleptomanía, piromanía y trastorno explosivo intermitente</a:t>
            </a:r>
          </a:p>
          <a:p>
            <a:pPr lvl="1">
              <a:lnSpc>
                <a:spcPct val="150000"/>
              </a:lnSpc>
              <a:buNone/>
            </a:pPr>
            <a:r>
              <a:rPr lang="es-ES" sz="1600" dirty="0" smtClean="0">
                <a:latin typeface="Arial" pitchFamily="34" charset="0"/>
                <a:cs typeface="Arial" pitchFamily="34" charset="0"/>
              </a:rPr>
              <a:t>5. Otros: conducta </a:t>
            </a:r>
            <a:r>
              <a:rPr lang="es-ES" sz="1600" dirty="0" err="1" smtClean="0">
                <a:latin typeface="Arial" pitchFamily="34" charset="0"/>
                <a:cs typeface="Arial" pitchFamily="34" charset="0"/>
              </a:rPr>
              <a:t>autolítica</a:t>
            </a:r>
            <a:r>
              <a:rPr lang="es-ES" sz="1600" dirty="0" smtClean="0">
                <a:latin typeface="Arial" pitchFamily="34" charset="0"/>
                <a:cs typeface="Arial" pitchFamily="34" charset="0"/>
              </a:rPr>
              <a:t>; compras compulsivas, </a:t>
            </a:r>
            <a:r>
              <a:rPr lang="es-ES" sz="1600" dirty="0" err="1" smtClean="0">
                <a:latin typeface="Arial" pitchFamily="34" charset="0"/>
                <a:cs typeface="Arial" pitchFamily="34" charset="0"/>
              </a:rPr>
              <a:t>etc</a:t>
            </a:r>
            <a:endParaRPr lang="es-ES" sz="1600" b="1" i="1" dirty="0">
              <a:solidFill>
                <a:schemeClr val="tx2">
                  <a:lumMod val="60000"/>
                  <a:lumOff val="4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s-ES" sz="2800" b="1" dirty="0" smtClean="0">
                <a:latin typeface="Arial" pitchFamily="34" charset="0"/>
                <a:cs typeface="Arial" pitchFamily="34" charset="0"/>
              </a:rPr>
              <a:t>Conducta adictiva y TDAH</a:t>
            </a:r>
            <a:endParaRPr lang="es-ES" sz="2800" b="1" dirty="0">
              <a:latin typeface="Arial" pitchFamily="34" charset="0"/>
              <a:cs typeface="Arial" pitchFamily="34" charset="0"/>
            </a:endParaRPr>
          </a:p>
        </p:txBody>
      </p:sp>
      <p:sp>
        <p:nvSpPr>
          <p:cNvPr id="3" name="2 Marcador de contenido"/>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a:buNone/>
            </a:pPr>
            <a:r>
              <a:rPr lang="es-ES" sz="2400" b="1" dirty="0" smtClean="0">
                <a:solidFill>
                  <a:schemeClr val="tx2"/>
                </a:solidFill>
                <a:latin typeface="Arial" pitchFamily="34" charset="0"/>
                <a:cs typeface="Arial" pitchFamily="34" charset="0"/>
              </a:rPr>
              <a:t>ALGUNOS DATOS…</a:t>
            </a:r>
          </a:p>
          <a:p>
            <a:endParaRPr lang="es-ES" sz="2400" dirty="0">
              <a:latin typeface="Arial" pitchFamily="34" charset="0"/>
              <a:cs typeface="Arial" pitchFamily="34" charset="0"/>
            </a:endParaRPr>
          </a:p>
          <a:p>
            <a:r>
              <a:rPr lang="es-ES" sz="2400" dirty="0" smtClean="0">
                <a:latin typeface="Arial" pitchFamily="34" charset="0"/>
                <a:cs typeface="Arial" pitchFamily="34" charset="0"/>
              </a:rPr>
              <a:t>Las personas con TDAH adulto tienen problemas con el juego de una forma más severa que aquellos sin TDAH o sin TDAH persistente en la edad adulta.</a:t>
            </a:r>
          </a:p>
          <a:p>
            <a:pPr>
              <a:buNone/>
            </a:pPr>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Tanto el TDAH subtipo combinado como inatento aumentan la probabilidad de juego patológico, aunque en el subtipo combinado es 2 veces más propenso.</a:t>
            </a:r>
            <a:endParaRPr lang="es-E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s-ES" sz="2800" dirty="0" smtClean="0">
                <a:latin typeface="Arial" pitchFamily="34" charset="0"/>
                <a:cs typeface="Arial" pitchFamily="34" charset="0"/>
              </a:rPr>
              <a:t>El TDAH es un factor de riesgo para desarrollar juego patológico</a:t>
            </a:r>
            <a:endParaRPr lang="es-ES" sz="2800" dirty="0">
              <a:latin typeface="Arial" pitchFamily="34" charset="0"/>
              <a:cs typeface="Arial" pitchFamily="34" charset="0"/>
            </a:endParaRPr>
          </a:p>
        </p:txBody>
      </p:sp>
      <p:sp>
        <p:nvSpPr>
          <p:cNvPr id="3" name="2 Marcador de contenido"/>
          <p:cNvSpPr>
            <a:spLocks noGrp="1"/>
          </p:cNvSpPr>
          <p:nvPr>
            <p:ph idx="1"/>
          </p:nvPr>
        </p:nvSpPr>
        <p:spPr/>
        <p:txBody>
          <a:bodyPr/>
          <a:lstStyle/>
          <a:p>
            <a:pPr algn="ctr">
              <a:buNone/>
            </a:pPr>
            <a:endParaRPr lang="es-ES" sz="2400" b="1" dirty="0" smtClean="0">
              <a:solidFill>
                <a:schemeClr val="tx2">
                  <a:lumMod val="60000"/>
                  <a:lumOff val="40000"/>
                </a:schemeClr>
              </a:solidFill>
              <a:latin typeface="Arial" pitchFamily="34" charset="0"/>
              <a:cs typeface="Arial" pitchFamily="34" charset="0"/>
            </a:endParaRPr>
          </a:p>
          <a:p>
            <a:pPr algn="ctr">
              <a:buNone/>
            </a:pPr>
            <a:r>
              <a:rPr lang="es-ES" sz="2400" b="1" dirty="0" smtClean="0">
                <a:solidFill>
                  <a:schemeClr val="tx2">
                    <a:lumMod val="60000"/>
                    <a:lumOff val="40000"/>
                  </a:schemeClr>
                </a:solidFill>
                <a:latin typeface="Arial" pitchFamily="34" charset="0"/>
                <a:cs typeface="Arial" pitchFamily="34" charset="0"/>
              </a:rPr>
              <a:t>JP-TDAH &gt; JP-No TDAH &gt;Controles</a:t>
            </a:r>
          </a:p>
          <a:p>
            <a:endParaRPr lang="es-ES" dirty="0" smtClean="0"/>
          </a:p>
          <a:p>
            <a:endParaRPr lang="es-ES" dirty="0"/>
          </a:p>
        </p:txBody>
      </p:sp>
      <p:sp>
        <p:nvSpPr>
          <p:cNvPr id="4" name="3 Rectángulo"/>
          <p:cNvSpPr/>
          <p:nvPr/>
        </p:nvSpPr>
        <p:spPr>
          <a:xfrm>
            <a:off x="467544" y="3068960"/>
            <a:ext cx="223224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-Postergar gratificación</a:t>
            </a:r>
          </a:p>
        </p:txBody>
      </p:sp>
      <p:sp>
        <p:nvSpPr>
          <p:cNvPr id="5" name="4 Rectángulo"/>
          <p:cNvSpPr/>
          <p:nvPr/>
        </p:nvSpPr>
        <p:spPr>
          <a:xfrm>
            <a:off x="3203848" y="3068960"/>
            <a:ext cx="223224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+Impulsividad </a:t>
            </a:r>
            <a:endParaRPr lang="es-ES" dirty="0"/>
          </a:p>
        </p:txBody>
      </p:sp>
      <p:sp>
        <p:nvSpPr>
          <p:cNvPr id="6" name="5 Rectángulo"/>
          <p:cNvSpPr/>
          <p:nvPr/>
        </p:nvSpPr>
        <p:spPr>
          <a:xfrm>
            <a:off x="6156176" y="3068960"/>
            <a:ext cx="223224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-Control inhibitorio</a:t>
            </a:r>
            <a:endParaRPr lang="es-ES" dirty="0"/>
          </a:p>
        </p:txBody>
      </p:sp>
      <p:cxnSp>
        <p:nvCxnSpPr>
          <p:cNvPr id="8" name="7 Conector recto de flecha"/>
          <p:cNvCxnSpPr/>
          <p:nvPr/>
        </p:nvCxnSpPr>
        <p:spPr>
          <a:xfrm>
            <a:off x="6228184" y="2492896"/>
            <a:ext cx="86409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4211960" y="2492896"/>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flipH="1">
            <a:off x="1619672" y="2492896"/>
            <a:ext cx="115212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style>
          <a:lnRef idx="3">
            <a:schemeClr val="lt1"/>
          </a:lnRef>
          <a:fillRef idx="1">
            <a:schemeClr val="accent5"/>
          </a:fillRef>
          <a:effectRef idx="1">
            <a:schemeClr val="accent5"/>
          </a:effectRef>
          <a:fontRef idx="minor">
            <a:schemeClr val="lt1"/>
          </a:fontRef>
        </p:style>
        <p:txBody>
          <a:bodyPr>
            <a:normAutofit/>
          </a:bodyPr>
          <a:lstStyle/>
          <a:p>
            <a:r>
              <a:rPr lang="es-ES" sz="2400" dirty="0" smtClean="0">
                <a:latin typeface="Arial" pitchFamily="34" charset="0"/>
                <a:cs typeface="Arial" pitchFamily="34" charset="0"/>
              </a:rPr>
              <a:t>ASPECTOS DE LA ADICCIÓN A INTERNET</a:t>
            </a:r>
            <a:endParaRPr lang="es-ES" sz="2400" dirty="0">
              <a:latin typeface="Arial" pitchFamily="34" charset="0"/>
              <a:cs typeface="Arial" pitchFamily="34" charset="0"/>
            </a:endParaRPr>
          </a:p>
        </p:txBody>
      </p:sp>
      <p:sp>
        <p:nvSpPr>
          <p:cNvPr id="3" name="2 Marcador de contenido"/>
          <p:cNvSpPr>
            <a:spLocks noGrp="1"/>
          </p:cNvSpPr>
          <p:nvPr>
            <p:ph idx="1"/>
          </p:nvPr>
        </p:nvSpPr>
        <p:spPr>
          <a:xfrm>
            <a:off x="457200" y="1268760"/>
            <a:ext cx="8229600" cy="4857403"/>
          </a:xfrm>
        </p:spPr>
        <p:style>
          <a:lnRef idx="2">
            <a:schemeClr val="accent1"/>
          </a:lnRef>
          <a:fillRef idx="1">
            <a:schemeClr val="lt1"/>
          </a:fillRef>
          <a:effectRef idx="0">
            <a:schemeClr val="accent1"/>
          </a:effectRef>
          <a:fontRef idx="minor">
            <a:schemeClr val="dk1"/>
          </a:fontRef>
        </p:style>
        <p:txBody>
          <a:bodyPr>
            <a:normAutofit lnSpcReduction="10000"/>
          </a:bodyPr>
          <a:lstStyle/>
          <a:p>
            <a:pPr>
              <a:buNone/>
            </a:pPr>
            <a:endParaRPr lang="es-ES" sz="1600" dirty="0" smtClean="0">
              <a:latin typeface="Arial" pitchFamily="34" charset="0"/>
              <a:cs typeface="Arial" pitchFamily="34" charset="0"/>
            </a:endParaRPr>
          </a:p>
          <a:p>
            <a:pPr>
              <a:buNone/>
            </a:pPr>
            <a:r>
              <a:rPr lang="es-ES" sz="1600" b="1" dirty="0" smtClean="0">
                <a:latin typeface="Arial" pitchFamily="34" charset="0"/>
                <a:cs typeface="Arial" pitchFamily="34" charset="0"/>
              </a:rPr>
              <a:t>TDAH : </a:t>
            </a:r>
          </a:p>
          <a:p>
            <a:pPr>
              <a:buNone/>
            </a:pPr>
            <a:endParaRPr lang="es-ES" sz="1600" dirty="0" smtClean="0">
              <a:latin typeface="Arial" pitchFamily="34" charset="0"/>
              <a:cs typeface="Arial" pitchFamily="34" charset="0"/>
            </a:endParaRPr>
          </a:p>
          <a:p>
            <a:r>
              <a:rPr lang="es-ES" sz="1600" b="1" dirty="0" smtClean="0">
                <a:solidFill>
                  <a:schemeClr val="tx2"/>
                </a:solidFill>
                <a:latin typeface="Arial" pitchFamily="34" charset="0"/>
                <a:cs typeface="Arial" pitchFamily="34" charset="0"/>
              </a:rPr>
              <a:t>FACILIDAD </a:t>
            </a:r>
            <a:r>
              <a:rPr lang="es-ES" sz="1600" dirty="0" smtClean="0">
                <a:solidFill>
                  <a:schemeClr val="tx2">
                    <a:lumMod val="60000"/>
                    <a:lumOff val="40000"/>
                  </a:schemeClr>
                </a:solidFill>
                <a:latin typeface="Arial" pitchFamily="34" charset="0"/>
                <a:cs typeface="Arial" pitchFamily="34" charset="0"/>
              </a:rPr>
              <a:t>con el aburrimiento y </a:t>
            </a:r>
            <a:r>
              <a:rPr lang="es-ES" sz="1600" b="1" dirty="0" smtClean="0">
                <a:solidFill>
                  <a:schemeClr val="tx2"/>
                </a:solidFill>
                <a:latin typeface="Arial" pitchFamily="34" charset="0"/>
                <a:cs typeface="Arial" pitchFamily="34" charset="0"/>
              </a:rPr>
              <a:t>AVERSIÓN</a:t>
            </a:r>
            <a:r>
              <a:rPr lang="es-ES" sz="1600" dirty="0" smtClean="0">
                <a:solidFill>
                  <a:schemeClr val="tx2">
                    <a:lumMod val="60000"/>
                    <a:lumOff val="40000"/>
                  </a:schemeClr>
                </a:solidFill>
                <a:latin typeface="Arial" pitchFamily="34" charset="0"/>
                <a:cs typeface="Arial" pitchFamily="34" charset="0"/>
              </a:rPr>
              <a:t> por demorar la recompensa: </a:t>
            </a:r>
            <a:r>
              <a:rPr lang="es-ES" sz="1600" dirty="0" smtClean="0">
                <a:solidFill>
                  <a:schemeClr val="tx2"/>
                </a:solidFill>
                <a:latin typeface="Arial" pitchFamily="34" charset="0"/>
                <a:cs typeface="Arial" pitchFamily="34" charset="0"/>
              </a:rPr>
              <a:t>Internet la respuesta es rápida, la recompensa inmediata. </a:t>
            </a:r>
          </a:p>
          <a:p>
            <a:endParaRPr lang="es-ES" sz="1600" dirty="0" smtClean="0">
              <a:solidFill>
                <a:schemeClr val="tx2"/>
              </a:solidFill>
              <a:latin typeface="Arial" pitchFamily="34" charset="0"/>
              <a:cs typeface="Arial" pitchFamily="34" charset="0"/>
            </a:endParaRPr>
          </a:p>
          <a:p>
            <a:r>
              <a:rPr lang="es-ES" sz="1600" dirty="0" smtClean="0">
                <a:latin typeface="Arial" pitchFamily="34" charset="0"/>
                <a:cs typeface="Arial" pitchFamily="34" charset="0"/>
              </a:rPr>
              <a:t>PROBLEMAS de control inhibitorio: mas tiempo de juego, más aislamiento, más adicción.</a:t>
            </a:r>
          </a:p>
          <a:p>
            <a:endParaRPr lang="es-ES" sz="1600" dirty="0" smtClean="0">
              <a:latin typeface="Arial" pitchFamily="34" charset="0"/>
              <a:cs typeface="Arial" pitchFamily="34" charset="0"/>
            </a:endParaRPr>
          </a:p>
          <a:p>
            <a:r>
              <a:rPr lang="es-ES" sz="1600" dirty="0" smtClean="0">
                <a:solidFill>
                  <a:schemeClr val="tx2">
                    <a:lumMod val="60000"/>
                    <a:lumOff val="40000"/>
                  </a:schemeClr>
                </a:solidFill>
                <a:latin typeface="Arial" pitchFamily="34" charset="0"/>
                <a:cs typeface="Arial" pitchFamily="34" charset="0"/>
              </a:rPr>
              <a:t>El </a:t>
            </a:r>
            <a:r>
              <a:rPr lang="es-ES" sz="1600" b="1" dirty="0" smtClean="0">
                <a:solidFill>
                  <a:schemeClr val="tx2"/>
                </a:solidFill>
                <a:latin typeface="Arial" pitchFamily="34" charset="0"/>
                <a:cs typeface="Arial" pitchFamily="34" charset="0"/>
              </a:rPr>
              <a:t>TDAH es un factor de riesgo </a:t>
            </a:r>
            <a:r>
              <a:rPr lang="es-ES" sz="1600" dirty="0" smtClean="0">
                <a:solidFill>
                  <a:schemeClr val="tx2">
                    <a:lumMod val="60000"/>
                    <a:lumOff val="40000"/>
                  </a:schemeClr>
                </a:solidFill>
                <a:latin typeface="Arial" pitchFamily="34" charset="0"/>
                <a:cs typeface="Arial" pitchFamily="34" charset="0"/>
              </a:rPr>
              <a:t>para la adicción a Internet: Videojuegos; </a:t>
            </a:r>
            <a:r>
              <a:rPr lang="es-ES" sz="1600" dirty="0" err="1" smtClean="0">
                <a:solidFill>
                  <a:schemeClr val="tx2">
                    <a:lumMod val="60000"/>
                    <a:lumOff val="40000"/>
                  </a:schemeClr>
                </a:solidFill>
                <a:latin typeface="Arial" pitchFamily="34" charset="0"/>
                <a:cs typeface="Arial" pitchFamily="34" charset="0"/>
              </a:rPr>
              <a:t>Cybersex</a:t>
            </a:r>
            <a:r>
              <a:rPr lang="es-ES" sz="1600" dirty="0" smtClean="0">
                <a:solidFill>
                  <a:schemeClr val="tx2">
                    <a:lumMod val="60000"/>
                    <a:lumOff val="40000"/>
                  </a:schemeClr>
                </a:solidFill>
                <a:latin typeface="Arial" pitchFamily="34" charset="0"/>
                <a:cs typeface="Arial" pitchFamily="34" charset="0"/>
              </a:rPr>
              <a:t> Redes sociales</a:t>
            </a:r>
          </a:p>
          <a:p>
            <a:endParaRPr lang="es-ES" sz="1600" dirty="0" smtClean="0">
              <a:latin typeface="Arial" pitchFamily="34" charset="0"/>
              <a:cs typeface="Arial" pitchFamily="34" charset="0"/>
            </a:endParaRPr>
          </a:p>
          <a:p>
            <a:endParaRPr lang="es-ES" sz="1600" dirty="0" smtClean="0">
              <a:latin typeface="Arial" pitchFamily="34" charset="0"/>
              <a:cs typeface="Arial" pitchFamily="34" charset="0"/>
            </a:endParaRPr>
          </a:p>
          <a:p>
            <a:r>
              <a:rPr lang="es-ES" sz="1600" dirty="0" smtClean="0"/>
              <a:t>El TDAH predice la adicción a Internet, sobre todo en </a:t>
            </a:r>
            <a:r>
              <a:rPr lang="es-ES" sz="1600" b="1" dirty="0" smtClean="0"/>
              <a:t>CHICAS</a:t>
            </a:r>
            <a:endParaRPr lang="es-ES" sz="1600" b="1" dirty="0" smtClean="0">
              <a:latin typeface="Arial" pitchFamily="34" charset="0"/>
              <a:cs typeface="Arial" pitchFamily="34" charset="0"/>
            </a:endParaRPr>
          </a:p>
          <a:p>
            <a:pPr>
              <a:buNone/>
            </a:pPr>
            <a:endParaRPr lang="es-ES" sz="1600" i="1" dirty="0" smtClean="0">
              <a:latin typeface="Arial" pitchFamily="34" charset="0"/>
              <a:cs typeface="Arial" pitchFamily="34" charset="0"/>
            </a:endParaRPr>
          </a:p>
          <a:p>
            <a:pPr>
              <a:buNone/>
            </a:pPr>
            <a:r>
              <a:rPr lang="es-ES" sz="1600" i="1" dirty="0" smtClean="0">
                <a:latin typeface="Arial" pitchFamily="34" charset="0"/>
                <a:cs typeface="Arial" pitchFamily="34" charset="0"/>
              </a:rPr>
              <a:t>	</a:t>
            </a:r>
          </a:p>
          <a:p>
            <a:pPr>
              <a:buNone/>
            </a:pPr>
            <a:r>
              <a:rPr lang="es-ES"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5" name="4 Marcador de contenido"/>
          <p:cNvSpPr>
            <a:spLocks noGrp="1"/>
          </p:cNvSpPr>
          <p:nvPr>
            <p:ph idx="1"/>
          </p:nvPr>
        </p:nvSpPr>
        <p:spPr>
          <a:xfrm>
            <a:off x="611560" y="692696"/>
            <a:ext cx="7813496" cy="2178568"/>
          </a:xfrm>
          <a:prstGeom prst="rect">
            <a:avLst/>
          </a:prstGeom>
        </p:spPr>
        <p:style>
          <a:lnRef idx="1">
            <a:schemeClr val="accent1"/>
          </a:lnRef>
          <a:fillRef idx="2">
            <a:schemeClr val="accent1"/>
          </a:fillRef>
          <a:effectRef idx="1">
            <a:schemeClr val="accent1"/>
          </a:effectRef>
          <a:fontRef idx="minor">
            <a:schemeClr val="dk1"/>
          </a:fontRef>
        </p:style>
        <p:txBody>
          <a:bodyPr rtlCol="0" anchor="ctr">
            <a:normAutofit/>
          </a:bodyPr>
          <a:lstStyle/>
          <a:p>
            <a:pPr algn="just">
              <a:buNone/>
            </a:pPr>
            <a:r>
              <a:rPr lang="es-ES" sz="1600" i="1" dirty="0" smtClean="0">
                <a:latin typeface="Arial" pitchFamily="34" charset="0"/>
                <a:cs typeface="Arial" pitchFamily="34" charset="0"/>
              </a:rPr>
              <a:t>Estudio  </a:t>
            </a:r>
            <a:r>
              <a:rPr lang="es-ES" sz="1600" i="1" dirty="0" err="1" smtClean="0">
                <a:latin typeface="Arial" pitchFamily="34" charset="0"/>
                <a:cs typeface="Arial" pitchFamily="34" charset="0"/>
              </a:rPr>
              <a:t>prospestivo</a:t>
            </a:r>
            <a:r>
              <a:rPr lang="es-ES" sz="1600" i="1" dirty="0" smtClean="0">
                <a:latin typeface="Arial" pitchFamily="34" charset="0"/>
                <a:cs typeface="Arial" pitchFamily="34" charset="0"/>
              </a:rPr>
              <a:t> dos años(2009): </a:t>
            </a:r>
          </a:p>
          <a:p>
            <a:pPr algn="just">
              <a:buNone/>
            </a:pPr>
            <a:r>
              <a:rPr lang="es-ES" sz="1600" dirty="0" smtClean="0">
                <a:latin typeface="Arial" pitchFamily="34" charset="0"/>
                <a:cs typeface="Arial" pitchFamily="34" charset="0"/>
              </a:rPr>
              <a:t>2293 adolescentes, 1179 chicos y 1114 chicas.</a:t>
            </a:r>
          </a:p>
          <a:p>
            <a:pPr lvl="1">
              <a:buNone/>
            </a:pPr>
            <a:r>
              <a:rPr lang="es-ES" sz="1600" dirty="0" smtClean="0">
                <a:latin typeface="Arial" pitchFamily="34" charset="0"/>
                <a:cs typeface="Arial" pitchFamily="34" charset="0"/>
              </a:rPr>
              <a:t>- hasta un 10,8% de los adolescentes tienen una adicción a Internet</a:t>
            </a:r>
          </a:p>
          <a:p>
            <a:pPr lvl="1">
              <a:buNone/>
            </a:pPr>
            <a:r>
              <a:rPr lang="es-ES" sz="1600" dirty="0" smtClean="0">
                <a:latin typeface="Arial" pitchFamily="34" charset="0"/>
                <a:cs typeface="Arial" pitchFamily="34" charset="0"/>
              </a:rPr>
              <a:t>- hostilidad y el TDAH son los factores de riesgo.</a:t>
            </a:r>
          </a:p>
          <a:p>
            <a:pPr lvl="1">
              <a:buNone/>
            </a:pPr>
            <a:r>
              <a:rPr lang="es-ES" sz="1600" dirty="0" smtClean="0">
                <a:latin typeface="Arial" pitchFamily="34" charset="0"/>
                <a:cs typeface="Arial" pitchFamily="34" charset="0"/>
              </a:rPr>
              <a:t>- con mayor intensidad, la hostilidad en hombres y el TDAH en mujeres</a:t>
            </a:r>
            <a:endParaRPr lang="es-ES" sz="1600" dirty="0">
              <a:latin typeface="Arial" pitchFamily="34" charset="0"/>
              <a:cs typeface="Arial" pitchFamily="34" charset="0"/>
            </a:endParaRPr>
          </a:p>
        </p:txBody>
      </p:sp>
      <p:sp>
        <p:nvSpPr>
          <p:cNvPr id="4" name="3 Rectángulo"/>
          <p:cNvSpPr/>
          <p:nvPr/>
        </p:nvSpPr>
        <p:spPr>
          <a:xfrm>
            <a:off x="1619672" y="3068960"/>
            <a:ext cx="6768752" cy="27363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lnSpc>
                <a:spcPct val="150000"/>
              </a:lnSpc>
            </a:pPr>
            <a:r>
              <a:rPr lang="es-ES" sz="1600" i="1" dirty="0" smtClean="0">
                <a:latin typeface="Arial" pitchFamily="34" charset="0"/>
                <a:cs typeface="Arial" pitchFamily="34" charset="0"/>
              </a:rPr>
              <a:t>Estudio (2008): </a:t>
            </a:r>
          </a:p>
          <a:p>
            <a:pPr algn="just">
              <a:lnSpc>
                <a:spcPct val="150000"/>
              </a:lnSpc>
            </a:pPr>
            <a:r>
              <a:rPr lang="es-ES" sz="1600" i="1" dirty="0" smtClean="0">
                <a:latin typeface="Arial" pitchFamily="34" charset="0"/>
                <a:cs typeface="Arial" pitchFamily="34" charset="0"/>
              </a:rPr>
              <a:t>de 87 estudiantes universitarios (65 hombres y 22 mujeres) el 18% presentaban TDAH del adulto, un 9% fobia social, un 8% depresión mayor y un 7% </a:t>
            </a:r>
            <a:r>
              <a:rPr lang="es-ES" sz="1600" i="1" dirty="0" err="1" smtClean="0">
                <a:latin typeface="Arial" pitchFamily="34" charset="0"/>
                <a:cs typeface="Arial" pitchFamily="34" charset="0"/>
              </a:rPr>
              <a:t>distimia</a:t>
            </a:r>
            <a:r>
              <a:rPr lang="es-ES" sz="1600" i="1" dirty="0" smtClean="0">
                <a:latin typeface="Arial" pitchFamily="34" charset="0"/>
                <a:cs typeface="Arial" pitchFamily="34" charset="0"/>
              </a:rPr>
              <a:t>. </a:t>
            </a:r>
          </a:p>
          <a:p>
            <a:pPr algn="just">
              <a:lnSpc>
                <a:spcPct val="150000"/>
              </a:lnSpc>
            </a:pPr>
            <a:r>
              <a:rPr lang="es-ES" sz="1600" b="1" i="1" dirty="0" smtClean="0">
                <a:latin typeface="Arial" pitchFamily="34" charset="0"/>
                <a:cs typeface="Arial" pitchFamily="34" charset="0"/>
              </a:rPr>
              <a:t>El TDAH era el </a:t>
            </a:r>
            <a:r>
              <a:rPr lang="es-ES" sz="1600" b="1" i="1" dirty="0" err="1" smtClean="0">
                <a:latin typeface="Arial" pitchFamily="34" charset="0"/>
                <a:cs typeface="Arial" pitchFamily="34" charset="0"/>
              </a:rPr>
              <a:t>predictor</a:t>
            </a:r>
            <a:r>
              <a:rPr lang="es-ES" sz="1600" b="1" i="1" dirty="0" smtClean="0">
                <a:latin typeface="Arial" pitchFamily="34" charset="0"/>
                <a:cs typeface="Arial" pitchFamily="34" charset="0"/>
              </a:rPr>
              <a:t> más significativo para la adicción a Internet.</a:t>
            </a:r>
          </a:p>
          <a:p>
            <a:pPr algn="ctr"/>
            <a:endParaRPr lang="es-E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920" y="5229200"/>
            <a:ext cx="8183880" cy="805840"/>
          </a:xfrm>
        </p:spPr>
        <p:style>
          <a:lnRef idx="3">
            <a:schemeClr val="lt1"/>
          </a:lnRef>
          <a:fillRef idx="1">
            <a:schemeClr val="accent5"/>
          </a:fillRef>
          <a:effectRef idx="1">
            <a:schemeClr val="accent5"/>
          </a:effectRef>
          <a:fontRef idx="minor">
            <a:schemeClr val="lt1"/>
          </a:fontRef>
        </p:style>
        <p:txBody>
          <a:bodyPr>
            <a:normAutofit/>
          </a:bodyPr>
          <a:lstStyle/>
          <a:p>
            <a:r>
              <a:rPr lang="es-ES" sz="2800" b="1" dirty="0" smtClean="0">
                <a:latin typeface="Arial" pitchFamily="34" charset="0"/>
                <a:cs typeface="Arial" pitchFamily="34" charset="0"/>
              </a:rPr>
              <a:t>Trastornos de la conducta alimentaria y TDAH</a:t>
            </a:r>
            <a:endParaRPr lang="es-ES" sz="2800" dirty="0">
              <a:latin typeface="Arial" pitchFamily="34" charset="0"/>
              <a:cs typeface="Arial" pitchFamily="34" charset="0"/>
            </a:endParaRPr>
          </a:p>
        </p:txBody>
      </p:sp>
      <p:sp>
        <p:nvSpPr>
          <p:cNvPr id="3" name="2 Marcador de contenido"/>
          <p:cNvSpPr>
            <a:spLocks noGrp="1"/>
          </p:cNvSpPr>
          <p:nvPr>
            <p:ph idx="1"/>
          </p:nvPr>
        </p:nvSpPr>
        <p:spPr>
          <a:xfrm>
            <a:off x="502920" y="530352"/>
            <a:ext cx="8183880" cy="4554832"/>
          </a:xfrm>
        </p:spPr>
        <p:txBody>
          <a:bodyPr>
            <a:noAutofit/>
          </a:bodyPr>
          <a:lstStyle/>
          <a:p>
            <a:pPr>
              <a:lnSpc>
                <a:spcPct val="170000"/>
              </a:lnSpc>
              <a:buNone/>
            </a:pPr>
            <a:r>
              <a:rPr lang="es-ES" sz="1200" b="1" dirty="0" smtClean="0">
                <a:solidFill>
                  <a:schemeClr val="tx2"/>
                </a:solidFill>
                <a:latin typeface="Arial" pitchFamily="34" charset="0"/>
                <a:cs typeface="Arial" pitchFamily="34" charset="0"/>
              </a:rPr>
              <a:t>DIFICULTADES EN ESTUDIO COMORBILIDAD: </a:t>
            </a:r>
          </a:p>
          <a:p>
            <a:pPr>
              <a:lnSpc>
                <a:spcPct val="170000"/>
              </a:lnSpc>
            </a:pPr>
            <a:r>
              <a:rPr lang="es-ES" sz="1200" dirty="0" smtClean="0">
                <a:latin typeface="Arial" pitchFamily="34" charset="0"/>
                <a:cs typeface="Arial" pitchFamily="34" charset="0"/>
              </a:rPr>
              <a:t>La mayor parte de estudios de TDAH en la infancia se realizan sobre muestras de varones, mientras que la prevalencia de TCA es mayor en mujeres.</a:t>
            </a:r>
          </a:p>
          <a:p>
            <a:pPr>
              <a:lnSpc>
                <a:spcPct val="170000"/>
              </a:lnSpc>
            </a:pPr>
            <a:r>
              <a:rPr lang="es-ES" sz="1200" dirty="0" smtClean="0">
                <a:latin typeface="Arial" pitchFamily="34" charset="0"/>
                <a:cs typeface="Arial" pitchFamily="34" charset="0"/>
              </a:rPr>
              <a:t>El posible </a:t>
            </a:r>
            <a:r>
              <a:rPr lang="es-ES" sz="1200" dirty="0" err="1" smtClean="0">
                <a:latin typeface="Arial" pitchFamily="34" charset="0"/>
                <a:cs typeface="Arial" pitchFamily="34" charset="0"/>
              </a:rPr>
              <a:t>infradiagnóstico</a:t>
            </a:r>
            <a:r>
              <a:rPr lang="es-ES" sz="1200" dirty="0" smtClean="0">
                <a:latin typeface="Arial" pitchFamily="34" charset="0"/>
                <a:cs typeface="Arial" pitchFamily="34" charset="0"/>
              </a:rPr>
              <a:t> de TDAH en niñas, al presentar menor  hiperactividad y menos trastornos de conducta.</a:t>
            </a:r>
          </a:p>
          <a:p>
            <a:pPr>
              <a:lnSpc>
                <a:spcPct val="170000"/>
              </a:lnSpc>
            </a:pPr>
            <a:r>
              <a:rPr lang="es-ES" sz="1200" dirty="0" smtClean="0">
                <a:latin typeface="Arial" pitchFamily="34" charset="0"/>
                <a:cs typeface="Arial" pitchFamily="34" charset="0"/>
              </a:rPr>
              <a:t>Del 1-12% de BN tiene un diagnóstico </a:t>
            </a:r>
            <a:r>
              <a:rPr lang="es-ES" sz="1200" dirty="0" err="1" smtClean="0">
                <a:latin typeface="Arial" pitchFamily="34" charset="0"/>
                <a:cs typeface="Arial" pitchFamily="34" charset="0"/>
              </a:rPr>
              <a:t>comórbido</a:t>
            </a:r>
            <a:r>
              <a:rPr lang="es-ES" sz="1200" dirty="0" smtClean="0">
                <a:latin typeface="Arial" pitchFamily="34" charset="0"/>
                <a:cs typeface="Arial" pitchFamily="34" charset="0"/>
              </a:rPr>
              <a:t> de TDAH</a:t>
            </a:r>
          </a:p>
          <a:p>
            <a:pPr>
              <a:lnSpc>
                <a:spcPct val="170000"/>
              </a:lnSpc>
              <a:buNone/>
            </a:pPr>
            <a:r>
              <a:rPr lang="es-ES" sz="1200" b="1" dirty="0" smtClean="0">
                <a:latin typeface="Arial" pitchFamily="34" charset="0"/>
                <a:cs typeface="Arial" pitchFamily="34" charset="0"/>
              </a:rPr>
              <a:t>CONDUCTAS BULÍMICAS en TDAH:</a:t>
            </a:r>
          </a:p>
          <a:p>
            <a:pPr>
              <a:lnSpc>
                <a:spcPct val="170000"/>
              </a:lnSpc>
            </a:pPr>
            <a:r>
              <a:rPr lang="es-ES" sz="1200" dirty="0" smtClean="0">
                <a:latin typeface="Arial" pitchFamily="34" charset="0"/>
                <a:cs typeface="Arial" pitchFamily="34" charset="0"/>
              </a:rPr>
              <a:t>Frecuentes en ambos sexos. Más frecuentes en mujeres</a:t>
            </a:r>
          </a:p>
          <a:p>
            <a:pPr>
              <a:lnSpc>
                <a:spcPct val="170000"/>
              </a:lnSpc>
            </a:pPr>
            <a:r>
              <a:rPr lang="es-ES" sz="1200" dirty="0" smtClean="0">
                <a:latin typeface="Arial" pitchFamily="34" charset="0"/>
                <a:cs typeface="Arial" pitchFamily="34" charset="0"/>
              </a:rPr>
              <a:t>Mejor Factor </a:t>
            </a:r>
            <a:r>
              <a:rPr lang="es-ES" sz="1200" dirty="0" err="1" smtClean="0">
                <a:latin typeface="Arial" pitchFamily="34" charset="0"/>
                <a:cs typeface="Arial" pitchFamily="34" charset="0"/>
              </a:rPr>
              <a:t>predictor</a:t>
            </a:r>
            <a:r>
              <a:rPr lang="es-ES" sz="1200" dirty="0" smtClean="0">
                <a:latin typeface="Arial" pitchFamily="34" charset="0"/>
                <a:cs typeface="Arial" pitchFamily="34" charset="0"/>
              </a:rPr>
              <a:t>: Impulsividad en la infancia</a:t>
            </a:r>
          </a:p>
          <a:p>
            <a:pPr>
              <a:lnSpc>
                <a:spcPct val="170000"/>
              </a:lnSpc>
            </a:pPr>
            <a:r>
              <a:rPr lang="es-ES" sz="1200" dirty="0" smtClean="0">
                <a:latin typeface="Arial" pitchFamily="34" charset="0"/>
                <a:cs typeface="Arial" pitchFamily="34" charset="0"/>
              </a:rPr>
              <a:t>Alrededor del 10-15% de los TDAH presentan TCA.</a:t>
            </a:r>
          </a:p>
          <a:p>
            <a:pPr>
              <a:lnSpc>
                <a:spcPct val="170000"/>
              </a:lnSpc>
            </a:pPr>
            <a:r>
              <a:rPr lang="es-ES" sz="1200" dirty="0" smtClean="0">
                <a:latin typeface="Arial" pitchFamily="34" charset="0"/>
                <a:cs typeface="Arial" pitchFamily="34" charset="0"/>
              </a:rPr>
              <a:t>La BN y trastorno por atracón son los más frecuentes.</a:t>
            </a:r>
          </a:p>
          <a:p>
            <a:pPr>
              <a:lnSpc>
                <a:spcPct val="170000"/>
              </a:lnSpc>
            </a:pPr>
            <a:r>
              <a:rPr lang="es-ES" sz="1200" dirty="0" smtClean="0">
                <a:latin typeface="Arial" pitchFamily="34" charset="0"/>
                <a:cs typeface="Arial" pitchFamily="34" charset="0"/>
              </a:rPr>
              <a:t>La </a:t>
            </a:r>
            <a:r>
              <a:rPr lang="es-ES" sz="1200" b="1" dirty="0" smtClean="0">
                <a:solidFill>
                  <a:schemeClr val="tx2"/>
                </a:solidFill>
                <a:latin typeface="Arial" pitchFamily="34" charset="0"/>
                <a:cs typeface="Arial" pitchFamily="34" charset="0"/>
              </a:rPr>
              <a:t>IMPULSIVIDAD </a:t>
            </a:r>
            <a:r>
              <a:rPr lang="es-ES" sz="1200" dirty="0" smtClean="0">
                <a:latin typeface="Arial" pitchFamily="34" charset="0"/>
                <a:cs typeface="Arial" pitchFamily="34" charset="0"/>
              </a:rPr>
              <a:t>es el factor denominador de sendos trastornos.</a:t>
            </a:r>
          </a:p>
          <a:p>
            <a:pPr>
              <a:lnSpc>
                <a:spcPct val="170000"/>
              </a:lnSpc>
            </a:pPr>
            <a:r>
              <a:rPr lang="es-ES" sz="1200" dirty="0" smtClean="0">
                <a:latin typeface="Arial" pitchFamily="34" charset="0"/>
                <a:cs typeface="Arial" pitchFamily="34" charset="0"/>
              </a:rPr>
              <a:t>Las conductas purgativas como “</a:t>
            </a:r>
            <a:r>
              <a:rPr lang="es-ES" sz="1200" b="1" dirty="0" smtClean="0">
                <a:solidFill>
                  <a:schemeClr val="tx2"/>
                </a:solidFill>
                <a:latin typeface="Arial" pitchFamily="34" charset="0"/>
                <a:cs typeface="Arial" pitchFamily="34" charset="0"/>
              </a:rPr>
              <a:t>ANSIOLÍTICOS” </a:t>
            </a:r>
            <a:r>
              <a:rPr lang="es-ES" sz="1200" dirty="0" smtClean="0">
                <a:latin typeface="Arial" pitchFamily="34" charset="0"/>
                <a:cs typeface="Arial" pitchFamily="34" charset="0"/>
              </a:rPr>
              <a:t>de la clínica del TDAH.</a:t>
            </a:r>
            <a:endParaRPr lang="es-E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s-ES" sz="2800" dirty="0" smtClean="0"/>
              <a:t>TDAH y OBESIDAD</a:t>
            </a:r>
            <a:endParaRPr lang="es-ES" sz="2800" dirty="0"/>
          </a:p>
        </p:txBody>
      </p:sp>
      <p:sp>
        <p:nvSpPr>
          <p:cNvPr id="3" name="2 Marcador de contenido"/>
          <p:cNvSpPr>
            <a:spLocks noGrp="1"/>
          </p:cNvSpPr>
          <p:nvPr>
            <p:ph idx="1"/>
          </p:nvPr>
        </p:nvSpPr>
        <p:spPr/>
        <p:txBody>
          <a:bodyPr>
            <a:normAutofit fontScale="85000" lnSpcReduction="10000"/>
          </a:bodyPr>
          <a:lstStyle/>
          <a:p>
            <a:pPr algn="just">
              <a:lnSpc>
                <a:spcPct val="150000"/>
              </a:lnSpc>
              <a:buNone/>
            </a:pPr>
            <a:r>
              <a:rPr lang="es-ES" sz="1800" b="1" dirty="0" smtClean="0">
                <a:solidFill>
                  <a:schemeClr val="tx2"/>
                </a:solidFill>
                <a:latin typeface="Arial" pitchFamily="34" charset="0"/>
                <a:cs typeface="Arial" pitchFamily="34" charset="0"/>
              </a:rPr>
              <a:t>COMER COMPULSIVO:</a:t>
            </a:r>
          </a:p>
          <a:p>
            <a:pPr algn="just">
              <a:lnSpc>
                <a:spcPct val="150000"/>
              </a:lnSpc>
            </a:pPr>
            <a:r>
              <a:rPr lang="es-ES" sz="1800" dirty="0" smtClean="0">
                <a:latin typeface="Arial" pitchFamily="34" charset="0"/>
                <a:cs typeface="Arial" pitchFamily="34" charset="0"/>
              </a:rPr>
              <a:t>Dificultad para resistir el impulso de “comer o picotear”, pese a que es dañino para sí mismo. </a:t>
            </a:r>
          </a:p>
          <a:p>
            <a:pPr algn="just">
              <a:lnSpc>
                <a:spcPct val="150000"/>
              </a:lnSpc>
            </a:pPr>
            <a:r>
              <a:rPr lang="es-ES" sz="1800" dirty="0" smtClean="0">
                <a:latin typeface="Arial" pitchFamily="34" charset="0"/>
                <a:cs typeface="Arial" pitchFamily="34" charset="0"/>
              </a:rPr>
              <a:t>Puede existir o no una resistencia consciente a dicho impulso</a:t>
            </a:r>
          </a:p>
          <a:p>
            <a:pPr algn="just">
              <a:lnSpc>
                <a:spcPct val="150000"/>
              </a:lnSpc>
            </a:pPr>
            <a:r>
              <a:rPr lang="es-ES" sz="1800" dirty="0" smtClean="0">
                <a:latin typeface="Arial" pitchFamily="34" charset="0"/>
                <a:cs typeface="Arial" pitchFamily="34" charset="0"/>
              </a:rPr>
              <a:t>Durante la realización del acto el individuo experimenta placer, gratificación o liberación.</a:t>
            </a:r>
          </a:p>
          <a:p>
            <a:pPr algn="just">
              <a:lnSpc>
                <a:spcPct val="150000"/>
              </a:lnSpc>
            </a:pPr>
            <a:r>
              <a:rPr lang="es-ES" sz="1800" dirty="0" smtClean="0">
                <a:latin typeface="Arial" pitchFamily="34" charset="0"/>
                <a:cs typeface="Arial" pitchFamily="34" charset="0"/>
              </a:rPr>
              <a:t>Después pueden aparecer sentimientos de reproche, culpa, arrepentimiento o vergüenza.</a:t>
            </a:r>
          </a:p>
          <a:p>
            <a:pPr algn="just">
              <a:lnSpc>
                <a:spcPct val="150000"/>
              </a:lnSpc>
              <a:buNone/>
            </a:pPr>
            <a:r>
              <a:rPr lang="es-ES" sz="1800" b="1" dirty="0" smtClean="0">
                <a:solidFill>
                  <a:schemeClr val="tx2"/>
                </a:solidFill>
                <a:latin typeface="Arial" pitchFamily="34" charset="0"/>
                <a:cs typeface="Arial" pitchFamily="34" charset="0"/>
              </a:rPr>
              <a:t>EL PROPIO TDAH CONTRIBUYA A LA OBESIDAD. </a:t>
            </a:r>
          </a:p>
          <a:p>
            <a:pPr algn="just">
              <a:lnSpc>
                <a:spcPct val="150000"/>
              </a:lnSpc>
              <a:buNone/>
            </a:pPr>
            <a:r>
              <a:rPr lang="es-ES" sz="1800" b="1" dirty="0">
                <a:latin typeface="Arial" pitchFamily="34" charset="0"/>
                <a:cs typeface="Arial" pitchFamily="34" charset="0"/>
              </a:rPr>
              <a:t>	</a:t>
            </a:r>
            <a:r>
              <a:rPr lang="es-ES" sz="1800" b="1" dirty="0" smtClean="0">
                <a:latin typeface="Arial" pitchFamily="34" charset="0"/>
                <a:cs typeface="Arial" pitchFamily="34" charset="0"/>
              </a:rPr>
              <a:t>	- </a:t>
            </a:r>
            <a:r>
              <a:rPr lang="es-ES" sz="1800" dirty="0" smtClean="0">
                <a:latin typeface="Arial" pitchFamily="34" charset="0"/>
                <a:cs typeface="Arial" pitchFamily="34" charset="0"/>
              </a:rPr>
              <a:t>Favorecida ante un ritmo de vida caótico y desorganizado.</a:t>
            </a:r>
          </a:p>
          <a:p>
            <a:pPr algn="just">
              <a:lnSpc>
                <a:spcPct val="150000"/>
              </a:lnSpc>
              <a:buNone/>
            </a:pPr>
            <a:r>
              <a:rPr lang="es-ES" sz="1800" dirty="0">
                <a:latin typeface="Arial" pitchFamily="34" charset="0"/>
                <a:cs typeface="Arial" pitchFamily="34" charset="0"/>
              </a:rPr>
              <a:t>	</a:t>
            </a:r>
            <a:r>
              <a:rPr lang="es-ES" sz="1800" dirty="0" smtClean="0">
                <a:latin typeface="Arial" pitchFamily="34" charset="0"/>
                <a:cs typeface="Arial" pitchFamily="34" charset="0"/>
              </a:rPr>
              <a:t>	- Ansiedad y depresión secundarias a padecer TDAH.</a:t>
            </a:r>
          </a:p>
          <a:p>
            <a:pPr algn="just">
              <a:lnSpc>
                <a:spcPct val="150000"/>
              </a:lnSpc>
              <a:buNone/>
            </a:pPr>
            <a:r>
              <a:rPr lang="es-ES" sz="1800" dirty="0">
                <a:latin typeface="Arial" pitchFamily="34" charset="0"/>
                <a:cs typeface="Arial" pitchFamily="34" charset="0"/>
              </a:rPr>
              <a:t> </a:t>
            </a:r>
            <a:r>
              <a:rPr lang="es-ES" sz="1800" dirty="0" smtClean="0">
                <a:latin typeface="Arial" pitchFamily="34" charset="0"/>
                <a:cs typeface="Arial" pitchFamily="34" charset="0"/>
              </a:rPr>
              <a:t>                - La comida como medio de </a:t>
            </a:r>
            <a:r>
              <a:rPr lang="es-ES" sz="1800" dirty="0" err="1" smtClean="0">
                <a:latin typeface="Arial" pitchFamily="34" charset="0"/>
                <a:cs typeface="Arial" pitchFamily="34" charset="0"/>
              </a:rPr>
              <a:t>ansiolisis</a:t>
            </a:r>
            <a:r>
              <a:rPr lang="es-ES" sz="1800" dirty="0" smtClean="0">
                <a:latin typeface="Arial" pitchFamily="34" charset="0"/>
                <a:cs typeface="Arial" pitchFamily="34" charset="0"/>
              </a:rPr>
              <a:t> </a:t>
            </a:r>
            <a:endParaRPr lang="es-ES" sz="1800" dirty="0">
              <a:latin typeface="Arial" pitchFamily="34" charset="0"/>
              <a:cs typeface="Arial" pitchFamily="34" charset="0"/>
            </a:endParaRPr>
          </a:p>
          <a:p>
            <a:pPr algn="ctr">
              <a:lnSpc>
                <a:spcPct val="150000"/>
              </a:lnSpc>
              <a:buNone/>
            </a:pPr>
            <a:r>
              <a:rPr lang="es-ES" sz="1800" b="1" dirty="0" smtClean="0">
                <a:latin typeface="Arial" pitchFamily="34" charset="0"/>
                <a:cs typeface="Arial" pitchFamily="34" charset="0"/>
              </a:rPr>
              <a:t>“utilizar la comida para algo que no es comer”</a:t>
            </a:r>
            <a:endParaRPr lang="es-ES"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es-ES" sz="2400" b="1" dirty="0" smtClean="0">
                <a:latin typeface="Arial" pitchFamily="34" charset="0"/>
                <a:cs typeface="Arial" pitchFamily="34" charset="0"/>
              </a:rPr>
              <a:t>Otras conductas impulsivas: INTENTOS AUTOLÍTICOS</a:t>
            </a:r>
            <a:endParaRPr lang="es-ES" sz="2400" dirty="0">
              <a:latin typeface="Arial" pitchFamily="34" charset="0"/>
              <a:cs typeface="Arial" pitchFamily="34" charset="0"/>
            </a:endParaRPr>
          </a:p>
        </p:txBody>
      </p:sp>
      <p:sp>
        <p:nvSpPr>
          <p:cNvPr id="3" name="2 Marcador de contenido"/>
          <p:cNvSpPr>
            <a:spLocks noGrp="1"/>
          </p:cNvSpPr>
          <p:nvPr>
            <p:ph idx="1"/>
          </p:nvPr>
        </p:nvSpPr>
        <p:spPr>
          <a:xfrm>
            <a:off x="467544" y="548680"/>
            <a:ext cx="8229600" cy="4781128"/>
          </a:xfrm>
        </p:spPr>
        <p:txBody>
          <a:bodyPr>
            <a:normAutofit fontScale="25000" lnSpcReduction="20000"/>
          </a:bodyPr>
          <a:lstStyle/>
          <a:p>
            <a:pPr>
              <a:lnSpc>
                <a:spcPct val="170000"/>
              </a:lnSpc>
              <a:buNone/>
            </a:pPr>
            <a:r>
              <a:rPr lang="es-ES" sz="4500" b="1" dirty="0" smtClean="0">
                <a:latin typeface="Arial" pitchFamily="34" charset="0"/>
                <a:cs typeface="Arial" pitchFamily="34" charset="0"/>
              </a:rPr>
              <a:t>TDHA Y CONDUCTA SUICIDA: </a:t>
            </a:r>
          </a:p>
          <a:p>
            <a:pPr>
              <a:lnSpc>
                <a:spcPct val="170000"/>
              </a:lnSpc>
              <a:buNone/>
            </a:pPr>
            <a:r>
              <a:rPr lang="es-ES" sz="4500" dirty="0" smtClean="0">
                <a:latin typeface="Arial" pitchFamily="34" charset="0"/>
                <a:cs typeface="Arial" pitchFamily="34" charset="0"/>
              </a:rPr>
              <a:t>Impulsividad;  déficit en las funciones ejecutivas y en autorregulación de la conducta</a:t>
            </a:r>
          </a:p>
          <a:p>
            <a:pPr>
              <a:lnSpc>
                <a:spcPct val="170000"/>
              </a:lnSpc>
              <a:buNone/>
            </a:pPr>
            <a:r>
              <a:rPr lang="es-ES" sz="4500" dirty="0">
                <a:latin typeface="Arial" pitchFamily="34" charset="0"/>
                <a:cs typeface="Arial" pitchFamily="34" charset="0"/>
              </a:rPr>
              <a:t> </a:t>
            </a:r>
            <a:r>
              <a:rPr lang="es-ES" sz="4500" dirty="0" smtClean="0">
                <a:latin typeface="Arial" pitchFamily="34" charset="0"/>
                <a:cs typeface="Arial" pitchFamily="34" charset="0"/>
              </a:rPr>
              <a:t>Afrontamiento de cambios, frustraciones y estrés inicio de edad adulta </a:t>
            </a:r>
          </a:p>
          <a:p>
            <a:pPr>
              <a:lnSpc>
                <a:spcPct val="170000"/>
              </a:lnSpc>
              <a:buNone/>
            </a:pPr>
            <a:endParaRPr lang="es-ES" sz="4500" dirty="0" smtClean="0">
              <a:latin typeface="Arial" pitchFamily="34" charset="0"/>
              <a:cs typeface="Arial" pitchFamily="34" charset="0"/>
            </a:endParaRPr>
          </a:p>
          <a:p>
            <a:pPr>
              <a:lnSpc>
                <a:spcPct val="170000"/>
              </a:lnSpc>
              <a:buNone/>
            </a:pPr>
            <a:r>
              <a:rPr lang="es-ES" sz="4500" dirty="0" smtClean="0">
                <a:latin typeface="Arial" pitchFamily="34" charset="0"/>
                <a:cs typeface="Arial" pitchFamily="34" charset="0"/>
              </a:rPr>
              <a:t>(</a:t>
            </a:r>
            <a:r>
              <a:rPr lang="es-ES" sz="4500" dirty="0" err="1" smtClean="0">
                <a:latin typeface="Arial" pitchFamily="34" charset="0"/>
                <a:cs typeface="Arial" pitchFamily="34" charset="0"/>
              </a:rPr>
              <a:t>Barkley</a:t>
            </a:r>
            <a:r>
              <a:rPr lang="es-ES" sz="4500" dirty="0" smtClean="0">
                <a:latin typeface="Arial" pitchFamily="34" charset="0"/>
                <a:cs typeface="Arial" pitchFamily="34" charset="0"/>
              </a:rPr>
              <a:t> R y Fischer M, 2005). ESTUDIO.</a:t>
            </a:r>
          </a:p>
          <a:p>
            <a:pPr>
              <a:lnSpc>
                <a:spcPct val="170000"/>
              </a:lnSpc>
              <a:buNone/>
            </a:pPr>
            <a:r>
              <a:rPr lang="es-ES" sz="4500" dirty="0" smtClean="0">
                <a:latin typeface="Arial" pitchFamily="34" charset="0"/>
                <a:cs typeface="Arial" pitchFamily="34" charset="0"/>
              </a:rPr>
              <a:t> Jóvenes adultos  diagnosticados de TDAH en la infancia tenían mayor probabilidad de:</a:t>
            </a:r>
          </a:p>
          <a:p>
            <a:pPr>
              <a:lnSpc>
                <a:spcPct val="170000"/>
              </a:lnSpc>
              <a:buNone/>
            </a:pPr>
            <a:r>
              <a:rPr lang="es-ES" sz="4500" dirty="0" smtClean="0">
                <a:latin typeface="Arial" pitchFamily="34" charset="0"/>
                <a:cs typeface="Arial" pitchFamily="34" charset="0"/>
              </a:rPr>
              <a:t>	1. Intentos de suicidio</a:t>
            </a:r>
          </a:p>
          <a:p>
            <a:pPr>
              <a:lnSpc>
                <a:spcPct val="170000"/>
              </a:lnSpc>
              <a:buNone/>
            </a:pPr>
            <a:r>
              <a:rPr lang="es-ES" sz="4500" dirty="0" smtClean="0">
                <a:latin typeface="Arial" pitchFamily="34" charset="0"/>
                <a:cs typeface="Arial" pitchFamily="34" charset="0"/>
              </a:rPr>
              <a:t>	2. Hospitalización por intentos de suicidio</a:t>
            </a:r>
          </a:p>
          <a:p>
            <a:pPr>
              <a:lnSpc>
                <a:spcPct val="170000"/>
              </a:lnSpc>
              <a:buNone/>
            </a:pPr>
            <a:r>
              <a:rPr lang="es-ES" sz="4500" dirty="0" smtClean="0">
                <a:latin typeface="Arial" pitchFamily="34" charset="0"/>
                <a:cs typeface="Arial" pitchFamily="34" charset="0"/>
              </a:rPr>
              <a:t>	3. Haber considerado el suicidio tras cursar Secundaria</a:t>
            </a:r>
          </a:p>
          <a:p>
            <a:pPr>
              <a:lnSpc>
                <a:spcPct val="170000"/>
              </a:lnSpc>
              <a:buNone/>
            </a:pPr>
            <a:endParaRPr lang="es-ES" sz="4500" dirty="0" smtClean="0">
              <a:latin typeface="Arial" pitchFamily="34" charset="0"/>
              <a:cs typeface="Arial" pitchFamily="34" charset="0"/>
            </a:endParaRPr>
          </a:p>
          <a:p>
            <a:pPr>
              <a:lnSpc>
                <a:spcPct val="170000"/>
              </a:lnSpc>
              <a:buNone/>
            </a:pPr>
            <a:r>
              <a:rPr lang="es-ES" sz="4500" dirty="0" smtClean="0">
                <a:latin typeface="Arial" pitchFamily="34" charset="0"/>
                <a:cs typeface="Arial" pitchFamily="34" charset="0"/>
              </a:rPr>
              <a:t>Incremento del riesgo </a:t>
            </a:r>
            <a:r>
              <a:rPr lang="es-ES" sz="4500" dirty="0" err="1" smtClean="0">
                <a:latin typeface="Arial" pitchFamily="34" charset="0"/>
                <a:cs typeface="Arial" pitchFamily="34" charset="0"/>
              </a:rPr>
              <a:t>autolítico</a:t>
            </a:r>
            <a:r>
              <a:rPr lang="es-ES" sz="4500" dirty="0" smtClean="0">
                <a:latin typeface="Arial" pitchFamily="34" charset="0"/>
                <a:cs typeface="Arial" pitchFamily="34" charset="0"/>
              </a:rPr>
              <a:t> asociado con:</a:t>
            </a:r>
          </a:p>
          <a:p>
            <a:pPr marL="914400" indent="-914400">
              <a:lnSpc>
                <a:spcPct val="170000"/>
              </a:lnSpc>
              <a:buNone/>
            </a:pPr>
            <a:r>
              <a:rPr lang="es-ES" sz="4500" dirty="0">
                <a:latin typeface="Arial" pitchFamily="34" charset="0"/>
                <a:cs typeface="Arial" pitchFamily="34" charset="0"/>
              </a:rPr>
              <a:t> </a:t>
            </a:r>
            <a:r>
              <a:rPr lang="es-ES" sz="4500" dirty="0" smtClean="0">
                <a:latin typeface="Arial" pitchFamily="34" charset="0"/>
                <a:cs typeface="Arial" pitchFamily="34" charset="0"/>
              </a:rPr>
              <a:t>        1. mayor severidad del TDAH,</a:t>
            </a:r>
          </a:p>
          <a:p>
            <a:pPr marL="914400" indent="-914400">
              <a:lnSpc>
                <a:spcPct val="170000"/>
              </a:lnSpc>
              <a:buNone/>
            </a:pPr>
            <a:r>
              <a:rPr lang="es-ES" sz="4500" dirty="0" smtClean="0">
                <a:latin typeface="Arial" pitchFamily="34" charset="0"/>
                <a:cs typeface="Arial" pitchFamily="34" charset="0"/>
              </a:rPr>
              <a:t>          2. historia de episodios depresivos y </a:t>
            </a:r>
          </a:p>
          <a:p>
            <a:pPr marL="914400" indent="-914400">
              <a:lnSpc>
                <a:spcPct val="170000"/>
              </a:lnSpc>
              <a:buNone/>
            </a:pPr>
            <a:r>
              <a:rPr lang="es-ES" sz="4500" dirty="0" smtClean="0">
                <a:latin typeface="Arial" pitchFamily="34" charset="0"/>
                <a:cs typeface="Arial" pitchFamily="34" charset="0"/>
              </a:rPr>
              <a:t>          3. trastornos de conducta</a:t>
            </a:r>
            <a:r>
              <a:rPr lang="es-ES" sz="4500" b="1"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920" y="5805264"/>
            <a:ext cx="8183880" cy="229776"/>
          </a:xfrm>
        </p:spPr>
        <p:txBody>
          <a:bodyPr>
            <a:normAutofit fontScale="90000"/>
          </a:bodyPr>
          <a:lstStyle/>
          <a:p>
            <a:pPr marL="914400" indent="-914400">
              <a:lnSpc>
                <a:spcPct val="170000"/>
              </a:lnSpc>
            </a:pPr>
            <a:r>
              <a:rPr lang="es-ES" sz="1600" dirty="0" smtClean="0">
                <a:latin typeface="Arial" pitchFamily="34" charset="0"/>
                <a:cs typeface="Arial" pitchFamily="34" charset="0"/>
              </a:rPr>
              <a:t/>
            </a:r>
            <a:br>
              <a:rPr lang="es-ES" sz="1600" dirty="0" smtClean="0">
                <a:latin typeface="Arial" pitchFamily="34" charset="0"/>
                <a:cs typeface="Arial" pitchFamily="34" charset="0"/>
              </a:rPr>
            </a:br>
            <a:r>
              <a:rPr lang="es-ES" dirty="0" smtClean="0">
                <a:latin typeface="Arial" pitchFamily="34" charset="0"/>
                <a:cs typeface="Arial" pitchFamily="34" charset="0"/>
              </a:rPr>
              <a:t/>
            </a:r>
            <a:br>
              <a:rPr lang="es-ES" dirty="0" smtClean="0">
                <a:latin typeface="Arial" pitchFamily="34" charset="0"/>
                <a:cs typeface="Arial" pitchFamily="34" charset="0"/>
              </a:rPr>
            </a:br>
            <a:r>
              <a:rPr lang="es-ES" dirty="0" smtClean="0"/>
              <a:t/>
            </a:r>
            <a:br>
              <a:rPr lang="es-ES" dirty="0" smtClean="0"/>
            </a:br>
            <a:endParaRPr lang="es-ES" dirty="0"/>
          </a:p>
        </p:txBody>
      </p:sp>
      <p:sp>
        <p:nvSpPr>
          <p:cNvPr id="3" name="2 Marcador de contenido"/>
          <p:cNvSpPr>
            <a:spLocks noGrp="1"/>
          </p:cNvSpPr>
          <p:nvPr>
            <p:ph idx="1"/>
          </p:nvPr>
        </p:nvSpPr>
        <p:spPr>
          <a:xfrm>
            <a:off x="502920" y="530352"/>
            <a:ext cx="8183880" cy="5922984"/>
          </a:xfrm>
        </p:spPr>
        <p:txBody>
          <a:bodyPr>
            <a:normAutofit/>
          </a:bodyPr>
          <a:lstStyle/>
          <a:p>
            <a:pPr>
              <a:buNone/>
            </a:pPr>
            <a:endParaRPr lang="es-ES" sz="1800" dirty="0" smtClean="0">
              <a:latin typeface="Arial" pitchFamily="34" charset="0"/>
              <a:cs typeface="Arial" pitchFamily="34" charset="0"/>
            </a:endParaRPr>
          </a:p>
          <a:p>
            <a:pPr>
              <a:buNone/>
            </a:pPr>
            <a:endParaRPr lang="es-ES" sz="1800" b="1" dirty="0">
              <a:solidFill>
                <a:schemeClr val="tx2"/>
              </a:solidFill>
              <a:latin typeface="Arial" pitchFamily="34" charset="0"/>
              <a:cs typeface="Arial" pitchFamily="34" charset="0"/>
            </a:endParaRPr>
          </a:p>
          <a:p>
            <a:pPr>
              <a:buNone/>
            </a:pPr>
            <a:r>
              <a:rPr lang="es-ES" sz="1800" b="1" dirty="0" smtClean="0">
                <a:solidFill>
                  <a:schemeClr val="tx2"/>
                </a:solidFill>
                <a:latin typeface="Arial" pitchFamily="34" charset="0"/>
                <a:cs typeface="Arial" pitchFamily="34" charset="0"/>
              </a:rPr>
              <a:t>Estudio</a:t>
            </a:r>
            <a:r>
              <a:rPr lang="es-ES" sz="1800" b="1" i="1" dirty="0" smtClean="0">
                <a:solidFill>
                  <a:schemeClr val="tx2"/>
                </a:solidFill>
                <a:latin typeface="Arial" pitchFamily="34" charset="0"/>
                <a:cs typeface="Arial" pitchFamily="34" charset="0"/>
              </a:rPr>
              <a:t>. </a:t>
            </a:r>
            <a:r>
              <a:rPr lang="es-ES" sz="1800" b="1" i="1" dirty="0" err="1" smtClean="0">
                <a:solidFill>
                  <a:schemeClr val="tx2"/>
                </a:solidFill>
                <a:latin typeface="Arial" pitchFamily="34" charset="0"/>
                <a:cs typeface="Arial" pitchFamily="34" charset="0"/>
              </a:rPr>
              <a:t>Manor</a:t>
            </a:r>
            <a:r>
              <a:rPr lang="es-ES" sz="1800" b="1" i="1" dirty="0" smtClean="0">
                <a:solidFill>
                  <a:schemeClr val="tx2"/>
                </a:solidFill>
                <a:latin typeface="Arial" pitchFamily="34" charset="0"/>
                <a:cs typeface="Arial" pitchFamily="34" charset="0"/>
              </a:rPr>
              <a:t> y </a:t>
            </a:r>
            <a:r>
              <a:rPr lang="es-ES" sz="1800" b="1" i="1" dirty="0" err="1" smtClean="0">
                <a:solidFill>
                  <a:schemeClr val="tx2"/>
                </a:solidFill>
                <a:latin typeface="Arial" pitchFamily="34" charset="0"/>
                <a:cs typeface="Arial" pitchFamily="34" charset="0"/>
              </a:rPr>
              <a:t>cols</a:t>
            </a:r>
            <a:r>
              <a:rPr lang="es-ES" sz="1800" b="1" i="1" dirty="0" smtClean="0">
                <a:solidFill>
                  <a:schemeClr val="tx2"/>
                </a:solidFill>
                <a:latin typeface="Arial" pitchFamily="34" charset="0"/>
                <a:cs typeface="Arial" pitchFamily="34" charset="0"/>
              </a:rPr>
              <a:t> (</a:t>
            </a:r>
            <a:r>
              <a:rPr lang="es-ES" sz="1800" b="1" i="1" dirty="0" err="1" smtClean="0">
                <a:solidFill>
                  <a:schemeClr val="tx2"/>
                </a:solidFill>
                <a:latin typeface="Arial" pitchFamily="34" charset="0"/>
                <a:cs typeface="Arial" pitchFamily="34" charset="0"/>
              </a:rPr>
              <a:t>Manor</a:t>
            </a:r>
            <a:r>
              <a:rPr lang="es-ES" sz="1800" b="1" i="1" dirty="0" smtClean="0">
                <a:solidFill>
                  <a:schemeClr val="tx2"/>
                </a:solidFill>
                <a:latin typeface="Arial" pitchFamily="34" charset="0"/>
                <a:cs typeface="Arial" pitchFamily="34" charset="0"/>
              </a:rPr>
              <a:t> I y </a:t>
            </a:r>
            <a:r>
              <a:rPr lang="es-ES" sz="1800" b="1" i="1" dirty="0" err="1" smtClean="0">
                <a:solidFill>
                  <a:schemeClr val="tx2"/>
                </a:solidFill>
                <a:latin typeface="Arial" pitchFamily="34" charset="0"/>
                <a:cs typeface="Arial" pitchFamily="34" charset="0"/>
              </a:rPr>
              <a:t>cols</a:t>
            </a:r>
            <a:r>
              <a:rPr lang="es-ES" sz="1800" b="1" i="1" dirty="0" smtClean="0">
                <a:solidFill>
                  <a:schemeClr val="tx2"/>
                </a:solidFill>
                <a:latin typeface="Arial" pitchFamily="34" charset="0"/>
                <a:cs typeface="Arial" pitchFamily="34" charset="0"/>
              </a:rPr>
              <a:t>, 2010)</a:t>
            </a:r>
          </a:p>
          <a:p>
            <a:pPr>
              <a:buNone/>
            </a:pPr>
            <a:endParaRPr lang="es-ES" sz="1800" dirty="0" smtClean="0">
              <a:latin typeface="Arial" pitchFamily="34" charset="0"/>
              <a:cs typeface="Arial" pitchFamily="34" charset="0"/>
            </a:endParaRPr>
          </a:p>
          <a:p>
            <a:pPr>
              <a:buNone/>
            </a:pPr>
            <a:r>
              <a:rPr lang="es-ES" sz="1800" dirty="0" smtClean="0">
                <a:latin typeface="Arial" pitchFamily="34" charset="0"/>
                <a:cs typeface="Arial" pitchFamily="34" charset="0"/>
              </a:rPr>
              <a:t>En 23 adolescentes que acuden por intento </a:t>
            </a:r>
          </a:p>
          <a:p>
            <a:pPr>
              <a:buNone/>
            </a:pPr>
            <a:r>
              <a:rPr lang="es-ES" sz="1800" dirty="0" smtClean="0">
                <a:latin typeface="Arial" pitchFamily="34" charset="0"/>
                <a:cs typeface="Arial" pitchFamily="34" charset="0"/>
              </a:rPr>
              <a:t>de suicidio no consumado a un servicio de </a:t>
            </a:r>
          </a:p>
          <a:p>
            <a:pPr>
              <a:buNone/>
            </a:pPr>
            <a:r>
              <a:rPr lang="es-ES" sz="1800" dirty="0" smtClean="0">
                <a:latin typeface="Arial" pitchFamily="34" charset="0"/>
                <a:cs typeface="Arial" pitchFamily="34" charset="0"/>
              </a:rPr>
              <a:t>urgencias, encuentran que el </a:t>
            </a:r>
            <a:r>
              <a:rPr lang="es-ES" sz="1800" b="1" dirty="0" smtClean="0">
                <a:solidFill>
                  <a:schemeClr val="tx2"/>
                </a:solidFill>
                <a:latin typeface="Arial" pitchFamily="34" charset="0"/>
                <a:cs typeface="Arial" pitchFamily="34" charset="0"/>
              </a:rPr>
              <a:t>65%</a:t>
            </a:r>
            <a:r>
              <a:rPr lang="es-ES" sz="1800" dirty="0" smtClean="0">
                <a:latin typeface="Arial" pitchFamily="34" charset="0"/>
                <a:cs typeface="Arial" pitchFamily="34" charset="0"/>
              </a:rPr>
              <a:t> </a:t>
            </a:r>
          </a:p>
          <a:p>
            <a:pPr>
              <a:buNone/>
            </a:pPr>
            <a:r>
              <a:rPr lang="es-ES" sz="1800" dirty="0" smtClean="0">
                <a:latin typeface="Arial" pitchFamily="34" charset="0"/>
                <a:cs typeface="Arial" pitchFamily="34" charset="0"/>
              </a:rPr>
              <a:t>cumplían diagnóstico de TDAH</a:t>
            </a:r>
            <a:endParaRPr lang="es-ES" sz="1800" dirty="0"/>
          </a:p>
        </p:txBody>
      </p:sp>
      <p:sp>
        <p:nvSpPr>
          <p:cNvPr id="4" name="1 Título"/>
          <p:cNvSpPr txBox="1">
            <a:spLocks/>
          </p:cNvSpPr>
          <p:nvPr/>
        </p:nvSpPr>
        <p:spPr>
          <a:xfrm>
            <a:off x="609600" y="427038"/>
            <a:ext cx="8229600" cy="1143000"/>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none" spc="0" normalizeH="0" baseline="0" noProof="0" smtClean="0">
                <a:ln>
                  <a:noFill/>
                </a:ln>
                <a:solidFill>
                  <a:schemeClr val="lt1"/>
                </a:solidFill>
                <a:effectLst/>
                <a:uLnTx/>
                <a:uFillTx/>
                <a:latin typeface="Arial" pitchFamily="34" charset="0"/>
                <a:ea typeface="+mn-ea"/>
                <a:cs typeface="Arial" pitchFamily="34" charset="0"/>
              </a:rPr>
              <a:t>Otras conductas impulsivas: INTENTOS AUTOLÍTICOS</a:t>
            </a:r>
            <a:endParaRPr kumimoji="0" lang="es-ES" sz="2400" b="0" i="0" u="none" strike="noStrike" kern="1200" cap="none" spc="0" normalizeH="0" baseline="0" noProof="0" dirty="0" smtClean="0">
              <a:ln>
                <a:noFill/>
              </a:ln>
              <a:solidFill>
                <a:schemeClr val="lt1"/>
              </a:solidFill>
              <a:effectLst/>
              <a:uLnTx/>
              <a:uFillTx/>
              <a:latin typeface="Arial" pitchFamily="34" charset="0"/>
              <a:ea typeface="+mn-ea"/>
              <a:cs typeface="Arial" pitchFamily="34" charset="0"/>
            </a:endParaRPr>
          </a:p>
        </p:txBody>
      </p:sp>
      <p:sp>
        <p:nvSpPr>
          <p:cNvPr id="5" name="4 Rectángulo redondeado"/>
          <p:cNvSpPr/>
          <p:nvPr/>
        </p:nvSpPr>
        <p:spPr>
          <a:xfrm>
            <a:off x="5004048" y="2708920"/>
            <a:ext cx="3456384" cy="295232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50000"/>
              </a:lnSpc>
            </a:pPr>
            <a:r>
              <a:rPr lang="es-ES" sz="1400" dirty="0" smtClean="0">
                <a:latin typeface="Arial" pitchFamily="34" charset="0"/>
                <a:cs typeface="Arial" pitchFamily="34" charset="0"/>
              </a:rPr>
              <a:t>La conducta suicida en adultos (tanto en mujeres como en hombres) con TDAH se debe a su </a:t>
            </a:r>
            <a:r>
              <a:rPr lang="es-ES" sz="1400" dirty="0" err="1" smtClean="0">
                <a:latin typeface="Arial" pitchFamily="34" charset="0"/>
                <a:cs typeface="Arial" pitchFamily="34" charset="0"/>
              </a:rPr>
              <a:t>comorbilidad</a:t>
            </a:r>
            <a:r>
              <a:rPr lang="es-ES" sz="1400" dirty="0" smtClean="0">
                <a:latin typeface="Arial" pitchFamily="34" charset="0"/>
                <a:cs typeface="Arial" pitchFamily="34" charset="0"/>
              </a:rPr>
              <a:t> con </a:t>
            </a:r>
            <a:r>
              <a:rPr lang="es-ES" sz="1400" b="1" dirty="0" smtClean="0">
                <a:solidFill>
                  <a:schemeClr val="tx2"/>
                </a:solidFill>
                <a:latin typeface="Arial" pitchFamily="34" charset="0"/>
                <a:cs typeface="Arial" pitchFamily="34" charset="0"/>
              </a:rPr>
              <a:t>DEPRESIÓN, Y/O TRASTORNOS DE LA CONDUCTA, Y/O TRASTORNOS POR USO DE SUSTANCIAS,</a:t>
            </a:r>
            <a:r>
              <a:rPr lang="es-ES" sz="1400" dirty="0" smtClean="0">
                <a:latin typeface="Arial" pitchFamily="34" charset="0"/>
                <a:cs typeface="Arial" pitchFamily="34" charset="0"/>
              </a:rPr>
              <a:t> que agravan el cuadro clínico de TDAH.</a:t>
            </a:r>
            <a:endParaRPr lang="es-E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Picture 2"/>
          <p:cNvPicPr>
            <a:picLocks noGrp="1" noChangeAspect="1" noChangeArrowheads="1"/>
          </p:cNvPicPr>
          <p:nvPr>
            <p:ph idx="1"/>
          </p:nvPr>
        </p:nvPicPr>
        <p:blipFill>
          <a:blip r:embed="rId2" cstate="print"/>
          <a:srcRect/>
          <a:stretch>
            <a:fillRect/>
          </a:stretch>
        </p:blipFill>
        <p:spPr bwMode="auto">
          <a:xfrm>
            <a:off x="899592" y="620688"/>
            <a:ext cx="7272808" cy="4968552"/>
          </a:xfrm>
          <a:prstGeom prst="rect">
            <a:avLst/>
          </a:prstGeom>
          <a:noFill/>
          <a:ln w="5715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475656" y="1052736"/>
            <a:ext cx="6336704" cy="496855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sz="2800" b="1" dirty="0" smtClean="0">
                <a:solidFill>
                  <a:schemeClr val="tx2"/>
                </a:solidFill>
                <a:latin typeface="Arial" pitchFamily="34" charset="0"/>
                <a:cs typeface="Arial" pitchFamily="34" charset="0"/>
              </a:rPr>
              <a:t>El mejor  </a:t>
            </a:r>
          </a:p>
          <a:p>
            <a:pPr algn="ctr"/>
            <a:endParaRPr lang="es-ES" sz="2800" b="1" dirty="0" smtClean="0">
              <a:solidFill>
                <a:schemeClr val="tx2"/>
              </a:solidFill>
              <a:latin typeface="Arial" pitchFamily="34" charset="0"/>
              <a:cs typeface="Arial" pitchFamily="34" charset="0"/>
            </a:endParaRPr>
          </a:p>
          <a:p>
            <a:pPr algn="ctr"/>
            <a:r>
              <a:rPr lang="es-ES" sz="2800" b="1" dirty="0" smtClean="0">
                <a:solidFill>
                  <a:schemeClr val="tx2"/>
                </a:solidFill>
                <a:latin typeface="Arial" pitchFamily="34" charset="0"/>
                <a:cs typeface="Arial" pitchFamily="34" charset="0"/>
              </a:rPr>
              <a:t>PRONOSTICO </a:t>
            </a:r>
          </a:p>
          <a:p>
            <a:pPr algn="ctr"/>
            <a:endParaRPr lang="es-ES" sz="2800" b="1" dirty="0" smtClean="0">
              <a:solidFill>
                <a:schemeClr val="tx2"/>
              </a:solidFill>
              <a:latin typeface="Arial" pitchFamily="34" charset="0"/>
              <a:cs typeface="Arial" pitchFamily="34" charset="0"/>
            </a:endParaRPr>
          </a:p>
          <a:p>
            <a:pPr algn="ctr"/>
            <a:r>
              <a:rPr lang="es-ES" sz="2800" b="1" dirty="0" smtClean="0">
                <a:solidFill>
                  <a:schemeClr val="tx2"/>
                </a:solidFill>
                <a:latin typeface="Arial" pitchFamily="34" charset="0"/>
                <a:cs typeface="Arial" pitchFamily="34" charset="0"/>
              </a:rPr>
              <a:t>es el </a:t>
            </a:r>
          </a:p>
          <a:p>
            <a:pPr algn="ctr"/>
            <a:endParaRPr lang="es-ES" sz="2800" b="1" dirty="0" smtClean="0">
              <a:solidFill>
                <a:schemeClr val="tx2"/>
              </a:solidFill>
              <a:latin typeface="Arial" pitchFamily="34" charset="0"/>
              <a:cs typeface="Arial" pitchFamily="34" charset="0"/>
            </a:endParaRPr>
          </a:p>
          <a:p>
            <a:pPr algn="ctr"/>
            <a:r>
              <a:rPr lang="es-ES" sz="2800" b="1" dirty="0" smtClean="0">
                <a:solidFill>
                  <a:schemeClr val="tx2"/>
                </a:solidFill>
                <a:latin typeface="Arial" pitchFamily="34" charset="0"/>
                <a:cs typeface="Arial" pitchFamily="34" charset="0"/>
              </a:rPr>
              <a:t>DIAGNOSTICO PRECOZ </a:t>
            </a:r>
          </a:p>
          <a:p>
            <a:pPr algn="ctr"/>
            <a:endParaRPr lang="es-ES" sz="2800" b="1" dirty="0" smtClean="0">
              <a:solidFill>
                <a:schemeClr val="tx2"/>
              </a:solidFill>
              <a:latin typeface="Arial" pitchFamily="34" charset="0"/>
              <a:cs typeface="Arial" pitchFamily="34" charset="0"/>
            </a:endParaRPr>
          </a:p>
          <a:p>
            <a:pPr algn="ctr"/>
            <a:r>
              <a:rPr lang="es-ES" sz="2800" b="1" dirty="0" smtClean="0">
                <a:solidFill>
                  <a:schemeClr val="tx2"/>
                </a:solidFill>
                <a:latin typeface="Arial" pitchFamily="34" charset="0"/>
                <a:cs typeface="Arial" pitchFamily="34" charset="0"/>
              </a:rPr>
              <a:t>y  </a:t>
            </a:r>
          </a:p>
          <a:p>
            <a:pPr algn="ctr"/>
            <a:endParaRPr lang="es-ES" sz="2800" b="1" dirty="0" smtClean="0">
              <a:solidFill>
                <a:schemeClr val="tx2"/>
              </a:solidFill>
              <a:latin typeface="Arial" pitchFamily="34" charset="0"/>
              <a:cs typeface="Arial" pitchFamily="34" charset="0"/>
            </a:endParaRPr>
          </a:p>
          <a:p>
            <a:pPr algn="ctr"/>
            <a:r>
              <a:rPr lang="es-ES" sz="2800" b="1" dirty="0" smtClean="0">
                <a:solidFill>
                  <a:schemeClr val="tx2"/>
                </a:solidFill>
                <a:latin typeface="Arial" pitchFamily="34" charset="0"/>
                <a:cs typeface="Arial" pitchFamily="34" charset="0"/>
              </a:rPr>
              <a:t>TRATAMIENTO INTEGRAL</a:t>
            </a:r>
            <a:endParaRPr lang="es-ES" sz="2800" b="1" dirty="0">
              <a:solidFill>
                <a:schemeClr val="tx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067944" y="1700808"/>
            <a:ext cx="4048125" cy="2662267"/>
          </a:xfrm>
          <a:prstGeom prst="rect">
            <a:avLst/>
          </a:prstGeom>
          <a:solidFill>
            <a:srgbClr val="9BBB59"/>
          </a:solidFill>
          <a:ln w="76200">
            <a:solidFill>
              <a:srgbClr val="F2F2F2"/>
            </a:solidFill>
            <a:prstDash val="dash"/>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dirty="0" smtClean="0">
                <a:ln>
                  <a:noFill/>
                </a:ln>
                <a:solidFill>
                  <a:schemeClr val="tx1"/>
                </a:solidFill>
                <a:effectLst/>
                <a:latin typeface="Calibri" pitchFamily="34" charset="0"/>
                <a:cs typeface="Arial" pitchFamily="34" charset="0"/>
              </a:rPr>
              <a:t>PAPÁ,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sz="1100" b="0" i="0" u="none" strike="noStrike" cap="none" normalizeH="0" baseline="0" dirty="0" smtClean="0">
                <a:ln>
                  <a:noFill/>
                </a:ln>
                <a:solidFill>
                  <a:schemeClr val="tx1"/>
                </a:solidFill>
                <a:effectLst/>
                <a:latin typeface="Calibri" pitchFamily="34" charset="0"/>
                <a:cs typeface="Arial" pitchFamily="34" charset="0"/>
              </a:rPr>
              <a:t>TAREA </a:t>
            </a:r>
            <a:r>
              <a:rPr kumimoji="0" lang="es-ES" sz="1100" b="0" i="0" u="none" strike="noStrike" cap="none" normalizeH="0" baseline="0" dirty="0" smtClean="0">
                <a:ln>
                  <a:noFill/>
                </a:ln>
                <a:solidFill>
                  <a:schemeClr val="tx1"/>
                </a:solidFill>
                <a:effectLst/>
                <a:latin typeface="Arial" pitchFamily="34" charset="0"/>
                <a:cs typeface="Arial" pitchFamily="34" charset="0"/>
              </a:rPr>
              <a:t>DEL NIÑO: </a:t>
            </a:r>
          </a:p>
          <a:p>
            <a:pPr marL="457200" marR="0" lvl="1" indent="0" algn="l" defTabSz="914400" rtl="0" eaLnBrk="1" fontAlgn="base" latinLnBrk="0" hangingPunct="1">
              <a:lnSpc>
                <a:spcPct val="100000"/>
              </a:lnSpc>
              <a:spcBef>
                <a:spcPct val="0"/>
              </a:spcBef>
              <a:spcAft>
                <a:spcPts val="1000"/>
              </a:spcAft>
              <a:buClrTx/>
              <a:buSzTx/>
              <a:buFont typeface="Calibri" pitchFamily="34" charset="0"/>
              <a:buChar char="1"/>
              <a:tabLst/>
            </a:pPr>
            <a:r>
              <a:rPr kumimoji="0" lang="es-ES" sz="1100" b="0" i="0" u="none" strike="noStrike" cap="none" normalizeH="0" baseline="0" dirty="0" smtClean="0">
                <a:ln>
                  <a:noFill/>
                </a:ln>
                <a:solidFill>
                  <a:schemeClr val="tx1"/>
                </a:solidFill>
                <a:effectLst/>
                <a:latin typeface="Arial" pitchFamily="34" charset="0"/>
                <a:cs typeface="Arial" pitchFamily="34" charset="0"/>
              </a:rPr>
              <a:t>REVISAR AGENDA. </a:t>
            </a:r>
            <a:r>
              <a:rPr kumimoji="0" lang="es-ES" sz="1100" b="1" i="0" u="sng" strike="noStrike" cap="none" normalizeH="0" baseline="0" dirty="0" smtClean="0">
                <a:ln>
                  <a:noFill/>
                </a:ln>
                <a:solidFill>
                  <a:schemeClr val="tx1"/>
                </a:solidFill>
                <a:effectLst/>
                <a:latin typeface="Arial" pitchFamily="34" charset="0"/>
                <a:cs typeface="Arial" pitchFamily="34" charset="0"/>
              </a:rPr>
              <a:t>FIRMAR</a:t>
            </a:r>
            <a:r>
              <a:rPr kumimoji="0" lang="es-ES" sz="1100" b="0" i="0" u="none" strike="noStrike" cap="none" normalizeH="0" baseline="0" dirty="0" smtClean="0">
                <a:ln>
                  <a:noFill/>
                </a:ln>
                <a:solidFill>
                  <a:schemeClr val="tx1"/>
                </a:solidFill>
                <a:effectLst/>
                <a:latin typeface="Arial" pitchFamily="34" charset="0"/>
                <a:cs typeface="Arial" pitchFamily="34" charset="0"/>
              </a:rPr>
              <a:t> Y </a:t>
            </a:r>
            <a:r>
              <a:rPr kumimoji="0" lang="es-ES" sz="1100" b="1" i="0" u="sng" strike="noStrike" cap="none" normalizeH="0" baseline="0" dirty="0" smtClean="0">
                <a:ln>
                  <a:noFill/>
                </a:ln>
                <a:solidFill>
                  <a:schemeClr val="tx1"/>
                </a:solidFill>
                <a:effectLst/>
                <a:latin typeface="Arial" pitchFamily="34" charset="0"/>
                <a:cs typeface="Arial" pitchFamily="34" charset="0"/>
              </a:rPr>
              <a:t>RETIRAR</a:t>
            </a:r>
            <a:r>
              <a:rPr kumimoji="0" lang="es-ES" sz="1100" b="0" i="0" u="none" strike="noStrike" cap="none" normalizeH="0" baseline="0" dirty="0" smtClean="0">
                <a:ln>
                  <a:noFill/>
                </a:ln>
                <a:solidFill>
                  <a:schemeClr val="tx1"/>
                </a:solidFill>
                <a:effectLst/>
                <a:latin typeface="Arial" pitchFamily="34" charset="0"/>
                <a:cs typeface="Arial" pitchFamily="34" charset="0"/>
              </a:rPr>
              <a:t> NOTAS O INFORMACIONES EXTRAORDINARIAS. </a:t>
            </a:r>
          </a:p>
          <a:p>
            <a:pPr lvl="1" fontAlgn="base">
              <a:spcBef>
                <a:spcPct val="0"/>
              </a:spcBef>
              <a:spcAft>
                <a:spcPts val="1000"/>
              </a:spcAft>
              <a:buFont typeface="Calibri" pitchFamily="34" charset="0"/>
              <a:buChar char="2"/>
            </a:pPr>
            <a:r>
              <a:rPr kumimoji="0" lang="es-ES" sz="1100" b="0" i="0" u="none" strike="noStrike" cap="none" normalizeH="0" baseline="0" dirty="0" smtClean="0">
                <a:ln>
                  <a:noFill/>
                </a:ln>
                <a:solidFill>
                  <a:schemeClr val="tx1"/>
                </a:solidFill>
                <a:effectLst/>
                <a:latin typeface="Arial" pitchFamily="34" charset="0"/>
                <a:cs typeface="Arial" pitchFamily="34" charset="0"/>
              </a:rPr>
              <a:t>HACER TAREA /ESTUDIO. REVISAR EJECUCIÓN.</a:t>
            </a:r>
          </a:p>
          <a:p>
            <a:pPr lvl="1" fontAlgn="base">
              <a:spcBef>
                <a:spcPct val="0"/>
              </a:spcBef>
              <a:spcAft>
                <a:spcPts val="1000"/>
              </a:spcAft>
              <a:buFont typeface="Calibri" pitchFamily="34" charset="0"/>
              <a:buChar char="3"/>
            </a:pPr>
            <a:r>
              <a:rPr kumimoji="0" lang="es-ES" sz="1100" b="0" i="0" u="none" strike="noStrike" cap="none" normalizeH="0" baseline="0" dirty="0" smtClean="0">
                <a:ln>
                  <a:noFill/>
                </a:ln>
                <a:solidFill>
                  <a:schemeClr val="tx1"/>
                </a:solidFill>
                <a:effectLst/>
                <a:latin typeface="Arial" pitchFamily="34" charset="0"/>
                <a:cs typeface="Arial" pitchFamily="34" charset="0"/>
              </a:rPr>
              <a:t>SI HAY EXAMEN. ASEGURAR </a:t>
            </a:r>
            <a:r>
              <a:rPr kumimoji="0" lang="es-ES" sz="1100" b="1" i="0" u="sng" strike="noStrike" cap="none" normalizeH="0" baseline="0" dirty="0" smtClean="0">
                <a:ln>
                  <a:noFill/>
                </a:ln>
                <a:solidFill>
                  <a:schemeClr val="tx1"/>
                </a:solidFill>
                <a:effectLst/>
                <a:latin typeface="Arial" pitchFamily="34" charset="0"/>
                <a:cs typeface="Arial" pitchFamily="34" charset="0"/>
              </a:rPr>
              <a:t>TEMA</a:t>
            </a:r>
            <a:r>
              <a:rPr kumimoji="0" lang="es-ES" sz="1100" b="0" i="0" u="none" strike="noStrike" cap="none" normalizeH="0" baseline="0" dirty="0" smtClean="0">
                <a:ln>
                  <a:noFill/>
                </a:ln>
                <a:solidFill>
                  <a:schemeClr val="tx1"/>
                </a:solidFill>
                <a:effectLst/>
                <a:latin typeface="Arial" pitchFamily="34" charset="0"/>
                <a:cs typeface="Arial" pitchFamily="34" charset="0"/>
              </a:rPr>
              <a:t> Y </a:t>
            </a:r>
            <a:r>
              <a:rPr kumimoji="0" lang="es-ES" sz="1100" b="1" i="0" u="sng" strike="noStrike" cap="none" normalizeH="0" baseline="0" dirty="0" smtClean="0">
                <a:ln>
                  <a:noFill/>
                </a:ln>
                <a:solidFill>
                  <a:schemeClr val="tx1"/>
                </a:solidFill>
                <a:effectLst/>
                <a:latin typeface="Arial" pitchFamily="34" charset="0"/>
                <a:cs typeface="Arial" pitchFamily="34" charset="0"/>
              </a:rPr>
              <a:t>FECHA</a:t>
            </a:r>
            <a:r>
              <a:rPr kumimoji="0" lang="es-ES" sz="1100" b="0" i="0" u="none" strike="noStrike" cap="none" normalizeH="0" baseline="0" dirty="0" smtClean="0">
                <a:ln>
                  <a:noFill/>
                </a:ln>
                <a:solidFill>
                  <a:schemeClr val="tx1"/>
                </a:solidFill>
                <a:effectLst/>
                <a:latin typeface="Arial" pitchFamily="34" charset="0"/>
                <a:cs typeface="Arial" pitchFamily="34" charset="0"/>
              </a:rPr>
              <a:t> DE REALIZACIÓN. </a:t>
            </a:r>
          </a:p>
          <a:p>
            <a:pPr lvl="1" fontAlgn="base">
              <a:spcBef>
                <a:spcPct val="0"/>
              </a:spcBef>
              <a:spcAft>
                <a:spcPts val="1000"/>
              </a:spcAft>
              <a:buFont typeface="Calibri" pitchFamily="34" charset="0"/>
              <a:buChar char="4"/>
            </a:pPr>
            <a:r>
              <a:rPr kumimoji="0" lang="es-ES" sz="1100" b="0" i="0" u="none" strike="noStrike" cap="none" normalizeH="0" baseline="0" dirty="0" smtClean="0">
                <a:ln>
                  <a:noFill/>
                </a:ln>
                <a:solidFill>
                  <a:schemeClr val="tx1"/>
                </a:solidFill>
                <a:effectLst/>
                <a:latin typeface="Arial" pitchFamily="34" charset="0"/>
                <a:cs typeface="Arial" pitchFamily="34" charset="0"/>
              </a:rPr>
              <a:t>EL NIÑO GUARDA TODO EN LA MOCHILA CON TU SUPERVISIÓN.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CuadroTexto"/>
          <p:cNvSpPr txBox="1"/>
          <p:nvPr/>
        </p:nvSpPr>
        <p:spPr>
          <a:xfrm>
            <a:off x="899592" y="764704"/>
            <a:ext cx="489654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i="1" dirty="0" smtClean="0"/>
              <a:t>“Muletas” </a:t>
            </a:r>
            <a:r>
              <a:rPr lang="es-ES" dirty="0" smtClean="0"/>
              <a:t>para las personas con TDAH</a:t>
            </a:r>
            <a:endParaRPr lang="es-ES" dirty="0"/>
          </a:p>
        </p:txBody>
      </p:sp>
      <p:sp>
        <p:nvSpPr>
          <p:cNvPr id="4" name="3 CuadroTexto"/>
          <p:cNvSpPr txBox="1"/>
          <p:nvPr/>
        </p:nvSpPr>
        <p:spPr>
          <a:xfrm>
            <a:off x="683568" y="1412776"/>
            <a:ext cx="2520280" cy="69871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nSpc>
                <a:spcPct val="150000"/>
              </a:lnSpc>
            </a:pPr>
            <a:r>
              <a:rPr lang="es-ES" sz="1400" dirty="0" smtClean="0">
                <a:latin typeface="Arial" pitchFamily="34" charset="0"/>
                <a:cs typeface="Arial" pitchFamily="34" charset="0"/>
              </a:rPr>
              <a:t>Mejor tarjeta de DÉBITO que de CRÉDITO</a:t>
            </a:r>
            <a:endParaRPr lang="es-ES" sz="1400" dirty="0">
              <a:latin typeface="Arial" pitchFamily="34" charset="0"/>
              <a:cs typeface="Arial" pitchFamily="34" charset="0"/>
            </a:endParaRPr>
          </a:p>
        </p:txBody>
      </p:sp>
      <p:sp>
        <p:nvSpPr>
          <p:cNvPr id="5" name="4 CuadroTexto"/>
          <p:cNvSpPr txBox="1"/>
          <p:nvPr/>
        </p:nvSpPr>
        <p:spPr>
          <a:xfrm>
            <a:off x="1259632" y="2564904"/>
            <a:ext cx="2520280"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50000"/>
              </a:lnSpc>
            </a:pPr>
            <a:r>
              <a:rPr lang="es-ES" sz="1400" i="1" dirty="0" smtClean="0">
                <a:latin typeface="Arial" pitchFamily="34" charset="0"/>
                <a:cs typeface="Arial" pitchFamily="34" charset="0"/>
              </a:rPr>
              <a:t>UN POQUITO DE MAS TIEMPO…¡¡¡PERO NO TODO EL TIEMPO DEL MUNDOOO!!! </a:t>
            </a:r>
          </a:p>
          <a:p>
            <a:pPr algn="ctr">
              <a:lnSpc>
                <a:spcPct val="150000"/>
              </a:lnSpc>
            </a:pPr>
            <a:r>
              <a:rPr lang="es-ES" sz="1400" b="1" dirty="0" smtClean="0">
                <a:solidFill>
                  <a:schemeClr val="tx1"/>
                </a:solidFill>
                <a:latin typeface="Arial" pitchFamily="34" charset="0"/>
                <a:cs typeface="Arial" pitchFamily="34" charset="0"/>
              </a:rPr>
              <a:t>1-2-3. YAAA!!!</a:t>
            </a:r>
          </a:p>
          <a:p>
            <a:pPr algn="ctr">
              <a:lnSpc>
                <a:spcPct val="150000"/>
              </a:lnSpc>
            </a:pPr>
            <a:endParaRPr lang="es-ES" sz="1400" dirty="0" smtClean="0">
              <a:latin typeface="Arial" pitchFamily="34" charset="0"/>
              <a:cs typeface="Arial" pitchFamily="34" charset="0"/>
            </a:endParaRPr>
          </a:p>
        </p:txBody>
      </p:sp>
      <p:sp>
        <p:nvSpPr>
          <p:cNvPr id="6" name="5 CuadroTexto"/>
          <p:cNvSpPr txBox="1"/>
          <p:nvPr/>
        </p:nvSpPr>
        <p:spPr>
          <a:xfrm>
            <a:off x="4499992" y="4653136"/>
            <a:ext cx="2520280" cy="138499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lnSpc>
                <a:spcPct val="150000"/>
              </a:lnSpc>
            </a:pPr>
            <a:r>
              <a:rPr lang="es-ES" sz="1400" i="1" dirty="0" smtClean="0">
                <a:latin typeface="Arial" pitchFamily="34" charset="0"/>
                <a:cs typeface="Arial" pitchFamily="34" charset="0"/>
              </a:rPr>
              <a:t>PLANIFICAR Y ANTICIPAR PARA EVITAR POSTERGAR Y NO SER EFICACES. </a:t>
            </a:r>
            <a:endParaRPr lang="es-ES" sz="1400" b="1" dirty="0" smtClean="0">
              <a:solidFill>
                <a:schemeClr val="tx1"/>
              </a:solidFill>
              <a:latin typeface="Arial" pitchFamily="34" charset="0"/>
              <a:cs typeface="Arial" pitchFamily="34" charset="0"/>
            </a:endParaRPr>
          </a:p>
          <a:p>
            <a:pPr algn="ctr">
              <a:lnSpc>
                <a:spcPct val="150000"/>
              </a:lnSpc>
            </a:pPr>
            <a:endParaRPr lang="es-ES" sz="1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descr="Stop Sign Foto sin derechos de autor"/>
          <p:cNvPicPr>
            <a:picLocks noChangeAspect="1" noChangeArrowheads="1"/>
          </p:cNvPicPr>
          <p:nvPr/>
        </p:nvPicPr>
        <p:blipFill>
          <a:blip r:embed="rId2" r:link="rId3" cstate="print"/>
          <a:srcRect/>
          <a:stretch>
            <a:fillRect/>
          </a:stretch>
        </p:blipFill>
        <p:spPr bwMode="auto">
          <a:xfrm>
            <a:off x="323528" y="764704"/>
            <a:ext cx="3390900" cy="3619500"/>
          </a:xfrm>
          <a:prstGeom prst="rect">
            <a:avLst/>
          </a:prstGeom>
          <a:noFill/>
          <a:ln w="9525">
            <a:noFill/>
            <a:miter lim="800000"/>
            <a:headEnd/>
            <a:tailEnd/>
          </a:ln>
        </p:spPr>
      </p:pic>
      <p:sp>
        <p:nvSpPr>
          <p:cNvPr id="3" name="2 CuadroTexto"/>
          <p:cNvSpPr txBox="1"/>
          <p:nvPr/>
        </p:nvSpPr>
        <p:spPr>
          <a:xfrm>
            <a:off x="1331640" y="4005064"/>
            <a:ext cx="295232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smtClean="0"/>
              <a:t>PARA-PIENSA-ACTÚA</a:t>
            </a:r>
            <a:endParaRPr lang="es-ES" dirty="0"/>
          </a:p>
        </p:txBody>
      </p:sp>
      <p:sp>
        <p:nvSpPr>
          <p:cNvPr id="4" name="3 CuadroTexto"/>
          <p:cNvSpPr txBox="1"/>
          <p:nvPr/>
        </p:nvSpPr>
        <p:spPr>
          <a:xfrm>
            <a:off x="5436096" y="1988840"/>
            <a:ext cx="2952328"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smtClean="0"/>
              <a:t>Asegura un espacio pará ti: CUBRE NECESIDADES PERSONALES</a:t>
            </a:r>
            <a:endParaRPr lang="es-ES" dirty="0"/>
          </a:p>
        </p:txBody>
      </p:sp>
      <p:sp>
        <p:nvSpPr>
          <p:cNvPr id="5" name="4 CuadroTexto"/>
          <p:cNvSpPr txBox="1"/>
          <p:nvPr/>
        </p:nvSpPr>
        <p:spPr>
          <a:xfrm>
            <a:off x="3563888" y="980728"/>
            <a:ext cx="489654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S" i="1" dirty="0" smtClean="0"/>
              <a:t>“Muletas” </a:t>
            </a:r>
            <a:r>
              <a:rPr lang="es-ES" dirty="0" smtClean="0"/>
              <a:t>para las personas con TDAH</a:t>
            </a:r>
            <a:endParaRPr lang="es-ES" dirty="0"/>
          </a:p>
        </p:txBody>
      </p:sp>
      <p:sp>
        <p:nvSpPr>
          <p:cNvPr id="6" name="5 CuadroTexto"/>
          <p:cNvSpPr txBox="1"/>
          <p:nvPr/>
        </p:nvSpPr>
        <p:spPr>
          <a:xfrm>
            <a:off x="5436096" y="3429000"/>
            <a:ext cx="2952328"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s-ES" dirty="0" smtClean="0"/>
              <a:t>Es AYUDA para tu vida, no un ATAQUE a tu persona</a:t>
            </a:r>
            <a:endParaRPr lang="es-ES" dirty="0"/>
          </a:p>
        </p:txBody>
      </p:sp>
      <p:sp>
        <p:nvSpPr>
          <p:cNvPr id="7" name="2 Subtítulo"/>
          <p:cNvSpPr txBox="1">
            <a:spLocks/>
          </p:cNvSpPr>
          <p:nvPr/>
        </p:nvSpPr>
        <p:spPr>
          <a:xfrm>
            <a:off x="1619672" y="4653136"/>
            <a:ext cx="4712568" cy="1270992"/>
          </a:xfrm>
          <a:prstGeom prst="rect">
            <a:avLst/>
          </a:prstGeom>
        </p:spPr>
        <p:txBody>
          <a:bodyPr>
            <a:normAutofit/>
          </a:bodyPr>
          <a:lstStyle/>
          <a:p>
            <a:pPr marL="265176" marR="0" lvl="0" indent="-265176" algn="ctr" defTabSz="914400" rtl="0" eaLnBrk="1" fontAlgn="auto" latinLnBrk="0" hangingPunct="1">
              <a:lnSpc>
                <a:spcPct val="100000"/>
              </a:lnSpc>
              <a:spcBef>
                <a:spcPts val="250"/>
              </a:spcBef>
              <a:spcAft>
                <a:spcPts val="0"/>
              </a:spcAft>
              <a:buClr>
                <a:schemeClr val="accent1"/>
              </a:buClr>
              <a:buSzPct val="80000"/>
              <a:tabLst/>
              <a:defRPr/>
            </a:pPr>
            <a:r>
              <a:rPr kumimoji="0" lang="es-ES" sz="1200" b="1" i="0" u="none" strike="noStrike" kern="1200" cap="none" spc="0" normalizeH="0" baseline="0" noProof="0" dirty="0" smtClean="0">
                <a:ln>
                  <a:noFill/>
                </a:ln>
                <a:solidFill>
                  <a:schemeClr val="accent1"/>
                </a:solidFill>
                <a:effectLst/>
                <a:uLnTx/>
                <a:uFillTx/>
                <a:latin typeface="Arial" pitchFamily="34" charset="0"/>
                <a:cs typeface="Arial" pitchFamily="34" charset="0"/>
              </a:rPr>
              <a:t>PREVENCIÓN DE FACTORES DE ESTRÉS POR LA CONVIVENCIA FAMILIAR. </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endParaRPr kumimoji="0" lang="es-ES" sz="14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tabLst/>
              <a:defRPr/>
            </a:pPr>
            <a:r>
              <a:rPr kumimoji="0" lang="es-ES" sz="1400" b="0" i="1" u="none" strike="noStrike" kern="1200" cap="none" spc="0" normalizeH="0" baseline="0" noProof="0" dirty="0" smtClean="0">
                <a:ln>
                  <a:noFill/>
                </a:ln>
                <a:solidFill>
                  <a:schemeClr val="tx1"/>
                </a:solidFill>
                <a:effectLst/>
                <a:uLnTx/>
                <a:uFillTx/>
                <a:latin typeface="+mn-lt"/>
                <a:ea typeface="+mn-ea"/>
                <a:cs typeface="+mn-cs"/>
              </a:rPr>
              <a:t>“PASÉ LA MITAD DE MI VIDA BUSCANDO LO QUE PERDÍ EN LA OTRA MITAD”</a:t>
            </a:r>
            <a:endParaRPr kumimoji="0" lang="es-ES" sz="14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p:cNvSpPr>
            <a:spLocks noChangeArrowheads="1"/>
          </p:cNvSpPr>
          <p:nvPr/>
        </p:nvSpPr>
        <p:spPr bwMode="auto">
          <a:xfrm>
            <a:off x="827584" y="0"/>
            <a:ext cx="5040560" cy="1665288"/>
          </a:xfrm>
          <a:prstGeom prst="cloudCallout">
            <a:avLst>
              <a:gd name="adj1" fmla="val 59139"/>
              <a:gd name="adj2" fmla="val 1637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opperplate Gothic Bold"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opperplate Gothic Bold" pitchFamily="34" charset="0"/>
                <a:cs typeface="Arial" pitchFamily="34" charset="0"/>
              </a:rPr>
              <a:t>LO QUE TENGO QUE REVISAR EN EL CUARTO</a:t>
            </a:r>
            <a:r>
              <a:rPr kumimoji="0" lang="es-ES" sz="1600" b="1" i="0" u="none" strike="noStrike" cap="none" normalizeH="0" dirty="0" smtClean="0">
                <a:ln>
                  <a:noFill/>
                </a:ln>
                <a:solidFill>
                  <a:schemeClr val="tx1"/>
                </a:solidFill>
                <a:effectLst>
                  <a:outerShdw blurRad="38100" dist="38100" dir="2700000" algn="tl">
                    <a:srgbClr val="000000">
                      <a:alpha val="43137"/>
                    </a:srgbClr>
                  </a:outerShdw>
                </a:effectLst>
                <a:latin typeface="Copperplate Gothic Bold" pitchFamily="34" charset="0"/>
                <a:cs typeface="Arial" pitchFamily="34" charset="0"/>
              </a:rPr>
              <a:t> DE BAÑO</a:t>
            </a:r>
            <a:endParaRPr kumimoji="0" lang="es-E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Copperplate Gothic Bold" pitchFamily="34" charset="0"/>
              <a:cs typeface="Arial" pitchFamily="34" charset="0"/>
            </a:endParaRPr>
          </a:p>
        </p:txBody>
      </p:sp>
      <p:sp>
        <p:nvSpPr>
          <p:cNvPr id="6" name="5 CuadroTexto"/>
          <p:cNvSpPr txBox="1"/>
          <p:nvPr/>
        </p:nvSpPr>
        <p:spPr>
          <a:xfrm>
            <a:off x="467544" y="1772816"/>
            <a:ext cx="1701427" cy="923330"/>
          </a:xfrm>
          <a:prstGeom prst="rect">
            <a:avLst/>
          </a:prstGeom>
          <a:effectLst>
            <a:glow rad="139700">
              <a:schemeClr val="accent1">
                <a:satMod val="175000"/>
                <a:alpha val="40000"/>
              </a:schemeClr>
            </a:glow>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wrap="none" rtlCol="0">
            <a:spAutoFit/>
          </a:bodyPr>
          <a:lstStyle/>
          <a:p>
            <a:pPr algn="ctr"/>
            <a:r>
              <a:rPr lang="es-ES" b="1" dirty="0" smtClean="0">
                <a:effectLst>
                  <a:outerShdw blurRad="38100" dist="38100" dir="2700000" algn="tl">
                    <a:srgbClr val="000000">
                      <a:alpha val="43137"/>
                    </a:srgbClr>
                  </a:outerShdw>
                </a:effectLst>
                <a:latin typeface="Copperplate Gothic Bold" pitchFamily="34" charset="0"/>
              </a:rPr>
              <a:t>TIRAR LAS </a:t>
            </a:r>
          </a:p>
          <a:p>
            <a:pPr algn="ctr"/>
            <a:r>
              <a:rPr lang="es-ES" b="1" dirty="0" smtClean="0">
                <a:effectLst>
                  <a:outerShdw blurRad="38100" dist="38100" dir="2700000" algn="tl">
                    <a:srgbClr val="000000">
                      <a:alpha val="43137"/>
                    </a:srgbClr>
                  </a:outerShdw>
                </a:effectLst>
                <a:latin typeface="Copperplate Gothic Bold" pitchFamily="34" charset="0"/>
              </a:rPr>
              <a:t>TOALLITAS </a:t>
            </a:r>
          </a:p>
          <a:p>
            <a:pPr algn="ctr"/>
            <a:r>
              <a:rPr lang="es-ES" b="1" dirty="0" smtClean="0">
                <a:effectLst>
                  <a:outerShdw blurRad="38100" dist="38100" dir="2700000" algn="tl">
                    <a:srgbClr val="000000">
                      <a:alpha val="43137"/>
                    </a:srgbClr>
                  </a:outerShdw>
                </a:effectLst>
                <a:latin typeface="Copperplate Gothic Bold" pitchFamily="34" charset="0"/>
              </a:rPr>
              <a:t>LA BASURA</a:t>
            </a:r>
            <a:endParaRPr lang="es-ES" b="1" dirty="0">
              <a:effectLst>
                <a:outerShdw blurRad="38100" dist="38100" dir="2700000" algn="tl">
                  <a:srgbClr val="000000">
                    <a:alpha val="43137"/>
                  </a:srgbClr>
                </a:outerShdw>
              </a:effectLst>
              <a:latin typeface="Copperplate Gothic Bold" pitchFamily="34" charset="0"/>
            </a:endParaRPr>
          </a:p>
        </p:txBody>
      </p:sp>
      <p:sp>
        <p:nvSpPr>
          <p:cNvPr id="7" name="6 CuadroTexto"/>
          <p:cNvSpPr txBox="1"/>
          <p:nvPr/>
        </p:nvSpPr>
        <p:spPr>
          <a:xfrm>
            <a:off x="6516216" y="2060848"/>
            <a:ext cx="2016224" cy="646331"/>
          </a:xfrm>
          <a:prstGeom prst="rect">
            <a:avLst/>
          </a:prstGeom>
          <a:effectLst>
            <a:glow rad="139700">
              <a:schemeClr val="accent1">
                <a:satMod val="175000"/>
                <a:alpha val="40000"/>
              </a:schemeClr>
            </a:glow>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ES" b="1" dirty="0" smtClean="0">
                <a:effectLst>
                  <a:outerShdw blurRad="38100" dist="38100" dir="2700000" algn="tl">
                    <a:srgbClr val="000000">
                      <a:alpha val="43137"/>
                    </a:srgbClr>
                  </a:outerShdw>
                </a:effectLst>
                <a:latin typeface="Copperplate Gothic Bold" pitchFamily="34" charset="0"/>
              </a:rPr>
              <a:t>LIMPIAR</a:t>
            </a:r>
          </a:p>
          <a:p>
            <a:pPr algn="ctr"/>
            <a:r>
              <a:rPr lang="es-ES" b="1" dirty="0" smtClean="0">
                <a:effectLst>
                  <a:outerShdw blurRad="38100" dist="38100" dir="2700000" algn="tl">
                    <a:srgbClr val="000000">
                      <a:alpha val="43137"/>
                    </a:srgbClr>
                  </a:outerShdw>
                </a:effectLst>
                <a:latin typeface="Copperplate Gothic Bold" pitchFamily="34" charset="0"/>
              </a:rPr>
              <a:t> EL LAVABO</a:t>
            </a:r>
            <a:endParaRPr lang="es-ES" b="1" dirty="0">
              <a:effectLst>
                <a:outerShdw blurRad="38100" dist="38100" dir="2700000" algn="tl">
                  <a:srgbClr val="000000">
                    <a:alpha val="43137"/>
                  </a:srgbClr>
                </a:outerShdw>
              </a:effectLst>
              <a:latin typeface="Copperplate Gothic Bold" pitchFamily="34" charset="0"/>
            </a:endParaRPr>
          </a:p>
        </p:txBody>
      </p:sp>
      <p:sp>
        <p:nvSpPr>
          <p:cNvPr id="8" name="7 CuadroTexto"/>
          <p:cNvSpPr txBox="1"/>
          <p:nvPr/>
        </p:nvSpPr>
        <p:spPr>
          <a:xfrm>
            <a:off x="3275856" y="4725144"/>
            <a:ext cx="2026517" cy="646331"/>
          </a:xfrm>
          <a:prstGeom prst="rect">
            <a:avLst/>
          </a:prstGeom>
          <a:effectLst>
            <a:glow rad="139700">
              <a:schemeClr val="accent1">
                <a:satMod val="175000"/>
                <a:alpha val="40000"/>
              </a:schemeClr>
            </a:glow>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wrap="none" rtlCol="0">
            <a:spAutoFit/>
          </a:bodyPr>
          <a:lstStyle/>
          <a:p>
            <a:pPr algn="ctr"/>
            <a:r>
              <a:rPr lang="es-ES" b="1" dirty="0" smtClean="0">
                <a:effectLst>
                  <a:outerShdw blurRad="38100" dist="38100" dir="2700000" algn="tl">
                    <a:srgbClr val="000000">
                      <a:alpha val="43137"/>
                    </a:srgbClr>
                  </a:outerShdw>
                </a:effectLst>
                <a:latin typeface="Copperplate Gothic Bold" pitchFamily="34" charset="0"/>
              </a:rPr>
              <a:t>LIMPIAR BIEN </a:t>
            </a:r>
          </a:p>
          <a:p>
            <a:r>
              <a:rPr lang="es-ES" b="1" dirty="0" smtClean="0">
                <a:effectLst>
                  <a:outerShdw blurRad="38100" dist="38100" dir="2700000" algn="tl">
                    <a:srgbClr val="000000">
                      <a:alpha val="43137"/>
                    </a:srgbClr>
                  </a:outerShdw>
                </a:effectLst>
                <a:latin typeface="Copperplate Gothic Bold" pitchFamily="34" charset="0"/>
              </a:rPr>
              <a:t>EL CAJÓN</a:t>
            </a:r>
            <a:endParaRPr lang="es-ES" b="1" dirty="0">
              <a:effectLst>
                <a:outerShdw blurRad="38100" dist="38100" dir="2700000" algn="tl">
                  <a:srgbClr val="000000">
                    <a:alpha val="43137"/>
                  </a:srgbClr>
                </a:outerShdw>
              </a:effectLst>
              <a:latin typeface="Copperplate Gothic Bold" pitchFamily="34" charset="0"/>
            </a:endParaRPr>
          </a:p>
        </p:txBody>
      </p:sp>
      <p:sp>
        <p:nvSpPr>
          <p:cNvPr id="9" name="8 CuadroTexto"/>
          <p:cNvSpPr txBox="1"/>
          <p:nvPr/>
        </p:nvSpPr>
        <p:spPr>
          <a:xfrm>
            <a:off x="539552" y="4077072"/>
            <a:ext cx="2075889" cy="646331"/>
          </a:xfrm>
          <a:prstGeom prst="rect">
            <a:avLst/>
          </a:prstGeom>
          <a:effectLst>
            <a:glow rad="139700">
              <a:schemeClr val="accent1">
                <a:satMod val="175000"/>
                <a:alpha val="40000"/>
              </a:schemeClr>
            </a:glow>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wrap="none" rtlCol="0">
            <a:spAutoFit/>
          </a:bodyPr>
          <a:lstStyle/>
          <a:p>
            <a:r>
              <a:rPr lang="es-ES" b="1" dirty="0" smtClean="0">
                <a:effectLst>
                  <a:outerShdw blurRad="38100" dist="38100" dir="2700000" algn="tl">
                    <a:srgbClr val="000000">
                      <a:alpha val="43137"/>
                    </a:srgbClr>
                  </a:outerShdw>
                </a:effectLst>
                <a:latin typeface="Copperplate Gothic Bold" pitchFamily="34" charset="0"/>
              </a:rPr>
              <a:t>COLOCAR MIS </a:t>
            </a:r>
          </a:p>
          <a:p>
            <a:r>
              <a:rPr lang="es-ES" b="1" dirty="0" smtClean="0">
                <a:effectLst>
                  <a:outerShdw blurRad="38100" dist="38100" dir="2700000" algn="tl">
                    <a:srgbClr val="000000">
                      <a:alpha val="43137"/>
                    </a:srgbClr>
                  </a:outerShdw>
                </a:effectLst>
                <a:latin typeface="Copperplate Gothic Bold" pitchFamily="34" charset="0"/>
              </a:rPr>
              <a:t>PINTURAS</a:t>
            </a:r>
            <a:endParaRPr lang="es-ES" b="1" dirty="0">
              <a:effectLst>
                <a:outerShdw blurRad="38100" dist="38100" dir="2700000" algn="tl">
                  <a:srgbClr val="000000">
                    <a:alpha val="43137"/>
                  </a:srgbClr>
                </a:outerShdw>
              </a:effectLst>
              <a:latin typeface="Copperplate Gothic Bold" pitchFamily="34" charset="0"/>
            </a:endParaRPr>
          </a:p>
        </p:txBody>
      </p:sp>
      <p:sp>
        <p:nvSpPr>
          <p:cNvPr id="1030" name="AutoShape 6" descr="data:image/jpeg;base64,/9j/4AAQSkZJRgABAQAAAQABAAD/2wCEAAkGBxITEhUSEBIVFhUXFRgVFRUVFRUWGBUVFRUWGBUVFRcYHiggHRolGxcYIjEhJiorLi4vFyAzODMsNygtLisBCgoKDg0OGxAQGy0mICUtLS0tLS0tLS0tLS0tLS0tLS0tLS0tLS0tLS0tLS0tLS0tLS0tLS0tLS0tLS0tLS0tLf/AABEIAMIBAwMBIgACEQEDEQH/xAAbAAABBQEBAAAAAAAAAAAAAAAAAQMEBQYCB//EAEMQAAIBAwIEBAMGBAIJAwUAAAECEQADIQQSBSIxQQYTUWEycYEjQlKRobEHFGLB0eEVM0Nyc4Ki8PEks8IWRFNjkv/EABkBAAIDAQAAAAAAAAAAAAAAAAABAgMEBf/EACcRAAICAgICAQQCAwAAAAAAAAABAhEDITFBBBJREyJhgTLxFHGx/9oADAMBAAIRAxEAPwD0iiliiK6JzBKKWgCgBKKWKIoASilFEUAJRSxQKQUJRS0lAwooooAKKKKAoUUUUtACRS0UUgCiiimAUUUtACUUtFACUtLRQAlFLFEUAJRS0UAEUURRSoRzRS0RUgEopaSgAopaKQCUUtFACUldUlAwpKWuS49R75FAJCmiO9VnEOKKi4MsCOQQS5nIX9c9ozWe1f8AEjT2hDrcY4hAVxn8XaPrVcslDcJ1pGyDZI+R+h/8GmrmpAnBMdTgAf8AMxArKWfFl69sZbSorgGVh4mdiuysQjE9mUdcVYLxQXCjqQVMqTBYIxcqrSJ6D4ukZHpVGTyUuDZh8fuQg4+tzUC0GhJBm2zbjHbcIgT+Ga2fEVBVW79PnismvE7Shy94OAQSgVyyoRyE8vuZ+UUljxAtx1RXa4GVyCoYbAFWVWQN2duYHz61lWaXv7Pg15McJQ9Yqi+NM29QjEqrqxHUBgSPmB0qk4jxK1eOLq7fKLNaYXJ24CjCr0zIn1zFMcKuaayHtW22xuZzbUWlRgpYgeaSX6qI7EqK0ry4/DMj8N9M1Fcq4In5j6jBqu0uvuupZbcYlUu/ZtGBzCPrMZ3CBXGgs3dNp1OpLXWNxi7oNwm5dJXHUKoKj22mrI+RCXZVLxpxLeiiirzOFLSUtMAooooAKKKKBBS0lFAwiiiaKQgoNLFFMBAKDSxRQBzRFdUUAJFBFBooGIaSuopq/dCiWmPYE/sKARC1mqVWjdzcuApJAYgCciBJ6/4VU8X4uLasXAWDCySSZAzAwOp6n8qOOay0U8wG3t+EszAt0b4dpnGcE9sjFeUcU4q7sS0fEMCY7Tg9P8yKy5HLg2Y4qrH+Ncde8TvIgErgicnDe30/WqSwRk5kAyY9pxUHVOZ6n4pBHqfaplyywQTAdmHKSCfQLA6DMwc4qHCLeWWf/wBShAPKVQxSLh2KuTjlIJkQT1/KurPiG6PKsNMB4+K4MyCZVW2nEZicn1qm/l7SsQ28jcQYKrByNsd8z3rV6TV8PK2zcthbiSpd2JyuS7+pIAAwY6VXKl0WRt9jmn8XXWXzHK2xcgWvMKuAVMtBuSQpBEn+r50+/jfUNbbzdNb3W8yq7W9MkSB8PUATy5iKobvC9Nd3Na1qjcBPmBDHVgony2ERGF7x3p7hnC2QGLtlyTagK4XegLTy3QoJEgxOQKhJR+CS9jRcd8cklbbWydrKC9svsedpkb+aYnv371dWOJNaIXYFJYm2Dzjbct7+WeaRF09yYHYQPPkfV2NwcKQxkB7rBMREq5ggYzOIAmpq3HvaVhc1doO1+2Cw3uSLlq6NhK2yJO3os9CMdCvRdDtmk0PiC4Lu1rm9t8BbgcOUmAFDdSD1mGEHrGNDb49qZY3bYKSIn/V3EMsVBJIJMr19Oma80t8LvrqLG9WLKly9duQx5bbXhDMsg4tgyPxSTU/+aSwPtGVycNaHMpPKVWAIUqsTkEEjrmlKC6BSPTbXiINMIgMqAOaOeCM4jlmKuPPSAdywQIMgTXmOi1rNsWTudFZfjWQrQYIJkjaQDjM4ERW04VrFILZDFsjBgR9wR2+nX8rcWWUXTKcuGMlaL1T6fpmuqjaPy2l7ffDdjI/Eo71KrfF2jnSVOhKKWimISloFFMAiiKKKACkpaKAAUUUUCCiiigAooooAKSlooASgmimdXY3oVDsk/eSAwgzgkH/s0MZif4kaywttrZRDdYgqTA2jBYz1kyMf4V5PegGXYbiTPt7fmO3rXq3Hv4fi4XuW7tw3G6bmA6nn3bVysdFx161nuJfw8cFIuqLhJIBXDnLcpkzmFg9yOozWWa3wbISilyeePqY+ER+p980mlugNLGIBIxMt90e2c/StdxXwDeW5ttAuzAuANuYa2DyzgDzM/wC6cRWb1PA9QjMGsXQyzulGEAdTJGfpUX+SakmQgrMjH8JBMns2B1ycj/qprtPbpP8AakyARGD19wDXPSR65FKiQNcgGPTr/arXiqjzyitMSpIxkT0+kfqO1U4UVYeG7RbVWVESz7RuGJYECR9aTXY0yZY4k9y7b5juYojn8WRzEDEx19YnqTUheOSrWpDIXtvviGY20YDqCertn5VTcIcK+9jEW3Inu/lsEA99xFM2x0o9Ux+zNsvFbLCwjWiWKQ7eY24fauGVonG0A5HRuld8RtaZ0KJf8tzcN1t67xzgQoZfhXExHpMmaz/CN4t37gmEtgLjq73EUY7wCTUngHCXu7nVWIUMSVTzIZV3AMs4U9JNR9B+xuuC8HKIAWDukOqqQIXdDhZg5UgREZnvNbbh2jVSxXKCYIJLKwdySSOqkMvyIP0894QHLlH8wAGVJQqvLIcKNsQCW6YErMYr0bg6B1JW+Lg6HZtADEAt2kZz2604QfwQyySXJZC0DB7jow6/mP8AxTgHvSWrYAABJj1JJ+pOa7ArakYGxKKWKQUyIUUoFBFFiEopQKIosYlFLFFMBKKU0UCCg0UUAJRSmkoADRRRSAKKKKAEAqMdGCSXO4n4e2wAyNvoffrgVKpKVEkyn0mmb+auG4wbbZQW8AbRce6XmPvEoMjqAKsdUhKMAASVIE9JIjPtTNpCuofBi4itOTDIdpWegEFTHqWPrULxDxg2AAigkgmWmAB8qi6S2SUXJ6IvFfBeku2yotKrbYRgICsoG1iBjsJHeK878deCbWnQ3LKkEI1wjdKwtyyjQCJAAcnJPWvUvDXGRqrRuAbSrtbcejLGR7EEGsp/Fq4BbtqX2lrdwQB8YFzTsFnsJUH/AJTUJRjVoshKXtTPFtnSpPDkfzrflA7/ADE8uBnfuGyAPeKV1E+1WHhxkXVWHuNCLdQuZiFDAsSR2iqVs1bRouHeE0u3d9q+gBL3OkkK7Rat7e5MuD7KIya0NzwNcdsWrKQ2/fDLu3TACwQAM4IxC+precE0SpasnaA/kW0JAAMBQY+UzVjFWrFoyyzO9HnN/wAB2fsbY8xBLKx5dwAdQrYxkhSZnqela7SeG7Nm49ywDb8y2qMixsOxdqNtjqFEe/fOa6t8VtvqvKtyxW2dxA5QXdI5u5G09J/erg1KMYinKWmyrGhKqmwc1pU25gN180f8wJ+pFWFu0FmOh7dh8vT5U5S1NRSK3JiCloopkQoopaAEopaKAEopaKAQlFLRQGzmgUtFOxCUUtIaYBUDjvE101l7zZiAB6sxhR9SRU+ubiSIP+Y9x71F30NVZ5pwnxteFwm64ZG6TA2x6RWk1/GrjL9ldVfdV3x+Zx1rrW+CuHlIa0F77lZlck9SSDk5qEPANoD7HU6hAcxKMP1WazNZOma4yxctHek12smG1FoqFncbcH3PWOgPU1T6r+JflvtVVvBZDMAU3Efhyce9SdR4D1ABFnVqZEDzEI/UE/tVVw3wZrtMrKEt3FbJ2uJnA3DdBGKipZY7ZNrDLijTeEvFv8wQjrt5SQxJMnEgyBmT2xitRb1KszoPubZPaWmAD64/UV5hq7ussLN2xcVVHxYZV/5gTA+dc8O8RRaFreVndJYt94kkgyfWPpQvIkuUD8eL3FnqV/UIg3OwUepIAqg8Q6jT37RAcFl6AgiQ2CBIyP8ACu9Hp7epQPay27AZiwAkZliT1MU3xrgmzyf6yqkHG1mPf2H9jVeTyU/toePxqd2U/hjTtoriuCW0upIV5z5GoBKqZ/8AxvAWexIHpUT+MRldOp//AGt9R5S//I1ueGcPCWBacTIO4HIO7qD7VgP4vasK9lD1KFh8g4mfnA/KtLf2bKI7yaPOdHojcfb0EHOYHSJj3IH1q38PcDS7qfKuglNtxiQ0TstXHXmXpkD6VG4bdAkwSDhsMepB6D5VoPD2stpeLs4AFu6Nu0hzvs7QxX0n29azxf3GyUH62j2KwOVfkP2qv4xwptRyG6yWyIITBPrn/GR7VZoMAe1dVuOanRT8A8OW7AcJcZra7SVYgt5gEL0AgbY7Zq62k5yc9feo90NtdFMEgkHvmOh9jmP86b8MeIrbjyLp23FkegaDBiPSues305SVbN7xfUgnZLK0VegA+4/Os74n0t62r6ixeRVVdzW7qSh2j7rLBBPpn6Vfj8hS5M8vHfQ7RVBwDxH50LdTYzfCymbdz2U9Q39Jz+9X9aTO01phS0UUCCiiigAoopQKAEopYpaBnFFLSUyIRRXLXADBME+sgZ6Z6frXZU+hpWh0zN+LvFdvQrLIzsY2jKqQZk7ojHoM5rKW/wCLluDOmYGMRcBE/UDFanxdwnW3wF01+yiRlLtoNLeu4hh9IryDxL4Q1GnuItx7dy5dJJW0GOxZje3KAATMD2MdKi50WwhF/wBnpLcbt6h7eoRmANqPLYEZDEh/1Ix1gVdaPjMQrCR0rHnQ7La4ClVAXrOPWajanjGzB6z29PX9/wBKw/Ul7WjasUXGmen6fVK+VPQdPQk/5VU+L/EH8pZ8xfLZpICXHZC2CYt7Vbc0xjETJIrEW+PFgWbcFADNtOQgMGI9BLe+KyvjjRfa2W/nG1Ktb+zZhlUDbQkzBad0wMQJ61qhmuNmd4EpUMeKPE2r1TgXmgDKouLSjEEfj/3iT9Kd4Vxexb05tXrHmOTKuH2lcRkx65jM5pjhXDSSVVn2bjAdCM9JBUmevpBmtFpPC/llX1KAjcNyGUUfe5lAlQenX1rNkyKXJohD140NeE+OvadbluSgZTcAnsa9u0p02uCahCCyFtpB9QwAYd8fkZrCce1qajTW7CacWdpDMFXl3LuUKsDoJmaqfDS6+y4CZtK4ZjuVeXm3ZPqGPeZqlT7Zc42jfcT4xbsXhYvShaNrHbtMzHeexzFZL+LVkG3p4QF/MYTHNtCSQIzExirfilmxxCyFuNOotutwOAw2KH3Pba5ADIyggR7RMSaLx3cfU27XkEsQzbh8BEhSIVoMYOOuK0fXUo7M3+P6zTRmuA6bYjMScbiQoBgKPvHsYn161peE6FHuWUuWlcb5ggMNwa47c3cKTM/01WeGrGxgr45huAAgBoAaY/CXn5itT4asxeQdkVyfdiAOvpkiKpg7mi+eoM11dUgpa6RyhCKwPizhVy1e/mFblZgQwEbGAAh4wQfXvGc5O/ri9aVlKuAVIgg9CD2qrJjU1+S3FlcH+Dyq+3Gc3Lb3PLMsCjFVgk/lQ3+lWQDUJqGQyRg3By99oJxzHtW28P6e8PMsmPLsXDaBMyysrER8t4pOK8O12yNNdtYVwA4Ybt4IyRMRg47isiWT4NspY12eX62ywHLdjG6VZrbKR90gwZnoa78KeMr+mvA37125YOGUsHjI5hu9vQipuu4JxgcraVbgjqptsD9N0/pTfhHwJrLl3dqLfk2g0OHGXUySqrEETAzHXBrTjlJaZTk9Gey6e6HVXEwwDCQQYIkSD0pymtNp1toqIIVQAozgDoM09WhGMSKCKWigBKKWliiwEoopaAOKKKKYhCK5CDtj5YrukNKgK3jnFrWltG7euEAYC/EzseiIDkkk9q8lfxnZvao37pu2eUjYR5lrcOVGJXmVtsDIIGc1ffxN1dvTkJb3XdZfUqrud3k2jg+Uo5VY5AIExJmsv4c8GO16zdS6vkifOZzsKMJU7R3BaCs4/EI60ZWkqNeGPY5xvxBcV1RrZlhKPuXy3H4kcEhh/wBmKh2EyWeCzkiAXkDI67SJ79+hr0fWcE0YteTtC2SNx5Qu5xBDrbGF3FfugH17VlON6y0siwoAnq0NlhnqOs59qx31RrjXJUEXATbS4NrKVypwOxn3z1irDhnCLZFtXh2QlwjErbUkjJU42kieudowaj8EuXbrFQZxPJCECfjUkbSBHwyJ7TWh0PCHF0tduI9sou24WHM2Np+IwwgkqZ+E9qi5NaJJItuHN5CjzDBuE9VViQpkFIz0YECcwcRUriF+1cUywCLJZmKqxkMAGgEx19OtUur4jDXLmxmLszABtqRGCznJhdqxiNo9arLmsF22TJ/EdsqYVgq99sBQZBP1mBSUnVB6q7J1m0kBrZfzCghWJlwSYxvAB9wJ74zT2lJe4xa7vFrmZVltpEsuVEGDjJ7HNV2l1Y3Cy+WDJsZF2k7wAQOkgMzKVJE9Qy9abThVy3cdbXmOHuFCFYlmCOXZTyQvMYKkRAkMetQZai+fXpuV7IuOTMAconMKA65AA646epqLxPiotq+9VVwV2bkIDswkiEJgxDT7iKrE1RtIjP5anzSB5TEwFDrtd8kgSwwWiPh9eJa6yqm20LjFef41uwNjWwwl7ZxuUiQZINL1D2L7TXA42B4cbj5YXkOw52u0T0749+5e4dxhLLb2O8CVxjaSwBB65BBET3rCvwDUIhZGNu+pEK9zasFQSysxgghhE+pz92rPW6Xzme5ccgiwZRQVHniTa8wzhSvcDJU5zU4/a7TIv7lTR6npuJK2R8PbIkz0O2QRMHHtT2j1YcFuiliEnBdQBzj2JmPaPWvMPD+sv27I862oVbdx7gYiWcMyooxiSuR1Alqu9D4m0xL3ArpsaWmCoBK80RPTb0+daI+TJcozT8WL/i6N9RWT0HiNirEspl4SQYKkCGBwfbK9ZzjNjc1Ycg7tjjdDpc3pjs+BPbEfUdavWeLRmfjTTLjRWtpunBDkN3wwO0g//wAinag6Tiltibcw5MheoIy7FG6ECfmMTUq3ekkHBGfmOh/Ix+Yp4pa/YZYtP9DsUoFNvcAHqYMKCJaBMAE13NWlJ1FJSUisD0NMR1RSUU7CxRS0lKKQWFFLFJQMbopTSUyByDTF+4UYNkqYUj0zAYfnn/KudZeUCCYYjlievbp6Gs/xDU27ZhyILMokgkssRuJJgm4T1EACqsmSi7Fivki+I9Lbu31Atq7r9o24AhSGUBieuE3AD37dRH0OutXUIRbiKsIm4qFYKcBXQD0MR6mqK4WLl75EnkMARAaNw+gPX1HXMQrnELl3aq87gEIiiQMyAZ7Q0ADoBFYptydm6MVFUWfHONHadqKCGJYlyUIMfe9OnWoGm09i6ikuPtCFLAGLYkSSvQNBIifu/lJt6RLSi4Sm4EqqlN+QTLKm0qRujmZh09MVXnjRVWuO32pdkVBsEAAFJPwwzFiR8+lQ54JD2tsIiFlcKqsfKS6QN21uTcMbgI+IzO77o6uX9VdS2gvW7Y387sCqE3AkDcpndgwIifLb2FVV6zeunzb3lguXWZG9+UCLduY5Sd3fPpAFGqc+Zcc3EKXCzo5bdzIodCQx2wyjaBJzBookXGs4nbtaMm4AwYJFsB1IM7VLREAZwB6fKqa5r35VS2tosOVhB6XNwuO3frj2UTTTeJLaC22yA2+4c5ZrZJDAx3cCJHQTMjGdfiNwsLrmYAO1Vhd5UEM49ehnuRTURextOHahjavG4suFdyTKoqW1Y3FJYE9oxyyR6intN4huPY3eY10m4qeWoAuBX+Ao6kEACV+8JZJ6Zx+iu/8Ap3mS7krtEyLdvazs3UwzR7chqJwbXbCBO5UMqrFgDkFtvoeUHH6U/UFI9G0F9fJ89lffthRsEobcgrd2Qc/eMiTjBJFRtHxPZhr72i8SRFsIRI5FnakEehzNRv8ATgG2+j29t523ptIJuhpdgwkKWDDBnDAREiqjWcAL7rqSBcVnVQrM9tnIOx+52yQG6EQ3eq0kuSbfwaXW6xVtFkv7lu3mCvs8w8xJULHNJkJBwds+gp7hV5Gc2b14O0tbIRTvGC5QlgIDbSV2yFYCDBg5PgHBXOstW0JbZdss6QSrLKur56kA5XBHbvFur3pkbBduWhcVmbbe2Ei4rwY2kgK0BpAj2ptISO+L6RFdFGGfUG3aT7SNrMC+2WJO8uh3HPN9Kn63S2rF+/qHjd5lwFHeFcFYKkFScW+0hYI+GndGbt+z/NXSqXtIt0sCikFiB5F5No5Slw80Y5ZjpWf1uhtG07LeLBrgYkrJG1CoBDEGO8kHI+tIkajRzJSwltQoI5yQLgLBkgmSx+DpM4mJq3RztW1Yd7bLIQKos+dEeY0kSGLSR0xyzis1pntq9q1cb7ZLtnJVQ9m0oHl2GJnJVSSTzcwyDgSrfGbL+Wt3UM/lCVvbBbggZMEFWGFPNBAAIIgyqCy9tNd8nezMSPMIaGDs1vbkAjcDFwDBzDVJ0PFWMr1YM0EjmMuRMGPXYR35TjMVPEfEVy1b2/ZAXXa5u3MyOCFlhiDuGduCImM4L+quXLtpQkMYCS5flaOSWiVAMT1BJ9KackRaT5Roxr7dm84vEhjhZIPUSvNgZ/D0B71YrrQ4m3uiBhRmTBgk4GDWK11u2HuXBcCgLttIxVvNDALvDdQuPQfU1YWeJ3UItWnHlkswwN1sGNisD1JO7p1x61ox5WUZMKatGkstmGtkGO7hycjsT8j9akKI+FQPXOPrArPafWsJthizDLQoPM0YYiDuz0HYd8Vc6PUNgNbYHovQDpJ79f8ACtSkjHJNE8UtNqzT0AHzzPyinKsKxRS0lLQAUUUlAHFM6vUrbUsxwPrJPQADJJ9BT9VfE7HOt0/7MHbuICKxwXju0coM4BNDYoreyp4tdflN+UWdwtqAR1BPmt6xOAI5u9Y3ivEw25tkDYTzMN5jl6GCBJ7YmetaXxJrCFW4hUYZpf8ApIwExAJxGO3rXkvFNQpYlmYscsWwSxyfoOnbt0rJNbN2N6JyOxAJu2lhvxAnODvVJbECIj+9N/6RS3tZmuM0MGKkKqkZEYYkgYEgD2npS2LaGBO7vtjA9CT6D+9RdYc8vY9c946x16VD1LbL65xTddb7VlWS6HaH2HsFDAwCB19Iqc15NSLl3yXTT2sgqwG+OtsALJuMScyAoMdgDjojqTnAj06A1MsG4qBcRm4FaSJnlkDMnaeuM/Ok0CZ1qNUwcOSRdYnlEgWQCPLVSe5/Qe5rrX3XvWkEtuQsMnd5m9uogcsehnr1ri9caWuKNyyW3uqCWPX4gSc9BXOjDFnuSAiCSSRI5lXp174xQBEGkcOFZDukAA43A9FM/vV1oNEC4N1wgCkMpggOuF3AGSMD8qn6XX6Zmb7Dc/lSdzSGBi2QAACsAlusDaMVXaK5ZbzWNtYVXuKqj4SGRQJIIJIbE91HrUW2yWkLbsIDcS6Llt1Yg7M7VLEGMjl65j9650egRJdWLIc+WyGDAmJwOh6+9XOo1ilfMuFwEUJu+zLQrKoM4LAXMQx+6ewxBPCQS11dTi4YBZW2zePNtaMNEgSB27ZpWSJhv2tPaMpdCsOcAqqswEAKDLbhzZmPWRVjfIt3ka2zyQtgJNyPsbaKVaNoJLAKAOuekRUAcFuakorrPl3T5uxAECuu8ncYAwpE/wBS10Nf5QN43A9yWZltsSguMTubeJk9zEiSwmo6H/ssdDxS9a3uSVMOwQklQ42pLzPMPNMQY5IzFPXrRfVteVW8wX1tspAKrJCW3QbAdhVZmYUE9BWe0XGLYKILu4bGa45BclhlUAn4RuODGY9JN7Y4ncuGydMqkNvXzRblyLcZMYDiRMgmBI6TQ00CaZK4K4sapAt19ty2SV6TZuLcCMdwklbXk98leo78cetDTam5/L20Z9q3TcZ/s7e7aQbdtQBML8bTnMSarNVr1h7lhrYG4I13ex3gpMAtkCQ0ewH0k+KFuXdJpyLsf7C6oYDmMvabcMAG2jIZ7pEZqG7Hqits2bovLqkQXRLMwDAbIDb/ADOhgk7g+eoyYqXwGzZusqhwqnYL1wMUUkgBRBkBocgMAFLIfWq3R6ZUgeaVO/arQQzYhtoH3sDm/cZqbpdbd3hWlmZrbIzWtxJUBtxVI5hiZn4THWatIGxuLZIDkWzau/HbXKgBdqXlcZIXlQEZADDpIqxsaa7ZVHtwyNv8ueYDlU2zvmNo5zA9B06VQarSecLpCFLiqLjWjbIVmfmbZtw25yGwMSeszTmms3rPlhblwBTPlki55a3GWNswIboMdQBGRNVEkyPr+Fv57Xrz4XYSowp2qFKqDPLG2TMAEdcCmuGAXGZGgYUf07tuOYg9ZLA56dop7Vcea8qs2dyyFCKGkgF1IGCsROFmJgU1aYAzZQOBieYGGGSS3su0rHQAfOxfkRrLHC/JVRacMRzsCqSu6ZY5wcR+XtVjpze3D7PcAOoI2kt0AJEiO9V3AVZUDu4c4LFhKyZ2xkY6AHHbr20elvsxhtoAzymSZgj5YP61qhvgyZG1+R+0zL8QHyB/YdzUhGnPahFHpQBB9j+9aTIzuloFKKAEorqKKBjLNUTXKNu5hhQT3kACSRHQ4qZFV/FdfbtWzfeSi9So3BR3c9oHr2oZHswXiqw7uLi2yoCPjzM7fvXHZpVfTlmJn5eWX0MkNJ2lgIiTBPt9etb3xjxZtZtZNxtkctsHmFxO5hZJCuTAx6msNrmIYoeoJwOs5Bms0+TdC62MW5CkA4IgL1mcZnFPXRbtygPmM20Epu2gAmdxx0HYUutYKPKcwwIZtpGDGEkdwOvoTHai3oSyOFUJBUl3MLDAgrOZJJx8j61U38lhHsXFwdqoA3ZRlDj6np+tOlzci4ylkYgSxKtIOQI6rAgnoPUGntVe01mDatG+YBY3yBbDR08u2ZIn8TfSk0Gq3g3b0bp5HIgbVjzAoGB1USBiT3il0SE1Gmm6LaacLIAaAQQDAJUscnEbu5nFJqdvlXiuQACNvwmLlsGCcsJPoPX2qKLNxmDLddrjAKJJPK/LBY9yTED1rpyNt+2rDatvaIwdqXVZiYEEkzP0pIOBOJ3IAt24VEAJ2MOdyAWZmiSZMAGYAH1ncHtK6NYRwNxttdc9AWupCT7R9Wb5VRW2ESwPlgjlBguc9+3uanaS4zXLaqIXesW1AEZEF/WDmTPvFNgiNxfVl7twzyb4VegKqx2A+8En5kmpHBNY63l23G8sTysZWIMAqcdaTU6Q7dtzN0BeVSCDmOcjG4L7/OjRottlJKs8jE8og9ZGGPUQPXvSvQJGj4lxdnRNPaby2ZQ5theVS6g+WR1LMSMkE9OgwKvjVtg6W1yLahGgNFxtv2jYx8UiMQAK60OnW7q12mCge69wzhbSBlJ+RXr71W6/Vsea0/IxIK7RDkHqwiCxXaT7k0khtnem4ey+Yd4UeX03DcAzoJKj3ge5qw0moFtVshS1trii4GhWuhyyMwj4IKLGe0nrVRdubdMJUBrrwCEC8lqJyOsuf+j3rjS3mSwxztZwuDBBCkgj5YqVELLd1uabzllXtNte2xBMsHOx1PVWEsGU+pBmm/5+VK3Nw3AEn3ztcfiHxfm2arNDq2g2miDJG6TLEr1E94qdYupgtt2qPspk7SUclSuTtLiY7T70USTH7957VoBWbeHFxSI2rt3TE9eYAiOnerm1xDfZW/qbYQqGjYSCUukqjlTO1NwK7u0e4qFwdbjW7VrqoL3LZWC8SN5IyIkYB7n6UwPMN25dK7NltGIAkeW1liqZwV2hRHQ7ZilVjZZ6LjO24DcZiofbuHKqW5C4KmTAA5enzxV7wziFh2V1lVlUKqW2lGkGQwJDoDEzBx9POLLNsKqIXdueN0R0gielXvBta9gwrSQOYLEssTtyMHqD7tPrRKIJl+Vu6d5sW7rqSClyCCHUEr5iGJubZlgQGU53HcKsuHWyHcmEuY5VIAUpAS4QBA+EYwfr0i8OZIdydyhEJCsfMUdUbOCyg7hPbcJIJmfwq0yXgCpuArIBDEGDtbY2enLEd2qK5Bmt0NsCE+FhGQAVuh84A6gMScmRjFaHRoBHSenYd/lVPwe7Z5FZoMbQrmd0zMSJiR0yP7WqWDuNoEm2FG4nLDcTCBvSPqBHqK141RiyPon22BAI6ESPkeldETSKIx+VdRV5QIKWiKUUAJRXVFAUMlvrWZ4jw20F3ObjO5G1N/M7ZKnYkLj1j5mKv9Zc2IzsSY6KsAsSYVQfUkgde9N6bThOe5Bc4kdFBOETvH6nqfZPY4ujz7ivAW0wRrblGhvNcmWSzMHa+3lUFlJc8xnt93z7iSGy7scXGk2wBHk2yWG8jEMy/DjoScV694gvNqFe2QbVshQxIG4qfuntzExAkn1EV5V4i1jO3MpRVjYF5TBMK9xuuVWRVE0uDTjbasoNHZG5fs90meaYAB9vUVI1QYX5LeY+6RALlpyrFVwJkR7/ACpLybbU4AY/DJ6AZkdYgwD8+lV2q1zbUVYWB2GZBMZPtH5VVsvskDRMLha+3lHJhedzPUBJJz/UYzT1/VuzAeUUtKht2wo3G2plpkdW3Hc0R1PsKogxGep7TmPWujcaABiCWByDJAB/alQWW1m6Vubr1whrSqw25LMm3ywhGB2O7sAe9QtBqouCYhgysDMHcrLB79+v+Fdpc3WijPBLdYnlXop7xJmk0bqoIO0GSd/xcuwgKvpnvQPZ1bXeWbadiCcAy7dEUekmenYGuddfZW2hukFtpEBiJK8uDHfrma60LFUu3VJG0ACJ+O4SoPz27/1qAbeB7if1j+1AiZqOJ3ZdRCyTuhVEz6kdfX5kmmuGx5iF5IDA9eymT+xo17brm4H7qde5CKD29Qal6PR5DHIe25A9Dlcj0DUtJD2w4Un2m0g89m6Pfc1u5tEfMCm9OCQbaMDMsuDuLBTIHpK/sK60F4bg4YhrbgrAyZ6dugIGPc1c+GtBbZtRq5PlacG4oURLGdiyR1GP0oboaRm9VcZlRScIpVREQCzOf1Y1OvWduisOc7798x/w0sAT7SxqZxNEfzLqqVZ2LhcwhLEsPkB+je1VF5rjIgLEohKqpOELEs0DsCcz7U1si1Rzo7g8wM5Pcz77TH+FWWm0i3CdoYyNxIGAG+ET9QPzqz4d4PJRWvsU3i4RK4hLRuJzf1wQCAYKn2r1vwt4cCWrdtk3Raa3cYmUfzWJu8nYzI/Ke1TUGyuWRRPK3sXVe35I27TbUiSN5I3cvqoJbHSSZ9re3w1W0rosEsTBVoY6cXG2l5wQodpwMA55a3Wr8KIhS0pO6XNhjnZ5kebAMgKg3kDuXWpen4YLSMqKoTmAKgRbNmdqMDmCFwe63Cp+6SnjYLOjx+3wlrW4HuhDQOjKyj4sZAbcCJ9OjU9wy5bKyqxe2QN2Q+3G7YOpElY9Mwc1uL2l8lbgvWltgNu07glgik+YLVxCCSAt3aeuI67RWf1HDhe8zU2bflrLKuUBRvNVSCOkhrkiOwqPq+y1TRJ0y3UsBrajC27r7Bym3vuqoO3/AGZ2s0Yw/bFbbS6Jd8T9m6sQs7vLZoYsjddpk/ke/XA2tBq7Z2BTebbzokxG4ruQjDbts4JBK9jgXVvxa1lrbOhtmfhcOonZDgg9JYsYBPSnFJPZCVyWj0E2XZSsgsrLtJAMTkXfl1x6iKf4TYIXJIcMRc/qcYLwfUAER2Iqh4B4ot3mWFAZjtG3Kgk+vUST0rUOmdy/GOo/EPQn9j7fOtEafBkmmuR4Clot3ARI/wDHqD711VhWc0tLRTEFJS0UAQeI/wCz/wCMn6BiP1AP0rlzzZ/Eo+h6iiikgfBkOIndr9rZC+ayg5CstuztZR2IkwfevPvECA6jWSB/r0HTtz4+WB+QpKKqycmrFwjO644f2lR7KLqQo9B7VX3FE9B2ooqovIds4pGoopADHA+Z/amSc0UUkNlx/wDYfPVZ94s4n5Sfzpni/wDrEHYWrUe32YOPqT+dLRSAiafJAPYGPb5VaXTF0gYGw9P+GtFFIZV8NYi4sEiSoPuN64rf8PQDgutgAf8ArgMDsNsD5ZP50UVGfAQ5ImoGSf6B/wC3c/wqoW0v+ji+0bv5lF3QJ2+Ux2z1icxRRUsYTNhoObhWl380Xbsbsxsd9sT6SY9JNev8MOPmtsn3JQST7mkorajDk6/f/Rs51NwHIGntxPbdcu7o+e1Z/wB0elLrPguf8Ef3H7UUVEiuSLbUMt4MAQUAM5kG0JBms7/DlB/LpgYNqMdJJJj60lFV9l0f4F7ZQedAAgWr8D0260xHyqRxq2CFBAILjcCJBz39aKKb4K1yY3hmktpxTThLaKN9wwqhRi25GB716d3HyP8AakoqWPgnn5Q0n+tPukn3O6J/KpFFFWFHYUUUUCCiiim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2" name="AutoShape 8" descr="data:image/jpeg;base64,/9j/4AAQSkZJRgABAQAAAQABAAD/2wCEAAkGBxITEhUSEBIVFhUXFRgVFRUVFRUWGBUVFRUWGBUVFRcYHiggHRolGxcYIjEhJiorLi4vFyAzODMsNygtLisBCgoKDg0OGxAQGy0mICUtLS0tLS0tLS0tLS0tLS0tLS0tLS0tLS0tLS0tLS0tLS0tLS0tLS0tLS0tLS0tLS0tLf/AABEIAMIBAwMBIgACEQEDEQH/xAAbAAABBQEBAAAAAAAAAAAAAAAAAQMEBQYCB//EAEMQAAIBAwIEBAMGBAIJAwUAAAECEQADIQQSBSIxQQYTUWEycYEjQlKRobEHFGLB0eEVM0Nyc4Ki8PEks8IWRFNjkv/EABkBAAIDAQAAAAAAAAAAAAAAAAABAgMEBf/EACcRAAICAgICAQQCAwAAAAAAAAABAhEDITFBBBJREyJhgTLxFHGx/9oADAMBAAIRAxEAPwD0iiliiK6JzBKKWgCgBKKWKIoASilFEUAJRSxQKQUJRS0lAwooooAKKKKAoUUUUtACRS0UUgCiiimAUUUtACUUtFACUtLRQAlFLFEUAJRS0UAEUURRSoRzRS0RUgEopaSgAopaKQCUUtFACUldUlAwpKWuS49R75FAJCmiO9VnEOKKi4MsCOQQS5nIX9c9ozWe1f8AEjT2hDrcY4hAVxn8XaPrVcslDcJ1pGyDZI+R+h/8GmrmpAnBMdTgAf8AMxArKWfFl69sZbSorgGVh4mdiuysQjE9mUdcVYLxQXCjqQVMqTBYIxcqrSJ6D4ukZHpVGTyUuDZh8fuQg4+tzUC0GhJBm2zbjHbcIgT+Ga2fEVBVW79PnismvE7Shy94OAQSgVyyoRyE8vuZ+UUljxAtx1RXa4GVyCoYbAFWVWQN2duYHz61lWaXv7Pg15McJQ9Yqi+NM29QjEqrqxHUBgSPmB0qk4jxK1eOLq7fKLNaYXJ24CjCr0zIn1zFMcKuaayHtW22xuZzbUWlRgpYgeaSX6qI7EqK0ry4/DMj8N9M1Fcq4In5j6jBqu0uvuupZbcYlUu/ZtGBzCPrMZ3CBXGgs3dNp1OpLXWNxi7oNwm5dJXHUKoKj22mrI+RCXZVLxpxLeiiirzOFLSUtMAooooAKKKKBBS0lFAwiiiaKQgoNLFFMBAKDSxRQBzRFdUUAJFBFBooGIaSuopq/dCiWmPYE/sKARC1mqVWjdzcuApJAYgCciBJ6/4VU8X4uLasXAWDCySSZAzAwOp6n8qOOay0U8wG3t+EszAt0b4dpnGcE9sjFeUcU4q7sS0fEMCY7Tg9P8yKy5HLg2Y4qrH+Ncde8TvIgErgicnDe30/WqSwRk5kAyY9pxUHVOZ6n4pBHqfaplyywQTAdmHKSCfQLA6DMwc4qHCLeWWf/wBShAPKVQxSLh2KuTjlIJkQT1/KurPiG6PKsNMB4+K4MyCZVW2nEZicn1qm/l7SsQ28jcQYKrByNsd8z3rV6TV8PK2zcthbiSpd2JyuS7+pIAAwY6VXKl0WRt9jmn8XXWXzHK2xcgWvMKuAVMtBuSQpBEn+r50+/jfUNbbzdNb3W8yq7W9MkSB8PUATy5iKobvC9Nd3Na1qjcBPmBDHVgony2ERGF7x3p7hnC2QGLtlyTagK4XegLTy3QoJEgxOQKhJR+CS9jRcd8cklbbWydrKC9svsedpkb+aYnv371dWOJNaIXYFJYm2Dzjbct7+WeaRF09yYHYQPPkfV2NwcKQxkB7rBMREq5ggYzOIAmpq3HvaVhc1doO1+2Cw3uSLlq6NhK2yJO3os9CMdCvRdDtmk0PiC4Lu1rm9t8BbgcOUmAFDdSD1mGEHrGNDb49qZY3bYKSIn/V3EMsVBJIJMr19Oma80t8LvrqLG9WLKly9duQx5bbXhDMsg4tgyPxSTU/+aSwPtGVycNaHMpPKVWAIUqsTkEEjrmlKC6BSPTbXiINMIgMqAOaOeCM4jlmKuPPSAdywQIMgTXmOi1rNsWTudFZfjWQrQYIJkjaQDjM4ERW04VrFILZDFsjBgR9wR2+nX8rcWWUXTKcuGMlaL1T6fpmuqjaPy2l7ffDdjI/Eo71KrfF2jnSVOhKKWimISloFFMAiiKKKACkpaKAAUUUUCCiiigAooooAKSlooASgmimdXY3oVDsk/eSAwgzgkH/s0MZif4kaywttrZRDdYgqTA2jBYz1kyMf4V5PegGXYbiTPt7fmO3rXq3Hv4fi4XuW7tw3G6bmA6nn3bVysdFx161nuJfw8cFIuqLhJIBXDnLcpkzmFg9yOozWWa3wbISilyeePqY+ER+p980mlugNLGIBIxMt90e2c/StdxXwDeW5ttAuzAuANuYa2DyzgDzM/wC6cRWb1PA9QjMGsXQyzulGEAdTJGfpUX+SakmQgrMjH8JBMns2B1ycj/qprtPbpP8AakyARGD19wDXPSR65FKiQNcgGPTr/arXiqjzyitMSpIxkT0+kfqO1U4UVYeG7RbVWVESz7RuGJYECR9aTXY0yZY4k9y7b5juYojn8WRzEDEx19YnqTUheOSrWpDIXtvviGY20YDqCertn5VTcIcK+9jEW3Inu/lsEA99xFM2x0o9Ux+zNsvFbLCwjWiWKQ7eY24fauGVonG0A5HRuld8RtaZ0KJf8tzcN1t67xzgQoZfhXExHpMmaz/CN4t37gmEtgLjq73EUY7wCTUngHCXu7nVWIUMSVTzIZV3AMs4U9JNR9B+xuuC8HKIAWDukOqqQIXdDhZg5UgREZnvNbbh2jVSxXKCYIJLKwdySSOqkMvyIP0894QHLlH8wAGVJQqvLIcKNsQCW6YErMYr0bg6B1JW+Lg6HZtADEAt2kZz2604QfwQyySXJZC0DB7jow6/mP8AxTgHvSWrYAABJj1JJ+pOa7ArakYGxKKWKQUyIUUoFBFFiEopQKIosYlFLFFMBKKU0UCCg0UUAJRSmkoADRRRSAKKKKAEAqMdGCSXO4n4e2wAyNvoffrgVKpKVEkyn0mmb+auG4wbbZQW8AbRce6XmPvEoMjqAKsdUhKMAASVIE9JIjPtTNpCuofBi4itOTDIdpWegEFTHqWPrULxDxg2AAigkgmWmAB8qi6S2SUXJ6IvFfBeku2yotKrbYRgICsoG1iBjsJHeK878deCbWnQ3LKkEI1wjdKwtyyjQCJAAcnJPWvUvDXGRqrRuAbSrtbcejLGR7EEGsp/Fq4BbtqX2lrdwQB8YFzTsFnsJUH/AJTUJRjVoshKXtTPFtnSpPDkfzrflA7/ADE8uBnfuGyAPeKV1E+1WHhxkXVWHuNCLdQuZiFDAsSR2iqVs1bRouHeE0u3d9q+gBL3OkkK7Rat7e5MuD7KIya0NzwNcdsWrKQ2/fDLu3TACwQAM4IxC+precE0SpasnaA/kW0JAAMBQY+UzVjFWrFoyyzO9HnN/wAB2fsbY8xBLKx5dwAdQrYxkhSZnqela7SeG7Nm49ywDb8y2qMixsOxdqNtjqFEe/fOa6t8VtvqvKtyxW2dxA5QXdI5u5G09J/erg1KMYinKWmyrGhKqmwc1pU25gN180f8wJ+pFWFu0FmOh7dh8vT5U5S1NRSK3JiCloopkQoopaAEopaKAEopaKAQlFLRQGzmgUtFOxCUUtIaYBUDjvE101l7zZiAB6sxhR9SRU+ubiSIP+Y9x71F30NVZ5pwnxteFwm64ZG6TA2x6RWk1/GrjL9ldVfdV3x+Zx1rrW+CuHlIa0F77lZlck9SSDk5qEPANoD7HU6hAcxKMP1WazNZOma4yxctHek12smG1FoqFncbcH3PWOgPU1T6r+JflvtVVvBZDMAU3Efhyce9SdR4D1ABFnVqZEDzEI/UE/tVVw3wZrtMrKEt3FbJ2uJnA3DdBGKipZY7ZNrDLijTeEvFv8wQjrt5SQxJMnEgyBmT2xitRb1KszoPubZPaWmAD64/UV5hq7ussLN2xcVVHxYZV/5gTA+dc8O8RRaFreVndJYt94kkgyfWPpQvIkuUD8eL3FnqV/UIg3OwUepIAqg8Q6jT37RAcFl6AgiQ2CBIyP8ACu9Hp7epQPay27AZiwAkZliT1MU3xrgmzyf6yqkHG1mPf2H9jVeTyU/toePxqd2U/hjTtoriuCW0upIV5z5GoBKqZ/8AxvAWexIHpUT+MRldOp//AGt9R5S//I1ueGcPCWBacTIO4HIO7qD7VgP4vasK9lD1KFh8g4mfnA/KtLf2bKI7yaPOdHojcfb0EHOYHSJj3IH1q38PcDS7qfKuglNtxiQ0TstXHXmXpkD6VG4bdAkwSDhsMepB6D5VoPD2stpeLs4AFu6Nu0hzvs7QxX0n29azxf3GyUH62j2KwOVfkP2qv4xwptRyG6yWyIITBPrn/GR7VZoMAe1dVuOanRT8A8OW7AcJcZra7SVYgt5gEL0AgbY7Zq62k5yc9feo90NtdFMEgkHvmOh9jmP86b8MeIrbjyLp23FkegaDBiPSues305SVbN7xfUgnZLK0VegA+4/Os74n0t62r6ixeRVVdzW7qSh2j7rLBBPpn6Vfj8hS5M8vHfQ7RVBwDxH50LdTYzfCymbdz2U9Q39Jz+9X9aTO01phS0UUCCiiigAoopQKAEopYpaBnFFLSUyIRRXLXADBME+sgZ6Z6frXZU+hpWh0zN+LvFdvQrLIzsY2jKqQZk7ojHoM5rKW/wCLluDOmYGMRcBE/UDFanxdwnW3wF01+yiRlLtoNLeu4hh9IryDxL4Q1GnuItx7dy5dJJW0GOxZje3KAATMD2MdKi50WwhF/wBnpLcbt6h7eoRmANqPLYEZDEh/1Ix1gVdaPjMQrCR0rHnQ7La4ClVAXrOPWajanjGzB6z29PX9/wBKw/Ul7WjasUXGmen6fVK+VPQdPQk/5VU+L/EH8pZ8xfLZpICXHZC2CYt7Vbc0xjETJIrEW+PFgWbcFADNtOQgMGI9BLe+KyvjjRfa2W/nG1Ktb+zZhlUDbQkzBad0wMQJ61qhmuNmd4EpUMeKPE2r1TgXmgDKouLSjEEfj/3iT9Kd4Vxexb05tXrHmOTKuH2lcRkx65jM5pjhXDSSVVn2bjAdCM9JBUmevpBmtFpPC/llX1KAjcNyGUUfe5lAlQenX1rNkyKXJohD140NeE+OvadbluSgZTcAnsa9u0p02uCahCCyFtpB9QwAYd8fkZrCce1qajTW7CacWdpDMFXl3LuUKsDoJmaqfDS6+y4CZtK4ZjuVeXm3ZPqGPeZqlT7Zc42jfcT4xbsXhYvShaNrHbtMzHeexzFZL+LVkG3p4QF/MYTHNtCSQIzExirfilmxxCyFuNOotutwOAw2KH3Pba5ADIyggR7RMSaLx3cfU27XkEsQzbh8BEhSIVoMYOOuK0fXUo7M3+P6zTRmuA6bYjMScbiQoBgKPvHsYn161peE6FHuWUuWlcb5ggMNwa47c3cKTM/01WeGrGxgr45huAAgBoAaY/CXn5itT4asxeQdkVyfdiAOvpkiKpg7mi+eoM11dUgpa6RyhCKwPizhVy1e/mFblZgQwEbGAAh4wQfXvGc5O/ri9aVlKuAVIgg9CD2qrJjU1+S3FlcH+Dyq+3Gc3Lb3PLMsCjFVgk/lQ3+lWQDUJqGQyRg3By99oJxzHtW28P6e8PMsmPLsXDaBMyysrER8t4pOK8O12yNNdtYVwA4Ybt4IyRMRg47isiWT4NspY12eX62ywHLdjG6VZrbKR90gwZnoa78KeMr+mvA37125YOGUsHjI5hu9vQipuu4JxgcraVbgjqptsD9N0/pTfhHwJrLl3dqLfk2g0OHGXUySqrEETAzHXBrTjlJaZTk9Gey6e6HVXEwwDCQQYIkSD0pymtNp1toqIIVQAozgDoM09WhGMSKCKWigBKKWliiwEoopaAOKKKKYhCK5CDtj5YrukNKgK3jnFrWltG7euEAYC/EzseiIDkkk9q8lfxnZvao37pu2eUjYR5lrcOVGJXmVtsDIIGc1ffxN1dvTkJb3XdZfUqrud3k2jg+Uo5VY5AIExJmsv4c8GO16zdS6vkifOZzsKMJU7R3BaCs4/EI60ZWkqNeGPY5xvxBcV1RrZlhKPuXy3H4kcEhh/wBmKh2EyWeCzkiAXkDI67SJ79+hr0fWcE0YteTtC2SNx5Qu5xBDrbGF3FfugH17VlON6y0siwoAnq0NlhnqOs59qx31RrjXJUEXATbS4NrKVypwOxn3z1irDhnCLZFtXh2QlwjErbUkjJU42kieudowaj8EuXbrFQZxPJCECfjUkbSBHwyJ7TWh0PCHF0tduI9sou24WHM2Np+IwwgkqZ+E9qi5NaJJItuHN5CjzDBuE9VViQpkFIz0YECcwcRUriF+1cUywCLJZmKqxkMAGgEx19OtUur4jDXLmxmLszABtqRGCznJhdqxiNo9arLmsF22TJ/EdsqYVgq99sBQZBP1mBSUnVB6q7J1m0kBrZfzCghWJlwSYxvAB9wJ74zT2lJe4xa7vFrmZVltpEsuVEGDjJ7HNV2l1Y3Cy+WDJsZF2k7wAQOkgMzKVJE9Qy9abThVy3cdbXmOHuFCFYlmCOXZTyQvMYKkRAkMetQZai+fXpuV7IuOTMAconMKA65AA646epqLxPiotq+9VVwV2bkIDswkiEJgxDT7iKrE1RtIjP5anzSB5TEwFDrtd8kgSwwWiPh9eJa6yqm20LjFef41uwNjWwwl7ZxuUiQZINL1D2L7TXA42B4cbj5YXkOw52u0T0749+5e4dxhLLb2O8CVxjaSwBB65BBET3rCvwDUIhZGNu+pEK9zasFQSysxgghhE+pz92rPW6Xzme5ccgiwZRQVHniTa8wzhSvcDJU5zU4/a7TIv7lTR6npuJK2R8PbIkz0O2QRMHHtT2j1YcFuiliEnBdQBzj2JmPaPWvMPD+sv27I862oVbdx7gYiWcMyooxiSuR1Alqu9D4m0xL3ArpsaWmCoBK80RPTb0+daI+TJcozT8WL/i6N9RWT0HiNirEspl4SQYKkCGBwfbK9ZzjNjc1Ycg7tjjdDpc3pjs+BPbEfUdavWeLRmfjTTLjRWtpunBDkN3wwO0g//wAinag6Tiltibcw5MheoIy7FG6ECfmMTUq3ekkHBGfmOh/Ix+Yp4pa/YZYtP9DsUoFNvcAHqYMKCJaBMAE13NWlJ1FJSUisD0NMR1RSUU7CxRS0lKKQWFFLFJQMbopTSUyByDTF+4UYNkqYUj0zAYfnn/KudZeUCCYYjlievbp6Gs/xDU27ZhyILMokgkssRuJJgm4T1EACqsmSi7Fivki+I9Lbu31Atq7r9o24AhSGUBieuE3AD37dRH0OutXUIRbiKsIm4qFYKcBXQD0MR6mqK4WLl75EnkMARAaNw+gPX1HXMQrnELl3aq87gEIiiQMyAZ7Q0ADoBFYptydm6MVFUWfHONHadqKCGJYlyUIMfe9OnWoGm09i6ikuPtCFLAGLYkSSvQNBIifu/lJt6RLSi4Sm4EqqlN+QTLKm0qRujmZh09MVXnjRVWuO32pdkVBsEAAFJPwwzFiR8+lQ54JD2tsIiFlcKqsfKS6QN21uTcMbgI+IzO77o6uX9VdS2gvW7Y387sCqE3AkDcpndgwIifLb2FVV6zeunzb3lguXWZG9+UCLduY5Sd3fPpAFGqc+Zcc3EKXCzo5bdzIodCQx2wyjaBJzBookXGs4nbtaMm4AwYJFsB1IM7VLREAZwB6fKqa5r35VS2tosOVhB6XNwuO3frj2UTTTeJLaC22yA2+4c5ZrZJDAx3cCJHQTMjGdfiNwsLrmYAO1Vhd5UEM49ehnuRTURextOHahjavG4suFdyTKoqW1Y3FJYE9oxyyR6intN4huPY3eY10m4qeWoAuBX+Ao6kEACV+8JZJ6Zx+iu/8Ap3mS7krtEyLdvazs3UwzR7chqJwbXbCBO5UMqrFgDkFtvoeUHH6U/UFI9G0F9fJ89lffthRsEobcgrd2Qc/eMiTjBJFRtHxPZhr72i8SRFsIRI5FnakEehzNRv8ATgG2+j29t523ptIJuhpdgwkKWDDBnDAREiqjWcAL7rqSBcVnVQrM9tnIOx+52yQG6EQ3eq0kuSbfwaXW6xVtFkv7lu3mCvs8w8xJULHNJkJBwds+gp7hV5Gc2b14O0tbIRTvGC5QlgIDbSV2yFYCDBg5PgHBXOstW0JbZdss6QSrLKur56kA5XBHbvFur3pkbBduWhcVmbbe2Ei4rwY2kgK0BpAj2ptISO+L6RFdFGGfUG3aT7SNrMC+2WJO8uh3HPN9Kn63S2rF+/qHjd5lwFHeFcFYKkFScW+0hYI+GndGbt+z/NXSqXtIt0sCikFiB5F5No5Slw80Y5ZjpWf1uhtG07LeLBrgYkrJG1CoBDEGO8kHI+tIkajRzJSwltQoI5yQLgLBkgmSx+DpM4mJq3RztW1Yd7bLIQKos+dEeY0kSGLSR0xyzis1pntq9q1cb7ZLtnJVQ9m0oHl2GJnJVSSTzcwyDgSrfGbL+Wt3UM/lCVvbBbggZMEFWGFPNBAAIIgyqCy9tNd8nezMSPMIaGDs1vbkAjcDFwDBzDVJ0PFWMr1YM0EjmMuRMGPXYR35TjMVPEfEVy1b2/ZAXXa5u3MyOCFlhiDuGduCImM4L+quXLtpQkMYCS5flaOSWiVAMT1BJ9KackRaT5Roxr7dm84vEhjhZIPUSvNgZ/D0B71YrrQ4m3uiBhRmTBgk4GDWK11u2HuXBcCgLttIxVvNDALvDdQuPQfU1YWeJ3UItWnHlkswwN1sGNisD1JO7p1x61ox5WUZMKatGkstmGtkGO7hycjsT8j9akKI+FQPXOPrArPafWsJthizDLQoPM0YYiDuz0HYd8Vc6PUNgNbYHovQDpJ79f8ACtSkjHJNE8UtNqzT0AHzzPyinKsKxRS0lLQAUUUlAHFM6vUrbUsxwPrJPQADJJ9BT9VfE7HOt0/7MHbuICKxwXju0coM4BNDYoreyp4tdflN+UWdwtqAR1BPmt6xOAI5u9Y3ivEw25tkDYTzMN5jl6GCBJ7YmetaXxJrCFW4hUYZpf8ApIwExAJxGO3rXkvFNQpYlmYscsWwSxyfoOnbt0rJNbN2N6JyOxAJu2lhvxAnODvVJbECIj+9N/6RS3tZmuM0MGKkKqkZEYYkgYEgD2npS2LaGBO7vtjA9CT6D+9RdYc8vY9c946x16VD1LbL65xTddb7VlWS6HaH2HsFDAwCB19Iqc15NSLl3yXTT2sgqwG+OtsALJuMScyAoMdgDjojqTnAj06A1MsG4qBcRm4FaSJnlkDMnaeuM/Ok0CZ1qNUwcOSRdYnlEgWQCPLVSe5/Qe5rrX3XvWkEtuQsMnd5m9uogcsehnr1ri9caWuKNyyW3uqCWPX4gSc9BXOjDFnuSAiCSSRI5lXp174xQBEGkcOFZDukAA43A9FM/vV1oNEC4N1wgCkMpggOuF3AGSMD8qn6XX6Zmb7Dc/lSdzSGBi2QAACsAlusDaMVXaK5ZbzWNtYVXuKqj4SGRQJIIJIbE91HrUW2yWkLbsIDcS6Llt1Yg7M7VLEGMjl65j9650egRJdWLIc+WyGDAmJwOh6+9XOo1ilfMuFwEUJu+zLQrKoM4LAXMQx+6ewxBPCQS11dTi4YBZW2zePNtaMNEgSB27ZpWSJhv2tPaMpdCsOcAqqswEAKDLbhzZmPWRVjfIt3ka2zyQtgJNyPsbaKVaNoJLAKAOuekRUAcFuakorrPl3T5uxAECuu8ncYAwpE/wBS10Nf5QN43A9yWZltsSguMTubeJk9zEiSwmo6H/ssdDxS9a3uSVMOwQklQ42pLzPMPNMQY5IzFPXrRfVteVW8wX1tspAKrJCW3QbAdhVZmYUE9BWe0XGLYKILu4bGa45BclhlUAn4RuODGY9JN7Y4ncuGydMqkNvXzRblyLcZMYDiRMgmBI6TQ00CaZK4K4sapAt19ty2SV6TZuLcCMdwklbXk98leo78cetDTam5/L20Z9q3TcZ/s7e7aQbdtQBML8bTnMSarNVr1h7lhrYG4I13ex3gpMAtkCQ0ewH0k+KFuXdJpyLsf7C6oYDmMvabcMAG2jIZ7pEZqG7Hqits2bovLqkQXRLMwDAbIDb/ADOhgk7g+eoyYqXwGzZusqhwqnYL1wMUUkgBRBkBocgMAFLIfWq3R6ZUgeaVO/arQQzYhtoH3sDm/cZqbpdbd3hWlmZrbIzWtxJUBtxVI5hiZn4THWatIGxuLZIDkWzau/HbXKgBdqXlcZIXlQEZADDpIqxsaa7ZVHtwyNv8ueYDlU2zvmNo5zA9B06VQarSecLpCFLiqLjWjbIVmfmbZtw25yGwMSeszTmms3rPlhblwBTPlki55a3GWNswIboMdQBGRNVEkyPr+Fv57Xrz4XYSowp2qFKqDPLG2TMAEdcCmuGAXGZGgYUf07tuOYg9ZLA56dop7Vcea8qs2dyyFCKGkgF1IGCsROFmJgU1aYAzZQOBieYGGGSS3su0rHQAfOxfkRrLHC/JVRacMRzsCqSu6ZY5wcR+XtVjpze3D7PcAOoI2kt0AJEiO9V3AVZUDu4c4LFhKyZ2xkY6AHHbr20elvsxhtoAzymSZgj5YP61qhvgyZG1+R+0zL8QHyB/YdzUhGnPahFHpQBB9j+9aTIzuloFKKAEorqKKBjLNUTXKNu5hhQT3kACSRHQ4qZFV/FdfbtWzfeSi9So3BR3c9oHr2oZHswXiqw7uLi2yoCPjzM7fvXHZpVfTlmJn5eWX0MkNJ2lgIiTBPt9etb3xjxZtZtZNxtkctsHmFxO5hZJCuTAx6msNrmIYoeoJwOs5Bms0+TdC62MW5CkA4IgL1mcZnFPXRbtygPmM20Epu2gAmdxx0HYUutYKPKcwwIZtpGDGEkdwOvoTHai3oSyOFUJBUl3MLDAgrOZJJx8j61U38lhHsXFwdqoA3ZRlDj6np+tOlzci4ylkYgSxKtIOQI6rAgnoPUGntVe01mDatG+YBY3yBbDR08u2ZIn8TfSk0Gq3g3b0bp5HIgbVjzAoGB1USBiT3il0SE1Gmm6LaacLIAaAQQDAJUscnEbu5nFJqdvlXiuQACNvwmLlsGCcsJPoPX2qKLNxmDLddrjAKJJPK/LBY9yTED1rpyNt+2rDatvaIwdqXVZiYEEkzP0pIOBOJ3IAt24VEAJ2MOdyAWZmiSZMAGYAH1ncHtK6NYRwNxttdc9AWupCT7R9Wb5VRW2ESwPlgjlBguc9+3uanaS4zXLaqIXesW1AEZEF/WDmTPvFNgiNxfVl7twzyb4VegKqx2A+8En5kmpHBNY63l23G8sTysZWIMAqcdaTU6Q7dtzN0BeVSCDmOcjG4L7/OjRottlJKs8jE8og9ZGGPUQPXvSvQJGj4lxdnRNPaby2ZQ5theVS6g+WR1LMSMkE9OgwKvjVtg6W1yLahGgNFxtv2jYx8UiMQAK60OnW7q12mCge69wzhbSBlJ+RXr71W6/Vsea0/IxIK7RDkHqwiCxXaT7k0khtnem4ey+Yd4UeX03DcAzoJKj3ge5qw0moFtVshS1trii4GhWuhyyMwj4IKLGe0nrVRdubdMJUBrrwCEC8lqJyOsuf+j3rjS3mSwxztZwuDBBCkgj5YqVELLd1uabzllXtNte2xBMsHOx1PVWEsGU+pBmm/5+VK3Nw3AEn3ztcfiHxfm2arNDq2g2miDJG6TLEr1E94qdYupgtt2qPspk7SUclSuTtLiY7T70USTH7957VoBWbeHFxSI2rt3TE9eYAiOnerm1xDfZW/qbYQqGjYSCUukqjlTO1NwK7u0e4qFwdbjW7VrqoL3LZWC8SN5IyIkYB7n6UwPMN25dK7NltGIAkeW1liqZwV2hRHQ7ZilVjZZ6LjO24DcZiofbuHKqW5C4KmTAA5enzxV7wziFh2V1lVlUKqW2lGkGQwJDoDEzBx9POLLNsKqIXdueN0R0gielXvBta9gwrSQOYLEssTtyMHqD7tPrRKIJl+Vu6d5sW7rqSClyCCHUEr5iGJubZlgQGU53HcKsuHWyHcmEuY5VIAUpAS4QBA+EYwfr0i8OZIdydyhEJCsfMUdUbOCyg7hPbcJIJmfwq0yXgCpuArIBDEGDtbY2enLEd2qK5Bmt0NsCE+FhGQAVuh84A6gMScmRjFaHRoBHSenYd/lVPwe7Z5FZoMbQrmd0zMSJiR0yP7WqWDuNoEm2FG4nLDcTCBvSPqBHqK141RiyPon22BAI6ESPkeldETSKIx+VdRV5QIKWiKUUAJRXVFAUMlvrWZ4jw20F3ObjO5G1N/M7ZKnYkLj1j5mKv9Zc2IzsSY6KsAsSYVQfUkgde9N6bThOe5Bc4kdFBOETvH6nqfZPY4ujz7ivAW0wRrblGhvNcmWSzMHa+3lUFlJc8xnt93z7iSGy7scXGk2wBHk2yWG8jEMy/DjoScV694gvNqFe2QbVshQxIG4qfuntzExAkn1EV5V4i1jO3MpRVjYF5TBMK9xuuVWRVE0uDTjbasoNHZG5fs90meaYAB9vUVI1QYX5LeY+6RALlpyrFVwJkR7/ACpLybbU4AY/DJ6AZkdYgwD8+lV2q1zbUVYWB2GZBMZPtH5VVsvskDRMLha+3lHJhedzPUBJJz/UYzT1/VuzAeUUtKht2wo3G2plpkdW3Hc0R1PsKogxGep7TmPWujcaABiCWByDJAB/alQWW1m6Vubr1whrSqw25LMm3ywhGB2O7sAe9QtBqouCYhgysDMHcrLB79+v+Fdpc3WijPBLdYnlXop7xJmk0bqoIO0GSd/xcuwgKvpnvQPZ1bXeWbadiCcAy7dEUekmenYGuddfZW2hukFtpEBiJK8uDHfrma60LFUu3VJG0ACJ+O4SoPz27/1qAbeB7if1j+1AiZqOJ3ZdRCyTuhVEz6kdfX5kmmuGx5iF5IDA9eymT+xo17brm4H7qde5CKD29Qal6PR5DHIe25A9Dlcj0DUtJD2w4Un2m0g89m6Pfc1u5tEfMCm9OCQbaMDMsuDuLBTIHpK/sK60F4bg4YhrbgrAyZ6dugIGPc1c+GtBbZtRq5PlacG4oURLGdiyR1GP0oboaRm9VcZlRScIpVREQCzOf1Y1OvWduisOc7798x/w0sAT7SxqZxNEfzLqqVZ2LhcwhLEsPkB+je1VF5rjIgLEohKqpOELEs0DsCcz7U1si1Rzo7g8wM5Pcz77TH+FWWm0i3CdoYyNxIGAG+ET9QPzqz4d4PJRWvsU3i4RK4hLRuJzf1wQCAYKn2r1vwt4cCWrdtk3Raa3cYmUfzWJu8nYzI/Ke1TUGyuWRRPK3sXVe35I27TbUiSN5I3cvqoJbHSSZ9re3w1W0rosEsTBVoY6cXG2l5wQodpwMA55a3Wr8KIhS0pO6XNhjnZ5kebAMgKg3kDuXWpen4YLSMqKoTmAKgRbNmdqMDmCFwe63Cp+6SnjYLOjx+3wlrW4HuhDQOjKyj4sZAbcCJ9OjU9wy5bKyqxe2QN2Q+3G7YOpElY9Mwc1uL2l8lbgvWltgNu07glgik+YLVxCCSAt3aeuI67RWf1HDhe8zU2bflrLKuUBRvNVSCOkhrkiOwqPq+y1TRJ0y3UsBrajC27r7Bym3vuqoO3/AGZ2s0Yw/bFbbS6Jd8T9m6sQs7vLZoYsjddpk/ke/XA2tBq7Z2BTebbzokxG4ruQjDbts4JBK9jgXVvxa1lrbOhtmfhcOonZDgg9JYsYBPSnFJPZCVyWj0E2XZSsgsrLtJAMTkXfl1x6iKf4TYIXJIcMRc/qcYLwfUAER2Iqh4B4ot3mWFAZjtG3Kgk+vUST0rUOmdy/GOo/EPQn9j7fOtEafBkmmuR4Clot3ARI/wDHqD711VhWc0tLRTEFJS0UAQeI/wCz/wCMn6BiP1AP0rlzzZ/Eo+h6iiikgfBkOIndr9rZC+ayg5CstuztZR2IkwfevPvECA6jWSB/r0HTtz4+WB+QpKKqycmrFwjO644f2lR7KLqQo9B7VX3FE9B2ooqovIds4pGoopADHA+Z/amSc0UUkNlx/wDYfPVZ94s4n5Sfzpni/wDrEHYWrUe32YOPqT+dLRSAiafJAPYGPb5VaXTF0gYGw9P+GtFFIZV8NYi4sEiSoPuN64rf8PQDgutgAf8ArgMDsNsD5ZP50UVGfAQ5ImoGSf6B/wC3c/wqoW0v+ji+0bv5lF3QJ2+Ux2z1icxRRUsYTNhoObhWl380Xbsbsxsd9sT6SY9JNev8MOPmtsn3JQST7mkorajDk6/f/Rs51NwHIGntxPbdcu7o+e1Z/wB0elLrPguf8Ef3H7UUVEiuSLbUMt4MAQUAM5kG0JBms7/DlB/LpgYNqMdJJJj60lFV9l0f4F7ZQedAAgWr8D0260xHyqRxq2CFBAILjcCJBz39aKKb4K1yY3hmktpxTThLaKN9wwqhRi25GB716d3HyP8AakoqWPgnn5Q0n+tPukn3O6J/KpFFFWFHYUUUUCCiiim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4" name="AutoShape 10" descr="data:image/jpeg;base64,/9j/4AAQSkZJRgABAQAAAQABAAD/2wCEAAkGBxITEhUSEBIVFhUXFRgVFRUVFRUWGBUVFRUWGBUVFRcYHiggHRolGxcYIjEhJiorLi4vFyAzODMsNygtLisBCgoKDg0OGxAQGy0mICUtLS0tLS0tLS0tLS0tLS0tLS0tLS0tLS0tLS0tLS0tLS0tLS0tLS0tLS0tLS0tLS0tLf/AABEIAMIBAwMBIgACEQEDEQH/xAAbAAABBQEBAAAAAAAAAAAAAAAAAQMEBQYCB//EAEMQAAIBAwIEBAMGBAIJAwUAAAECEQADIQQSBSIxQQYTUWEycYEjQlKRobEHFGLB0eEVM0Nyc4Ki8PEks8IWRFNjkv/EABkBAAIDAQAAAAAAAAAAAAAAAAABAgMEBf/EACcRAAICAgICAQQCAwAAAAAAAAABAhEDITFBBBJREyJhgTLxFHGx/9oADAMBAAIRAxEAPwD0iiliiK6JzBKKWgCgBKKWKIoASilFEUAJRSxQKQUJRS0lAwooooAKKKKAoUUUUtACRS0UUgCiiimAUUUtACUUtFACUtLRQAlFLFEUAJRS0UAEUURRSoRzRS0RUgEopaSgAopaKQCUUtFACUldUlAwpKWuS49R75FAJCmiO9VnEOKKi4MsCOQQS5nIX9c9ozWe1f8AEjT2hDrcY4hAVxn8XaPrVcslDcJ1pGyDZI+R+h/8GmrmpAnBMdTgAf8AMxArKWfFl69sZbSorgGVh4mdiuysQjE9mUdcVYLxQXCjqQVMqTBYIxcqrSJ6D4ukZHpVGTyUuDZh8fuQg4+tzUC0GhJBm2zbjHbcIgT+Ga2fEVBVW79PnismvE7Shy94OAQSgVyyoRyE8vuZ+UUljxAtx1RXa4GVyCoYbAFWVWQN2duYHz61lWaXv7Pg15McJQ9Yqi+NM29QjEqrqxHUBgSPmB0qk4jxK1eOLq7fKLNaYXJ24CjCr0zIn1zFMcKuaayHtW22xuZzbUWlRgpYgeaSX6qI7EqK0ry4/DMj8N9M1Fcq4In5j6jBqu0uvuupZbcYlUu/ZtGBzCPrMZ3CBXGgs3dNp1OpLXWNxi7oNwm5dJXHUKoKj22mrI+RCXZVLxpxLeiiirzOFLSUtMAooooAKKKKBBS0lFAwiiiaKQgoNLFFMBAKDSxRQBzRFdUUAJFBFBooGIaSuopq/dCiWmPYE/sKARC1mqVWjdzcuApJAYgCciBJ6/4VU8X4uLasXAWDCySSZAzAwOp6n8qOOay0U8wG3t+EszAt0b4dpnGcE9sjFeUcU4q7sS0fEMCY7Tg9P8yKy5HLg2Y4qrH+Ncde8TvIgErgicnDe30/WqSwRk5kAyY9pxUHVOZ6n4pBHqfaplyywQTAdmHKSCfQLA6DMwc4qHCLeWWf/wBShAPKVQxSLh2KuTjlIJkQT1/KurPiG6PKsNMB4+K4MyCZVW2nEZicn1qm/l7SsQ28jcQYKrByNsd8z3rV6TV8PK2zcthbiSpd2JyuS7+pIAAwY6VXKl0WRt9jmn8XXWXzHK2xcgWvMKuAVMtBuSQpBEn+r50+/jfUNbbzdNb3W8yq7W9MkSB8PUATy5iKobvC9Nd3Na1qjcBPmBDHVgony2ERGF7x3p7hnC2QGLtlyTagK4XegLTy3QoJEgxOQKhJR+CS9jRcd8cklbbWydrKC9svsedpkb+aYnv371dWOJNaIXYFJYm2Dzjbct7+WeaRF09yYHYQPPkfV2NwcKQxkB7rBMREq5ggYzOIAmpq3HvaVhc1doO1+2Cw3uSLlq6NhK2yJO3os9CMdCvRdDtmk0PiC4Lu1rm9t8BbgcOUmAFDdSD1mGEHrGNDb49qZY3bYKSIn/V3EMsVBJIJMr19Oma80t8LvrqLG9WLKly9duQx5bbXhDMsg4tgyPxSTU/+aSwPtGVycNaHMpPKVWAIUqsTkEEjrmlKC6BSPTbXiINMIgMqAOaOeCM4jlmKuPPSAdywQIMgTXmOi1rNsWTudFZfjWQrQYIJkjaQDjM4ERW04VrFILZDFsjBgR9wR2+nX8rcWWUXTKcuGMlaL1T6fpmuqjaPy2l7ffDdjI/Eo71KrfF2jnSVOhKKWimISloFFMAiiKKKACkpaKAAUUUUCCiiigAooooAKSlooASgmimdXY3oVDsk/eSAwgzgkH/s0MZif4kaywttrZRDdYgqTA2jBYz1kyMf4V5PegGXYbiTPt7fmO3rXq3Hv4fi4XuW7tw3G6bmA6nn3bVysdFx161nuJfw8cFIuqLhJIBXDnLcpkzmFg9yOozWWa3wbISilyeePqY+ER+p980mlugNLGIBIxMt90e2c/StdxXwDeW5ttAuzAuANuYa2DyzgDzM/wC6cRWb1PA9QjMGsXQyzulGEAdTJGfpUX+SakmQgrMjH8JBMns2B1ycj/qprtPbpP8AakyARGD19wDXPSR65FKiQNcgGPTr/arXiqjzyitMSpIxkT0+kfqO1U4UVYeG7RbVWVESz7RuGJYECR9aTXY0yZY4k9y7b5juYojn8WRzEDEx19YnqTUheOSrWpDIXtvviGY20YDqCertn5VTcIcK+9jEW3Inu/lsEA99xFM2x0o9Ux+zNsvFbLCwjWiWKQ7eY24fauGVonG0A5HRuld8RtaZ0KJf8tzcN1t67xzgQoZfhXExHpMmaz/CN4t37gmEtgLjq73EUY7wCTUngHCXu7nVWIUMSVTzIZV3AMs4U9JNR9B+xuuC8HKIAWDukOqqQIXdDhZg5UgREZnvNbbh2jVSxXKCYIJLKwdySSOqkMvyIP0894QHLlH8wAGVJQqvLIcKNsQCW6YErMYr0bg6B1JW+Lg6HZtADEAt2kZz2604QfwQyySXJZC0DB7jow6/mP8AxTgHvSWrYAABJj1JJ+pOa7ArakYGxKKWKQUyIUUoFBFFiEopQKIosYlFLFFMBKKU0UCCg0UUAJRSmkoADRRRSAKKKKAEAqMdGCSXO4n4e2wAyNvoffrgVKpKVEkyn0mmb+auG4wbbZQW8AbRce6XmPvEoMjqAKsdUhKMAASVIE9JIjPtTNpCuofBi4itOTDIdpWegEFTHqWPrULxDxg2AAigkgmWmAB8qi6S2SUXJ6IvFfBeku2yotKrbYRgICsoG1iBjsJHeK878deCbWnQ3LKkEI1wjdKwtyyjQCJAAcnJPWvUvDXGRqrRuAbSrtbcejLGR7EEGsp/Fq4BbtqX2lrdwQB8YFzTsFnsJUH/AJTUJRjVoshKXtTPFtnSpPDkfzrflA7/ADE8uBnfuGyAPeKV1E+1WHhxkXVWHuNCLdQuZiFDAsSR2iqVs1bRouHeE0u3d9q+gBL3OkkK7Rat7e5MuD7KIya0NzwNcdsWrKQ2/fDLu3TACwQAM4IxC+precE0SpasnaA/kW0JAAMBQY+UzVjFWrFoyyzO9HnN/wAB2fsbY8xBLKx5dwAdQrYxkhSZnqela7SeG7Nm49ywDb8y2qMixsOxdqNtjqFEe/fOa6t8VtvqvKtyxW2dxA5QXdI5u5G09J/erg1KMYinKWmyrGhKqmwc1pU25gN180f8wJ+pFWFu0FmOh7dh8vT5U5S1NRSK3JiCloopkQoopaAEopaKAEopaKAQlFLRQGzmgUtFOxCUUtIaYBUDjvE101l7zZiAB6sxhR9SRU+ubiSIP+Y9x71F30NVZ5pwnxteFwm64ZG6TA2x6RWk1/GrjL9ldVfdV3x+Zx1rrW+CuHlIa0F77lZlck9SSDk5qEPANoD7HU6hAcxKMP1WazNZOma4yxctHek12smG1FoqFncbcH3PWOgPU1T6r+JflvtVVvBZDMAU3Efhyce9SdR4D1ABFnVqZEDzEI/UE/tVVw3wZrtMrKEt3FbJ2uJnA3DdBGKipZY7ZNrDLijTeEvFv8wQjrt5SQxJMnEgyBmT2xitRb1KszoPubZPaWmAD64/UV5hq7ussLN2xcVVHxYZV/5gTA+dc8O8RRaFreVndJYt94kkgyfWPpQvIkuUD8eL3FnqV/UIg3OwUepIAqg8Q6jT37RAcFl6AgiQ2CBIyP8ACu9Hp7epQPay27AZiwAkZliT1MU3xrgmzyf6yqkHG1mPf2H9jVeTyU/toePxqd2U/hjTtoriuCW0upIV5z5GoBKqZ/8AxvAWexIHpUT+MRldOp//AGt9R5S//I1ueGcPCWBacTIO4HIO7qD7VgP4vasK9lD1KFh8g4mfnA/KtLf2bKI7yaPOdHojcfb0EHOYHSJj3IH1q38PcDS7qfKuglNtxiQ0TstXHXmXpkD6VG4bdAkwSDhsMepB6D5VoPD2stpeLs4AFu6Nu0hzvs7QxX0n29azxf3GyUH62j2KwOVfkP2qv4xwptRyG6yWyIITBPrn/GR7VZoMAe1dVuOanRT8A8OW7AcJcZra7SVYgt5gEL0AgbY7Zq62k5yc9feo90NtdFMEgkHvmOh9jmP86b8MeIrbjyLp23FkegaDBiPSues305SVbN7xfUgnZLK0VegA+4/Os74n0t62r6ixeRVVdzW7qSh2j7rLBBPpn6Vfj8hS5M8vHfQ7RVBwDxH50LdTYzfCymbdz2U9Q39Jz+9X9aTO01phS0UUCCiiigAoopQKAEopYpaBnFFLSUyIRRXLXADBME+sgZ6Z6frXZU+hpWh0zN+LvFdvQrLIzsY2jKqQZk7ojHoM5rKW/wCLluDOmYGMRcBE/UDFanxdwnW3wF01+yiRlLtoNLeu4hh9IryDxL4Q1GnuItx7dy5dJJW0GOxZje3KAATMD2MdKi50WwhF/wBnpLcbt6h7eoRmANqPLYEZDEh/1Ix1gVdaPjMQrCR0rHnQ7La4ClVAXrOPWajanjGzB6z29PX9/wBKw/Ul7WjasUXGmen6fVK+VPQdPQk/5VU+L/EH8pZ8xfLZpICXHZC2CYt7Vbc0xjETJIrEW+PFgWbcFADNtOQgMGI9BLe+KyvjjRfa2W/nG1Ktb+zZhlUDbQkzBad0wMQJ61qhmuNmd4EpUMeKPE2r1TgXmgDKouLSjEEfj/3iT9Kd4Vxexb05tXrHmOTKuH2lcRkx65jM5pjhXDSSVVn2bjAdCM9JBUmevpBmtFpPC/llX1KAjcNyGUUfe5lAlQenX1rNkyKXJohD140NeE+OvadbluSgZTcAnsa9u0p02uCahCCyFtpB9QwAYd8fkZrCce1qajTW7CacWdpDMFXl3LuUKsDoJmaqfDS6+y4CZtK4ZjuVeXm3ZPqGPeZqlT7Zc42jfcT4xbsXhYvShaNrHbtMzHeexzFZL+LVkG3p4QF/MYTHNtCSQIzExirfilmxxCyFuNOotutwOAw2KH3Pba5ADIyggR7RMSaLx3cfU27XkEsQzbh8BEhSIVoMYOOuK0fXUo7M3+P6zTRmuA6bYjMScbiQoBgKPvHsYn161peE6FHuWUuWlcb5ggMNwa47c3cKTM/01WeGrGxgr45huAAgBoAaY/CXn5itT4asxeQdkVyfdiAOvpkiKpg7mi+eoM11dUgpa6RyhCKwPizhVy1e/mFblZgQwEbGAAh4wQfXvGc5O/ri9aVlKuAVIgg9CD2qrJjU1+S3FlcH+Dyq+3Gc3Lb3PLMsCjFVgk/lQ3+lWQDUJqGQyRg3By99oJxzHtW28P6e8PMsmPLsXDaBMyysrER8t4pOK8O12yNNdtYVwA4Ybt4IyRMRg47isiWT4NspY12eX62ywHLdjG6VZrbKR90gwZnoa78KeMr+mvA37125YOGUsHjI5hu9vQipuu4JxgcraVbgjqptsD9N0/pTfhHwJrLl3dqLfk2g0OHGXUySqrEETAzHXBrTjlJaZTk9Gey6e6HVXEwwDCQQYIkSD0pymtNp1toqIIVQAozgDoM09WhGMSKCKWigBKKWliiwEoopaAOKKKKYhCK5CDtj5YrukNKgK3jnFrWltG7euEAYC/EzseiIDkkk9q8lfxnZvao37pu2eUjYR5lrcOVGJXmVtsDIIGc1ffxN1dvTkJb3XdZfUqrud3k2jg+Uo5VY5AIExJmsv4c8GO16zdS6vkifOZzsKMJU7R3BaCs4/EI60ZWkqNeGPY5xvxBcV1RrZlhKPuXy3H4kcEhh/wBmKh2EyWeCzkiAXkDI67SJ79+hr0fWcE0YteTtC2SNx5Qu5xBDrbGF3FfugH17VlON6y0siwoAnq0NlhnqOs59qx31RrjXJUEXATbS4NrKVypwOxn3z1irDhnCLZFtXh2QlwjErbUkjJU42kieudowaj8EuXbrFQZxPJCECfjUkbSBHwyJ7TWh0PCHF0tduI9sou24WHM2Np+IwwgkqZ+E9qi5NaJJItuHN5CjzDBuE9VViQpkFIz0YECcwcRUriF+1cUywCLJZmKqxkMAGgEx19OtUur4jDXLmxmLszABtqRGCznJhdqxiNo9arLmsF22TJ/EdsqYVgq99sBQZBP1mBSUnVB6q7J1m0kBrZfzCghWJlwSYxvAB9wJ74zT2lJe4xa7vFrmZVltpEsuVEGDjJ7HNV2l1Y3Cy+WDJsZF2k7wAQOkgMzKVJE9Qy9abThVy3cdbXmOHuFCFYlmCOXZTyQvMYKkRAkMetQZai+fXpuV7IuOTMAconMKA65AA646epqLxPiotq+9VVwV2bkIDswkiEJgxDT7iKrE1RtIjP5anzSB5TEwFDrtd8kgSwwWiPh9eJa6yqm20LjFef41uwNjWwwl7ZxuUiQZINL1D2L7TXA42B4cbj5YXkOw52u0T0749+5e4dxhLLb2O8CVxjaSwBB65BBET3rCvwDUIhZGNu+pEK9zasFQSysxgghhE+pz92rPW6Xzme5ccgiwZRQVHniTa8wzhSvcDJU5zU4/a7TIv7lTR6npuJK2R8PbIkz0O2QRMHHtT2j1YcFuiliEnBdQBzj2JmPaPWvMPD+sv27I862oVbdx7gYiWcMyooxiSuR1Alqu9D4m0xL3ArpsaWmCoBK80RPTb0+daI+TJcozT8WL/i6N9RWT0HiNirEspl4SQYKkCGBwfbK9ZzjNjc1Ycg7tjjdDpc3pjs+BPbEfUdavWeLRmfjTTLjRWtpunBDkN3wwO0g//wAinag6Tiltibcw5MheoIy7FG6ECfmMTUq3ekkHBGfmOh/Ix+Yp4pa/YZYtP9DsUoFNvcAHqYMKCJaBMAE13NWlJ1FJSUisD0NMR1RSUU7CxRS0lKKQWFFLFJQMbopTSUyByDTF+4UYNkqYUj0zAYfnn/KudZeUCCYYjlievbp6Gs/xDU27ZhyILMokgkssRuJJgm4T1EACqsmSi7Fivki+I9Lbu31Atq7r9o24AhSGUBieuE3AD37dRH0OutXUIRbiKsIm4qFYKcBXQD0MR6mqK4WLl75EnkMARAaNw+gPX1HXMQrnELl3aq87gEIiiQMyAZ7Q0ADoBFYptydm6MVFUWfHONHadqKCGJYlyUIMfe9OnWoGm09i6ikuPtCFLAGLYkSSvQNBIifu/lJt6RLSi4Sm4EqqlN+QTLKm0qRujmZh09MVXnjRVWuO32pdkVBsEAAFJPwwzFiR8+lQ54JD2tsIiFlcKqsfKS6QN21uTcMbgI+IzO77o6uX9VdS2gvW7Y387sCqE3AkDcpndgwIifLb2FVV6zeunzb3lguXWZG9+UCLduY5Sd3fPpAFGqc+Zcc3EKXCzo5bdzIodCQx2wyjaBJzBookXGs4nbtaMm4AwYJFsB1IM7VLREAZwB6fKqa5r35VS2tosOVhB6XNwuO3frj2UTTTeJLaC22yA2+4c5ZrZJDAx3cCJHQTMjGdfiNwsLrmYAO1Vhd5UEM49ehnuRTURextOHahjavG4suFdyTKoqW1Y3FJYE9oxyyR6intN4huPY3eY10m4qeWoAuBX+Ao6kEACV+8JZJ6Zx+iu/8Ap3mS7krtEyLdvazs3UwzR7chqJwbXbCBO5UMqrFgDkFtvoeUHH6U/UFI9G0F9fJ89lffthRsEobcgrd2Qc/eMiTjBJFRtHxPZhr72i8SRFsIRI5FnakEehzNRv8ATgG2+j29t523ptIJuhpdgwkKWDDBnDAREiqjWcAL7rqSBcVnVQrM9tnIOx+52yQG6EQ3eq0kuSbfwaXW6xVtFkv7lu3mCvs8w8xJULHNJkJBwds+gp7hV5Gc2b14O0tbIRTvGC5QlgIDbSV2yFYCDBg5PgHBXOstW0JbZdss6QSrLKur56kA5XBHbvFur3pkbBduWhcVmbbe2Ei4rwY2kgK0BpAj2ptISO+L6RFdFGGfUG3aT7SNrMC+2WJO8uh3HPN9Kn63S2rF+/qHjd5lwFHeFcFYKkFScW+0hYI+GndGbt+z/NXSqXtIt0sCikFiB5F5No5Slw80Y5ZjpWf1uhtG07LeLBrgYkrJG1CoBDEGO8kHI+tIkajRzJSwltQoI5yQLgLBkgmSx+DpM4mJq3RztW1Yd7bLIQKos+dEeY0kSGLSR0xyzis1pntq9q1cb7ZLtnJVQ9m0oHl2GJnJVSSTzcwyDgSrfGbL+Wt3UM/lCVvbBbggZMEFWGFPNBAAIIgyqCy9tNd8nezMSPMIaGDs1vbkAjcDFwDBzDVJ0PFWMr1YM0EjmMuRMGPXYR35TjMVPEfEVy1b2/ZAXXa5u3MyOCFlhiDuGduCImM4L+quXLtpQkMYCS5flaOSWiVAMT1BJ9KackRaT5Roxr7dm84vEhjhZIPUSvNgZ/D0B71YrrQ4m3uiBhRmTBgk4GDWK11u2HuXBcCgLttIxVvNDALvDdQuPQfU1YWeJ3UItWnHlkswwN1sGNisD1JO7p1x61ox5WUZMKatGkstmGtkGO7hycjsT8j9akKI+FQPXOPrArPafWsJthizDLQoPM0YYiDuz0HYd8Vc6PUNgNbYHovQDpJ79f8ACtSkjHJNE8UtNqzT0AHzzPyinKsKxRS0lLQAUUUlAHFM6vUrbUsxwPrJPQADJJ9BT9VfE7HOt0/7MHbuICKxwXju0coM4BNDYoreyp4tdflN+UWdwtqAR1BPmt6xOAI5u9Y3ivEw25tkDYTzMN5jl6GCBJ7YmetaXxJrCFW4hUYZpf8ApIwExAJxGO3rXkvFNQpYlmYscsWwSxyfoOnbt0rJNbN2N6JyOxAJu2lhvxAnODvVJbECIj+9N/6RS3tZmuM0MGKkKqkZEYYkgYEgD2npS2LaGBO7vtjA9CT6D+9RdYc8vY9c946x16VD1LbL65xTddb7VlWS6HaH2HsFDAwCB19Iqc15NSLl3yXTT2sgqwG+OtsALJuMScyAoMdgDjojqTnAj06A1MsG4qBcRm4FaSJnlkDMnaeuM/Ok0CZ1qNUwcOSRdYnlEgWQCPLVSe5/Qe5rrX3XvWkEtuQsMnd5m9uogcsehnr1ri9caWuKNyyW3uqCWPX4gSc9BXOjDFnuSAiCSSRI5lXp174xQBEGkcOFZDukAA43A9FM/vV1oNEC4N1wgCkMpggOuF3AGSMD8qn6XX6Zmb7Dc/lSdzSGBi2QAACsAlusDaMVXaK5ZbzWNtYVXuKqj4SGRQJIIJIbE91HrUW2yWkLbsIDcS6Llt1Yg7M7VLEGMjl65j9650egRJdWLIc+WyGDAmJwOh6+9XOo1ilfMuFwEUJu+zLQrKoM4LAXMQx+6ewxBPCQS11dTi4YBZW2zePNtaMNEgSB27ZpWSJhv2tPaMpdCsOcAqqswEAKDLbhzZmPWRVjfIt3ka2zyQtgJNyPsbaKVaNoJLAKAOuekRUAcFuakorrPl3T5uxAECuu8ncYAwpE/wBS10Nf5QN43A9yWZltsSguMTubeJk9zEiSwmo6H/ssdDxS9a3uSVMOwQklQ42pLzPMPNMQY5IzFPXrRfVteVW8wX1tspAKrJCW3QbAdhVZmYUE9BWe0XGLYKILu4bGa45BclhlUAn4RuODGY9JN7Y4ncuGydMqkNvXzRblyLcZMYDiRMgmBI6TQ00CaZK4K4sapAt19ty2SV6TZuLcCMdwklbXk98leo78cetDTam5/L20Z9q3TcZ/s7e7aQbdtQBML8bTnMSarNVr1h7lhrYG4I13ex3gpMAtkCQ0ewH0k+KFuXdJpyLsf7C6oYDmMvabcMAG2jIZ7pEZqG7Hqits2bovLqkQXRLMwDAbIDb/ADOhgk7g+eoyYqXwGzZusqhwqnYL1wMUUkgBRBkBocgMAFLIfWq3R6ZUgeaVO/arQQzYhtoH3sDm/cZqbpdbd3hWlmZrbIzWtxJUBtxVI5hiZn4THWatIGxuLZIDkWzau/HbXKgBdqXlcZIXlQEZADDpIqxsaa7ZVHtwyNv8ueYDlU2zvmNo5zA9B06VQarSecLpCFLiqLjWjbIVmfmbZtw25yGwMSeszTmms3rPlhblwBTPlki55a3GWNswIboMdQBGRNVEkyPr+Fv57Xrz4XYSowp2qFKqDPLG2TMAEdcCmuGAXGZGgYUf07tuOYg9ZLA56dop7Vcea8qs2dyyFCKGkgF1IGCsROFmJgU1aYAzZQOBieYGGGSS3su0rHQAfOxfkRrLHC/JVRacMRzsCqSu6ZY5wcR+XtVjpze3D7PcAOoI2kt0AJEiO9V3AVZUDu4c4LFhKyZ2xkY6AHHbr20elvsxhtoAzymSZgj5YP61qhvgyZG1+R+0zL8QHyB/YdzUhGnPahFHpQBB9j+9aTIzuloFKKAEorqKKBjLNUTXKNu5hhQT3kACSRHQ4qZFV/FdfbtWzfeSi9So3BR3c9oHr2oZHswXiqw7uLi2yoCPjzM7fvXHZpVfTlmJn5eWX0MkNJ2lgIiTBPt9etb3xjxZtZtZNxtkctsHmFxO5hZJCuTAx6msNrmIYoeoJwOs5Bms0+TdC62MW5CkA4IgL1mcZnFPXRbtygPmM20Epu2gAmdxx0HYUutYKPKcwwIZtpGDGEkdwOvoTHai3oSyOFUJBUl3MLDAgrOZJJx8j61U38lhHsXFwdqoA3ZRlDj6np+tOlzci4ylkYgSxKtIOQI6rAgnoPUGntVe01mDatG+YBY3yBbDR08u2ZIn8TfSk0Gq3g3b0bp5HIgbVjzAoGB1USBiT3il0SE1Gmm6LaacLIAaAQQDAJUscnEbu5nFJqdvlXiuQACNvwmLlsGCcsJPoPX2qKLNxmDLddrjAKJJPK/LBY9yTED1rpyNt+2rDatvaIwdqXVZiYEEkzP0pIOBOJ3IAt24VEAJ2MOdyAWZmiSZMAGYAH1ncHtK6NYRwNxttdc9AWupCT7R9Wb5VRW2ESwPlgjlBguc9+3uanaS4zXLaqIXesW1AEZEF/WDmTPvFNgiNxfVl7twzyb4VegKqx2A+8En5kmpHBNY63l23G8sTysZWIMAqcdaTU6Q7dtzN0BeVSCDmOcjG4L7/OjRottlJKs8jE8og9ZGGPUQPXvSvQJGj4lxdnRNPaby2ZQ5theVS6g+WR1LMSMkE9OgwKvjVtg6W1yLahGgNFxtv2jYx8UiMQAK60OnW7q12mCge69wzhbSBlJ+RXr71W6/Vsea0/IxIK7RDkHqwiCxXaT7k0khtnem4ey+Yd4UeX03DcAzoJKj3ge5qw0moFtVshS1trii4GhWuhyyMwj4IKLGe0nrVRdubdMJUBrrwCEC8lqJyOsuf+j3rjS3mSwxztZwuDBBCkgj5YqVELLd1uabzllXtNte2xBMsHOx1PVWEsGU+pBmm/5+VK3Nw3AEn3ztcfiHxfm2arNDq2g2miDJG6TLEr1E94qdYupgtt2qPspk7SUclSuTtLiY7T70USTH7957VoBWbeHFxSI2rt3TE9eYAiOnerm1xDfZW/qbYQqGjYSCUukqjlTO1NwK7u0e4qFwdbjW7VrqoL3LZWC8SN5IyIkYB7n6UwPMN25dK7NltGIAkeW1liqZwV2hRHQ7ZilVjZZ6LjO24DcZiofbuHKqW5C4KmTAA5enzxV7wziFh2V1lVlUKqW2lGkGQwJDoDEzBx9POLLNsKqIXdueN0R0gielXvBta9gwrSQOYLEssTtyMHqD7tPrRKIJl+Vu6d5sW7rqSClyCCHUEr5iGJubZlgQGU53HcKsuHWyHcmEuY5VIAUpAS4QBA+EYwfr0i8OZIdydyhEJCsfMUdUbOCyg7hPbcJIJmfwq0yXgCpuArIBDEGDtbY2enLEd2qK5Bmt0NsCE+FhGQAVuh84A6gMScmRjFaHRoBHSenYd/lVPwe7Z5FZoMbQrmd0zMSJiR0yP7WqWDuNoEm2FG4nLDcTCBvSPqBHqK141RiyPon22BAI6ESPkeldETSKIx+VdRV5QIKWiKUUAJRXVFAUMlvrWZ4jw20F3ObjO5G1N/M7ZKnYkLj1j5mKv9Zc2IzsSY6KsAsSYVQfUkgde9N6bThOe5Bc4kdFBOETvH6nqfZPY4ujz7ivAW0wRrblGhvNcmWSzMHa+3lUFlJc8xnt93z7iSGy7scXGk2wBHk2yWG8jEMy/DjoScV694gvNqFe2QbVshQxIG4qfuntzExAkn1EV5V4i1jO3MpRVjYF5TBMK9xuuVWRVE0uDTjbasoNHZG5fs90meaYAB9vUVI1QYX5LeY+6RALlpyrFVwJkR7/ACpLybbU4AY/DJ6AZkdYgwD8+lV2q1zbUVYWB2GZBMZPtH5VVsvskDRMLha+3lHJhedzPUBJJz/UYzT1/VuzAeUUtKht2wo3G2plpkdW3Hc0R1PsKogxGep7TmPWujcaABiCWByDJAB/alQWW1m6Vubr1whrSqw25LMm3ywhGB2O7sAe9QtBqouCYhgysDMHcrLB79+v+Fdpc3WijPBLdYnlXop7xJmk0bqoIO0GSd/xcuwgKvpnvQPZ1bXeWbadiCcAy7dEUekmenYGuddfZW2hukFtpEBiJK8uDHfrma60LFUu3VJG0ACJ+O4SoPz27/1qAbeB7if1j+1AiZqOJ3ZdRCyTuhVEz6kdfX5kmmuGx5iF5IDA9eymT+xo17brm4H7qde5CKD29Qal6PR5DHIe25A9Dlcj0DUtJD2w4Un2m0g89m6Pfc1u5tEfMCm9OCQbaMDMsuDuLBTIHpK/sK60F4bg4YhrbgrAyZ6dugIGPc1c+GtBbZtRq5PlacG4oURLGdiyR1GP0oboaRm9VcZlRScIpVREQCzOf1Y1OvWduisOc7798x/w0sAT7SxqZxNEfzLqqVZ2LhcwhLEsPkB+je1VF5rjIgLEohKqpOELEs0DsCcz7U1si1Rzo7g8wM5Pcz77TH+FWWm0i3CdoYyNxIGAG+ET9QPzqz4d4PJRWvsU3i4RK4hLRuJzf1wQCAYKn2r1vwt4cCWrdtk3Raa3cYmUfzWJu8nYzI/Ke1TUGyuWRRPK3sXVe35I27TbUiSN5I3cvqoJbHSSZ9re3w1W0rosEsTBVoY6cXG2l5wQodpwMA55a3Wr8KIhS0pO6XNhjnZ5kebAMgKg3kDuXWpen4YLSMqKoTmAKgRbNmdqMDmCFwe63Cp+6SnjYLOjx+3wlrW4HuhDQOjKyj4sZAbcCJ9OjU9wy5bKyqxe2QN2Q+3G7YOpElY9Mwc1uL2l8lbgvWltgNu07glgik+YLVxCCSAt3aeuI67RWf1HDhe8zU2bflrLKuUBRvNVSCOkhrkiOwqPq+y1TRJ0y3UsBrajC27r7Bym3vuqoO3/AGZ2s0Yw/bFbbS6Jd8T9m6sQs7vLZoYsjddpk/ke/XA2tBq7Z2BTebbzokxG4ruQjDbts4JBK9jgXVvxa1lrbOhtmfhcOonZDgg9JYsYBPSnFJPZCVyWj0E2XZSsgsrLtJAMTkXfl1x6iKf4TYIXJIcMRc/qcYLwfUAER2Iqh4B4ot3mWFAZjtG3Kgk+vUST0rUOmdy/GOo/EPQn9j7fOtEafBkmmuR4Clot3ARI/wDHqD711VhWc0tLRTEFJS0UAQeI/wCz/wCMn6BiP1AP0rlzzZ/Eo+h6iiikgfBkOIndr9rZC+ayg5CstuztZR2IkwfevPvECA6jWSB/r0HTtz4+WB+QpKKqycmrFwjO644f2lR7KLqQo9B7VX3FE9B2ooqovIds4pGoopADHA+Z/amSc0UUkNlx/wDYfPVZ94s4n5Sfzpni/wDrEHYWrUe32YOPqT+dLRSAiafJAPYGPb5VaXTF0gYGw9P+GtFFIZV8NYi4sEiSoPuN64rf8PQDgutgAf8ArgMDsNsD5ZP50UVGfAQ5ImoGSf6B/wC3c/wqoW0v+ji+0bv5lF3QJ2+Ux2z1icxRRUsYTNhoObhWl380Xbsbsxsd9sT6SY9JNev8MOPmtsn3JQST7mkorajDk6/f/Rs51NwHIGntxPbdcu7o+e1Z/wB0elLrPguf8Ef3H7UUVEiuSLbUMt4MAQUAM5kG0JBms7/DlB/LpgYNqMdJJJj60lFV9l0f4F7ZQedAAgWr8D0260xHyqRxq2CFBAILjcCJBz39aKKb4K1yY3hmktpxTThLaKN9wwqhRi25GB716d3HyP8AakoqWPgnn5Q0n+tPukn3O6J/KpFFFWFHYUUUUCCiiim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5" name="14 CuadroTexto"/>
          <p:cNvSpPr txBox="1"/>
          <p:nvPr/>
        </p:nvSpPr>
        <p:spPr>
          <a:xfrm>
            <a:off x="3563888" y="1916832"/>
            <a:ext cx="1323889" cy="923330"/>
          </a:xfrm>
          <a:prstGeom prst="rect">
            <a:avLst/>
          </a:prstGeom>
          <a:effectLst>
            <a:glow rad="139700">
              <a:schemeClr val="accent1">
                <a:satMod val="175000"/>
                <a:alpha val="40000"/>
              </a:schemeClr>
            </a:glow>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wrap="none" rtlCol="0">
            <a:spAutoFit/>
          </a:bodyPr>
          <a:lstStyle/>
          <a:p>
            <a:pPr algn="ctr"/>
            <a:r>
              <a:rPr lang="es-ES" b="1" dirty="0" smtClean="0">
                <a:effectLst>
                  <a:outerShdw blurRad="38100" dist="38100" dir="2700000" algn="tl">
                    <a:srgbClr val="000000">
                      <a:alpha val="43137"/>
                    </a:srgbClr>
                  </a:outerShdw>
                </a:effectLst>
                <a:latin typeface="Copperplate Gothic Bold" pitchFamily="34" charset="0"/>
              </a:rPr>
              <a:t>TIRA DE </a:t>
            </a:r>
          </a:p>
          <a:p>
            <a:pPr algn="ctr"/>
            <a:r>
              <a:rPr lang="es-ES" b="1" dirty="0" smtClean="0">
                <a:effectLst>
                  <a:outerShdw blurRad="38100" dist="38100" dir="2700000" algn="tl">
                    <a:srgbClr val="000000">
                      <a:alpha val="43137"/>
                    </a:srgbClr>
                  </a:outerShdw>
                </a:effectLst>
                <a:latin typeface="Copperplate Gothic Bold" pitchFamily="34" charset="0"/>
              </a:rPr>
              <a:t>LA </a:t>
            </a:r>
          </a:p>
          <a:p>
            <a:pPr algn="ctr"/>
            <a:r>
              <a:rPr lang="es-ES" b="1" dirty="0" smtClean="0">
                <a:effectLst>
                  <a:outerShdw blurRad="38100" dist="38100" dir="2700000" algn="tl">
                    <a:srgbClr val="000000">
                      <a:alpha val="43137"/>
                    </a:srgbClr>
                  </a:outerShdw>
                </a:effectLst>
                <a:latin typeface="Copperplate Gothic Bold" pitchFamily="34" charset="0"/>
              </a:rPr>
              <a:t>CADENA</a:t>
            </a:r>
          </a:p>
        </p:txBody>
      </p:sp>
      <p:pic>
        <p:nvPicPr>
          <p:cNvPr id="14338" name="Picture 2" descr="https://www.ulabox.com/media/19651_l1.jpg"/>
          <p:cNvPicPr>
            <a:picLocks noChangeAspect="1" noChangeArrowheads="1"/>
          </p:cNvPicPr>
          <p:nvPr/>
        </p:nvPicPr>
        <p:blipFill>
          <a:blip r:embed="rId2" cstate="print"/>
          <a:srcRect t="8718" b="18495"/>
          <a:stretch>
            <a:fillRect/>
          </a:stretch>
        </p:blipFill>
        <p:spPr bwMode="auto">
          <a:xfrm>
            <a:off x="683568" y="2780928"/>
            <a:ext cx="1483940" cy="1080120"/>
          </a:xfrm>
          <a:prstGeom prst="rect">
            <a:avLst/>
          </a:prstGeom>
          <a:noFill/>
        </p:spPr>
      </p:pic>
      <p:pic>
        <p:nvPicPr>
          <p:cNvPr id="14340" name="Picture 4" descr="http://previews.123rf.com/images/smikeymikey1/smikeymikey11210/smikeymikey1121000146/15945881-tirar-de-la-cadena-mans-dedo-Foto-de-archivo.jpg"/>
          <p:cNvPicPr>
            <a:picLocks noChangeAspect="1" noChangeArrowheads="1"/>
          </p:cNvPicPr>
          <p:nvPr/>
        </p:nvPicPr>
        <p:blipFill>
          <a:blip r:embed="rId3" cstate="print"/>
          <a:srcRect/>
          <a:stretch>
            <a:fillRect/>
          </a:stretch>
        </p:blipFill>
        <p:spPr bwMode="auto">
          <a:xfrm>
            <a:off x="3275856" y="3068960"/>
            <a:ext cx="2053807" cy="1368152"/>
          </a:xfrm>
          <a:prstGeom prst="rect">
            <a:avLst/>
          </a:prstGeom>
          <a:noFill/>
        </p:spPr>
      </p:pic>
      <p:pic>
        <p:nvPicPr>
          <p:cNvPr id="14342" name="Picture 6" descr="http://media.metroscubicos.com/625x415/media/2013/02/04/bao-limpio-01.jpg"/>
          <p:cNvPicPr>
            <a:picLocks noChangeAspect="1" noChangeArrowheads="1"/>
          </p:cNvPicPr>
          <p:nvPr/>
        </p:nvPicPr>
        <p:blipFill>
          <a:blip r:embed="rId4" cstate="print"/>
          <a:srcRect/>
          <a:stretch>
            <a:fillRect/>
          </a:stretch>
        </p:blipFill>
        <p:spPr bwMode="auto">
          <a:xfrm>
            <a:off x="6660232" y="3068960"/>
            <a:ext cx="1833054" cy="1217148"/>
          </a:xfrm>
          <a:prstGeom prst="rect">
            <a:avLst/>
          </a:prstGeom>
          <a:noFill/>
        </p:spPr>
      </p:pic>
      <p:pic>
        <p:nvPicPr>
          <p:cNvPr id="14344" name="Picture 8" descr="https://i.ytimg.com/vi/za41brwi8ek/maxresdefault.jpg"/>
          <p:cNvPicPr>
            <a:picLocks noChangeAspect="1" noChangeArrowheads="1"/>
          </p:cNvPicPr>
          <p:nvPr/>
        </p:nvPicPr>
        <p:blipFill>
          <a:blip r:embed="rId5" cstate="print"/>
          <a:srcRect/>
          <a:stretch>
            <a:fillRect/>
          </a:stretch>
        </p:blipFill>
        <p:spPr bwMode="auto">
          <a:xfrm>
            <a:off x="611560" y="5013176"/>
            <a:ext cx="2048373" cy="1365582"/>
          </a:xfrm>
          <a:prstGeom prst="rect">
            <a:avLst/>
          </a:prstGeom>
          <a:noFill/>
        </p:spPr>
      </p:pic>
      <p:pic>
        <p:nvPicPr>
          <p:cNvPr id="14346" name="Picture 10" descr="http://casadiez.elle.es/var/plain_site/storage/images/decoracion-interiores/banos/cuarto-de-bano-practicp/ordenar-cajones-2/982864-1-esl-ES/ordenar-cajones-2_ampliacion.jpg"/>
          <p:cNvPicPr>
            <a:picLocks noChangeAspect="1" noChangeArrowheads="1"/>
          </p:cNvPicPr>
          <p:nvPr/>
        </p:nvPicPr>
        <p:blipFill>
          <a:blip r:embed="rId6" cstate="print"/>
          <a:srcRect/>
          <a:stretch>
            <a:fillRect/>
          </a:stretch>
        </p:blipFill>
        <p:spPr bwMode="auto">
          <a:xfrm>
            <a:off x="3635896" y="5517232"/>
            <a:ext cx="1158037" cy="1124744"/>
          </a:xfrm>
          <a:prstGeom prst="rect">
            <a:avLst/>
          </a:prstGeom>
          <a:noFill/>
        </p:spPr>
      </p:pic>
      <p:sp>
        <p:nvSpPr>
          <p:cNvPr id="21" name="20 Elipse"/>
          <p:cNvSpPr/>
          <p:nvPr/>
        </p:nvSpPr>
        <p:spPr>
          <a:xfrm>
            <a:off x="5652120" y="4293096"/>
            <a:ext cx="3240360" cy="2348880"/>
          </a:xfrm>
          <a:prstGeom prst="ellipse">
            <a:avLst/>
          </a:prstGeom>
          <a:effectLst>
            <a:innerShdw blurRad="63500" dist="50800" dir="135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smtClean="0">
                <a:effectLst>
                  <a:outerShdw blurRad="38100" dist="38100" dir="2700000" algn="tl">
                    <a:srgbClr val="000000">
                      <a:alpha val="43137"/>
                    </a:srgbClr>
                  </a:outerShdw>
                </a:effectLst>
                <a:latin typeface="Copperplate Gothic Bold" pitchFamily="34" charset="0"/>
              </a:rPr>
              <a:t>RECUERDA QUE EL CUARTO DE BAÑO LO UTILIZAMOS MAS PERSONAS</a:t>
            </a:r>
            <a:endParaRPr lang="es-ES" b="1" dirty="0">
              <a:effectLst>
                <a:outerShdw blurRad="38100" dist="38100" dir="2700000" algn="tl">
                  <a:srgbClr val="000000">
                    <a:alpha val="43137"/>
                  </a:srgbClr>
                </a:outerShdw>
              </a:effectLst>
              <a:latin typeface="Copperplate Gothic Bold"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p:cNvSpPr>
            <a:spLocks noChangeArrowheads="1"/>
          </p:cNvSpPr>
          <p:nvPr/>
        </p:nvSpPr>
        <p:spPr bwMode="auto">
          <a:xfrm>
            <a:off x="827584" y="0"/>
            <a:ext cx="5040560" cy="1665288"/>
          </a:xfrm>
          <a:prstGeom prst="cloudCallout">
            <a:avLst>
              <a:gd name="adj1" fmla="val 59139"/>
              <a:gd name="adj2" fmla="val 1637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opperplate Gothic Bold"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opperplate Gothic Bold" pitchFamily="34" charset="0"/>
                <a:cs typeface="Arial" pitchFamily="34" charset="0"/>
              </a:rPr>
              <a:t>LO QUE TENGO QUE REVISAR EN MI HABITACIÓN TODOS LOS DÍAS</a:t>
            </a:r>
            <a:endParaRPr kumimoji="0" lang="es-E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Copperplate Gothic Bold" pitchFamily="34" charset="0"/>
              <a:cs typeface="Arial" pitchFamily="34" charset="0"/>
            </a:endParaRPr>
          </a:p>
        </p:txBody>
      </p:sp>
      <p:sp>
        <p:nvSpPr>
          <p:cNvPr id="6" name="5 CuadroTexto"/>
          <p:cNvSpPr txBox="1"/>
          <p:nvPr/>
        </p:nvSpPr>
        <p:spPr>
          <a:xfrm>
            <a:off x="683568" y="2564904"/>
            <a:ext cx="2699970" cy="369332"/>
          </a:xfrm>
          <a:prstGeom prst="rect">
            <a:avLst/>
          </a:prstGeom>
          <a:effectLst>
            <a:glow rad="139700">
              <a:schemeClr val="accent1">
                <a:satMod val="175000"/>
                <a:alpha val="40000"/>
              </a:schemeClr>
            </a:glow>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wrap="none" rtlCol="0">
            <a:spAutoFit/>
          </a:bodyPr>
          <a:lstStyle/>
          <a:p>
            <a:r>
              <a:rPr lang="es-ES" b="1" dirty="0" smtClean="0">
                <a:effectLst>
                  <a:outerShdw blurRad="38100" dist="38100" dir="2700000" algn="tl">
                    <a:srgbClr val="000000">
                      <a:alpha val="43137"/>
                    </a:srgbClr>
                  </a:outerShdw>
                </a:effectLst>
                <a:latin typeface="Copperplate Gothic Bold" pitchFamily="34" charset="0"/>
              </a:rPr>
              <a:t>COLOCAR LA ROPA</a:t>
            </a:r>
            <a:endParaRPr lang="es-ES" b="1" dirty="0">
              <a:effectLst>
                <a:outerShdw blurRad="38100" dist="38100" dir="2700000" algn="tl">
                  <a:srgbClr val="000000">
                    <a:alpha val="43137"/>
                  </a:srgbClr>
                </a:outerShdw>
              </a:effectLst>
              <a:latin typeface="Copperplate Gothic Bold" pitchFamily="34" charset="0"/>
            </a:endParaRPr>
          </a:p>
        </p:txBody>
      </p:sp>
      <p:sp>
        <p:nvSpPr>
          <p:cNvPr id="7" name="6 CuadroTexto"/>
          <p:cNvSpPr txBox="1"/>
          <p:nvPr/>
        </p:nvSpPr>
        <p:spPr>
          <a:xfrm>
            <a:off x="3851920" y="3573016"/>
            <a:ext cx="3384376" cy="369332"/>
          </a:xfrm>
          <a:prstGeom prst="rect">
            <a:avLst/>
          </a:prstGeom>
          <a:effectLst>
            <a:glow rad="139700">
              <a:schemeClr val="accent1">
                <a:satMod val="175000"/>
                <a:alpha val="40000"/>
              </a:schemeClr>
            </a:glow>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ES" b="1" dirty="0" smtClean="0">
                <a:effectLst>
                  <a:outerShdw blurRad="38100" dist="38100" dir="2700000" algn="tl">
                    <a:srgbClr val="000000">
                      <a:alpha val="43137"/>
                    </a:srgbClr>
                  </a:outerShdw>
                </a:effectLst>
                <a:latin typeface="Copperplate Gothic Bold" pitchFamily="34" charset="0"/>
              </a:rPr>
              <a:t>REVISAR LOS NIDOS</a:t>
            </a:r>
            <a:endParaRPr lang="es-ES" b="1" dirty="0">
              <a:effectLst>
                <a:outerShdw blurRad="38100" dist="38100" dir="2700000" algn="tl">
                  <a:srgbClr val="000000">
                    <a:alpha val="43137"/>
                  </a:srgbClr>
                </a:outerShdw>
              </a:effectLst>
              <a:latin typeface="Copperplate Gothic Bold" pitchFamily="34" charset="0"/>
            </a:endParaRPr>
          </a:p>
        </p:txBody>
      </p:sp>
      <p:sp>
        <p:nvSpPr>
          <p:cNvPr id="8" name="7 CuadroTexto"/>
          <p:cNvSpPr txBox="1"/>
          <p:nvPr/>
        </p:nvSpPr>
        <p:spPr>
          <a:xfrm>
            <a:off x="3131840" y="5877272"/>
            <a:ext cx="4645824" cy="369332"/>
          </a:xfrm>
          <a:prstGeom prst="rect">
            <a:avLst/>
          </a:prstGeom>
          <a:effectLst>
            <a:glow rad="139700">
              <a:schemeClr val="accent1">
                <a:satMod val="175000"/>
                <a:alpha val="40000"/>
              </a:schemeClr>
            </a:glow>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wrap="none" rtlCol="0">
            <a:spAutoFit/>
          </a:bodyPr>
          <a:lstStyle/>
          <a:p>
            <a:r>
              <a:rPr lang="es-ES" b="1" dirty="0" smtClean="0">
                <a:effectLst>
                  <a:outerShdw blurRad="38100" dist="38100" dir="2700000" algn="tl">
                    <a:srgbClr val="000000">
                      <a:alpha val="43137"/>
                    </a:srgbClr>
                  </a:outerShdw>
                </a:effectLst>
                <a:latin typeface="Copperplate Gothic Bold" pitchFamily="34" charset="0"/>
              </a:rPr>
              <a:t>COLOCAR RINCÓN DE LOS LIBROS</a:t>
            </a:r>
            <a:endParaRPr lang="es-ES" b="1" dirty="0">
              <a:effectLst>
                <a:outerShdw blurRad="38100" dist="38100" dir="2700000" algn="tl">
                  <a:srgbClr val="000000">
                    <a:alpha val="43137"/>
                  </a:srgbClr>
                </a:outerShdw>
              </a:effectLst>
              <a:latin typeface="Copperplate Gothic Bold" pitchFamily="34" charset="0"/>
            </a:endParaRPr>
          </a:p>
        </p:txBody>
      </p:sp>
      <p:sp>
        <p:nvSpPr>
          <p:cNvPr id="9" name="8 CuadroTexto"/>
          <p:cNvSpPr txBox="1"/>
          <p:nvPr/>
        </p:nvSpPr>
        <p:spPr>
          <a:xfrm>
            <a:off x="2699792" y="4797152"/>
            <a:ext cx="3000373" cy="369332"/>
          </a:xfrm>
          <a:prstGeom prst="rect">
            <a:avLst/>
          </a:prstGeom>
          <a:effectLst>
            <a:glow rad="139700">
              <a:schemeClr val="accent1">
                <a:satMod val="175000"/>
                <a:alpha val="40000"/>
              </a:schemeClr>
            </a:glow>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wrap="none" rtlCol="0">
            <a:spAutoFit/>
          </a:bodyPr>
          <a:lstStyle/>
          <a:p>
            <a:r>
              <a:rPr lang="es-ES" b="1" dirty="0" smtClean="0">
                <a:effectLst>
                  <a:outerShdw blurRad="38100" dist="38100" dir="2700000" algn="tl">
                    <a:srgbClr val="000000">
                      <a:alpha val="43137"/>
                    </a:srgbClr>
                  </a:outerShdw>
                </a:effectLst>
                <a:latin typeface="Copperplate Gothic Bold" pitchFamily="34" charset="0"/>
              </a:rPr>
              <a:t>COLOCAR LAS CAJAS</a:t>
            </a:r>
            <a:endParaRPr lang="es-ES" b="1" dirty="0">
              <a:effectLst>
                <a:outerShdw blurRad="38100" dist="38100" dir="2700000" algn="tl">
                  <a:srgbClr val="000000">
                    <a:alpha val="43137"/>
                  </a:srgbClr>
                </a:outerShdw>
              </a:effectLst>
              <a:latin typeface="Copperplate Gothic Bold" pitchFamily="34" charset="0"/>
            </a:endParaRPr>
          </a:p>
        </p:txBody>
      </p:sp>
      <p:pic>
        <p:nvPicPr>
          <p:cNvPr id="1028" name="Picture 4" descr="http://www.decoracion10.es/wp-content/uploads/2015/02/vestidores3.jpg"/>
          <p:cNvPicPr>
            <a:picLocks noChangeAspect="1" noChangeArrowheads="1"/>
          </p:cNvPicPr>
          <p:nvPr/>
        </p:nvPicPr>
        <p:blipFill>
          <a:blip r:embed="rId2" cstate="print"/>
          <a:srcRect/>
          <a:stretch>
            <a:fillRect/>
          </a:stretch>
        </p:blipFill>
        <p:spPr bwMode="auto">
          <a:xfrm>
            <a:off x="3995936" y="2060848"/>
            <a:ext cx="2160240" cy="1329378"/>
          </a:xfrm>
          <a:prstGeom prst="rect">
            <a:avLst/>
          </a:prstGeom>
          <a:noFill/>
        </p:spPr>
      </p:pic>
      <p:sp>
        <p:nvSpPr>
          <p:cNvPr id="1030" name="AutoShape 6" descr="data:image/jpeg;base64,/9j/4AAQSkZJRgABAQAAAQABAAD/2wCEAAkGBxITEhUSEBIVFhUXFRgVFRUVFRUWGBUVFRUWGBUVFRcYHiggHRolGxcYIjEhJiorLi4vFyAzODMsNygtLisBCgoKDg0OGxAQGy0mICUtLS0tLS0tLS0tLS0tLS0tLS0tLS0tLS0tLS0tLS0tLS0tLS0tLS0tLS0tLS0tLS0tLf/AABEIAMIBAwMBIgACEQEDEQH/xAAbAAABBQEBAAAAAAAAAAAAAAAAAQMEBQYCB//EAEMQAAIBAwIEBAMGBAIJAwUAAAECEQADIQQSBSIxQQYTUWEycYEjQlKRobEHFGLB0eEVM0Nyc4Ki8PEks8IWRFNjkv/EABkBAAIDAQAAAAAAAAAAAAAAAAABAgMEBf/EACcRAAICAgICAQQCAwAAAAAAAAABAhEDITFBBBJREyJhgTLxFHGx/9oADAMBAAIRAxEAPwD0iiliiK6JzBKKWgCgBKKWKIoASilFEUAJRSxQKQUJRS0lAwooooAKKKKAoUUUUtACRS0UUgCiiimAUUUtACUUtFACUtLRQAlFLFEUAJRS0UAEUURRSoRzRS0RUgEopaSgAopaKQCUUtFACUldUlAwpKWuS49R75FAJCmiO9VnEOKKi4MsCOQQS5nIX9c9ozWe1f8AEjT2hDrcY4hAVxn8XaPrVcslDcJ1pGyDZI+R+h/8GmrmpAnBMdTgAf8AMxArKWfFl69sZbSorgGVh4mdiuysQjE9mUdcVYLxQXCjqQVMqTBYIxcqrSJ6D4ukZHpVGTyUuDZh8fuQg4+tzUC0GhJBm2zbjHbcIgT+Ga2fEVBVW79PnismvE7Shy94OAQSgVyyoRyE8vuZ+UUljxAtx1RXa4GVyCoYbAFWVWQN2duYHz61lWaXv7Pg15McJQ9Yqi+NM29QjEqrqxHUBgSPmB0qk4jxK1eOLq7fKLNaYXJ24CjCr0zIn1zFMcKuaayHtW22xuZzbUWlRgpYgeaSX6qI7EqK0ry4/DMj8N9M1Fcq4In5j6jBqu0uvuupZbcYlUu/ZtGBzCPrMZ3CBXGgs3dNp1OpLXWNxi7oNwm5dJXHUKoKj22mrI+RCXZVLxpxLeiiirzOFLSUtMAooooAKKKKBBS0lFAwiiiaKQgoNLFFMBAKDSxRQBzRFdUUAJFBFBooGIaSuopq/dCiWmPYE/sKARC1mqVWjdzcuApJAYgCciBJ6/4VU8X4uLasXAWDCySSZAzAwOp6n8qOOay0U8wG3t+EszAt0b4dpnGcE9sjFeUcU4q7sS0fEMCY7Tg9P8yKy5HLg2Y4qrH+Ncde8TvIgErgicnDe30/WqSwRk5kAyY9pxUHVOZ6n4pBHqfaplyywQTAdmHKSCfQLA6DMwc4qHCLeWWf/wBShAPKVQxSLh2KuTjlIJkQT1/KurPiG6PKsNMB4+K4MyCZVW2nEZicn1qm/l7SsQ28jcQYKrByNsd8z3rV6TV8PK2zcthbiSpd2JyuS7+pIAAwY6VXKl0WRt9jmn8XXWXzHK2xcgWvMKuAVMtBuSQpBEn+r50+/jfUNbbzdNb3W8yq7W9MkSB8PUATy5iKobvC9Nd3Na1qjcBPmBDHVgony2ERGF7x3p7hnC2QGLtlyTagK4XegLTy3QoJEgxOQKhJR+CS9jRcd8cklbbWydrKC9svsedpkb+aYnv371dWOJNaIXYFJYm2Dzjbct7+WeaRF09yYHYQPPkfV2NwcKQxkB7rBMREq5ggYzOIAmpq3HvaVhc1doO1+2Cw3uSLlq6NhK2yJO3os9CMdCvRdDtmk0PiC4Lu1rm9t8BbgcOUmAFDdSD1mGEHrGNDb49qZY3bYKSIn/V3EMsVBJIJMr19Oma80t8LvrqLG9WLKly9duQx5bbXhDMsg4tgyPxSTU/+aSwPtGVycNaHMpPKVWAIUqsTkEEjrmlKC6BSPTbXiINMIgMqAOaOeCM4jlmKuPPSAdywQIMgTXmOi1rNsWTudFZfjWQrQYIJkjaQDjM4ERW04VrFILZDFsjBgR9wR2+nX8rcWWUXTKcuGMlaL1T6fpmuqjaPy2l7ffDdjI/Eo71KrfF2jnSVOhKKWimISloFFMAiiKKKACkpaKAAUUUUCCiiigAooooAKSlooASgmimdXY3oVDsk/eSAwgzgkH/s0MZif4kaywttrZRDdYgqTA2jBYz1kyMf4V5PegGXYbiTPt7fmO3rXq3Hv4fi4XuW7tw3G6bmA6nn3bVysdFx161nuJfw8cFIuqLhJIBXDnLcpkzmFg9yOozWWa3wbISilyeePqY+ER+p980mlugNLGIBIxMt90e2c/StdxXwDeW5ttAuzAuANuYa2DyzgDzM/wC6cRWb1PA9QjMGsXQyzulGEAdTJGfpUX+SakmQgrMjH8JBMns2B1ycj/qprtPbpP8AakyARGD19wDXPSR65FKiQNcgGPTr/arXiqjzyitMSpIxkT0+kfqO1U4UVYeG7RbVWVESz7RuGJYECR9aTXY0yZY4k9y7b5juYojn8WRzEDEx19YnqTUheOSrWpDIXtvviGY20YDqCertn5VTcIcK+9jEW3Inu/lsEA99xFM2x0o9Ux+zNsvFbLCwjWiWKQ7eY24fauGVonG0A5HRuld8RtaZ0KJf8tzcN1t67xzgQoZfhXExHpMmaz/CN4t37gmEtgLjq73EUY7wCTUngHCXu7nVWIUMSVTzIZV3AMs4U9JNR9B+xuuC8HKIAWDukOqqQIXdDhZg5UgREZnvNbbh2jVSxXKCYIJLKwdySSOqkMvyIP0894QHLlH8wAGVJQqvLIcKNsQCW6YErMYr0bg6B1JW+Lg6HZtADEAt2kZz2604QfwQyySXJZC0DB7jow6/mP8AxTgHvSWrYAABJj1JJ+pOa7ArakYGxKKWKQUyIUUoFBFFiEopQKIosYlFLFFMBKKU0UCCg0UUAJRSmkoADRRRSAKKKKAEAqMdGCSXO4n4e2wAyNvoffrgVKpKVEkyn0mmb+auG4wbbZQW8AbRce6XmPvEoMjqAKsdUhKMAASVIE9JIjPtTNpCuofBi4itOTDIdpWegEFTHqWPrULxDxg2AAigkgmWmAB8qi6S2SUXJ6IvFfBeku2yotKrbYRgICsoG1iBjsJHeK878deCbWnQ3LKkEI1wjdKwtyyjQCJAAcnJPWvUvDXGRqrRuAbSrtbcejLGR7EEGsp/Fq4BbtqX2lrdwQB8YFzTsFnsJUH/AJTUJRjVoshKXtTPFtnSpPDkfzrflA7/ADE8uBnfuGyAPeKV1E+1WHhxkXVWHuNCLdQuZiFDAsSR2iqVs1bRouHeE0u3d9q+gBL3OkkK7Rat7e5MuD7KIya0NzwNcdsWrKQ2/fDLu3TACwQAM4IxC+precE0SpasnaA/kW0JAAMBQY+UzVjFWrFoyyzO9HnN/wAB2fsbY8xBLKx5dwAdQrYxkhSZnqela7SeG7Nm49ywDb8y2qMixsOxdqNtjqFEe/fOa6t8VtvqvKtyxW2dxA5QXdI5u5G09J/erg1KMYinKWmyrGhKqmwc1pU25gN180f8wJ+pFWFu0FmOh7dh8vT5U5S1NRSK3JiCloopkQoopaAEopaKAEopaKAQlFLRQGzmgUtFOxCUUtIaYBUDjvE101l7zZiAB6sxhR9SRU+ubiSIP+Y9x71F30NVZ5pwnxteFwm64ZG6TA2x6RWk1/GrjL9ldVfdV3x+Zx1rrW+CuHlIa0F77lZlck9SSDk5qEPANoD7HU6hAcxKMP1WazNZOma4yxctHek12smG1FoqFncbcH3PWOgPU1T6r+JflvtVVvBZDMAU3Efhyce9SdR4D1ABFnVqZEDzEI/UE/tVVw3wZrtMrKEt3FbJ2uJnA3DdBGKipZY7ZNrDLijTeEvFv8wQjrt5SQxJMnEgyBmT2xitRb1KszoPubZPaWmAD64/UV5hq7ussLN2xcVVHxYZV/5gTA+dc8O8RRaFreVndJYt94kkgyfWPpQvIkuUD8eL3FnqV/UIg3OwUepIAqg8Q6jT37RAcFl6AgiQ2CBIyP8ACu9Hp7epQPay27AZiwAkZliT1MU3xrgmzyf6yqkHG1mPf2H9jVeTyU/toePxqd2U/hjTtoriuCW0upIV5z5GoBKqZ/8AxvAWexIHpUT+MRldOp//AGt9R5S//I1ueGcPCWBacTIO4HIO7qD7VgP4vasK9lD1KFh8g4mfnA/KtLf2bKI7yaPOdHojcfb0EHOYHSJj3IH1q38PcDS7qfKuglNtxiQ0TstXHXmXpkD6VG4bdAkwSDhsMepB6D5VoPD2stpeLs4AFu6Nu0hzvs7QxX0n29azxf3GyUH62j2KwOVfkP2qv4xwptRyG6yWyIITBPrn/GR7VZoMAe1dVuOanRT8A8OW7AcJcZra7SVYgt5gEL0AgbY7Zq62k5yc9feo90NtdFMEgkHvmOh9jmP86b8MeIrbjyLp23FkegaDBiPSues305SVbN7xfUgnZLK0VegA+4/Os74n0t62r6ixeRVVdzW7qSh2j7rLBBPpn6Vfj8hS5M8vHfQ7RVBwDxH50LdTYzfCymbdz2U9Q39Jz+9X9aTO01phS0UUCCiiigAoopQKAEopYpaBnFFLSUyIRRXLXADBME+sgZ6Z6frXZU+hpWh0zN+LvFdvQrLIzsY2jKqQZk7ojHoM5rKW/wCLluDOmYGMRcBE/UDFanxdwnW3wF01+yiRlLtoNLeu4hh9IryDxL4Q1GnuItx7dy5dJJW0GOxZje3KAATMD2MdKi50WwhF/wBnpLcbt6h7eoRmANqPLYEZDEh/1Ix1gVdaPjMQrCR0rHnQ7La4ClVAXrOPWajanjGzB6z29PX9/wBKw/Ul7WjasUXGmen6fVK+VPQdPQk/5VU+L/EH8pZ8xfLZpICXHZC2CYt7Vbc0xjETJIrEW+PFgWbcFADNtOQgMGI9BLe+KyvjjRfa2W/nG1Ktb+zZhlUDbQkzBad0wMQJ61qhmuNmd4EpUMeKPE2r1TgXmgDKouLSjEEfj/3iT9Kd4Vxexb05tXrHmOTKuH2lcRkx65jM5pjhXDSSVVn2bjAdCM9JBUmevpBmtFpPC/llX1KAjcNyGUUfe5lAlQenX1rNkyKXJohD140NeE+OvadbluSgZTcAnsa9u0p02uCahCCyFtpB9QwAYd8fkZrCce1qajTW7CacWdpDMFXl3LuUKsDoJmaqfDS6+y4CZtK4ZjuVeXm3ZPqGPeZqlT7Zc42jfcT4xbsXhYvShaNrHbtMzHeexzFZL+LVkG3p4QF/MYTHNtCSQIzExirfilmxxCyFuNOotutwOAw2KH3Pba5ADIyggR7RMSaLx3cfU27XkEsQzbh8BEhSIVoMYOOuK0fXUo7M3+P6zTRmuA6bYjMScbiQoBgKPvHsYn161peE6FHuWUuWlcb5ggMNwa47c3cKTM/01WeGrGxgr45huAAgBoAaY/CXn5itT4asxeQdkVyfdiAOvpkiKpg7mi+eoM11dUgpa6RyhCKwPizhVy1e/mFblZgQwEbGAAh4wQfXvGc5O/ri9aVlKuAVIgg9CD2qrJjU1+S3FlcH+Dyq+3Gc3Lb3PLMsCjFVgk/lQ3+lWQDUJqGQyRg3By99oJxzHtW28P6e8PMsmPLsXDaBMyysrER8t4pOK8O12yNNdtYVwA4Ybt4IyRMRg47isiWT4NspY12eX62ywHLdjG6VZrbKR90gwZnoa78KeMr+mvA37125YOGUsHjI5hu9vQipuu4JxgcraVbgjqptsD9N0/pTfhHwJrLl3dqLfk2g0OHGXUySqrEETAzHXBrTjlJaZTk9Gey6e6HVXEwwDCQQYIkSD0pymtNp1toqIIVQAozgDoM09WhGMSKCKWigBKKWliiwEoopaAOKKKKYhCK5CDtj5YrukNKgK3jnFrWltG7euEAYC/EzseiIDkkk9q8lfxnZvao37pu2eUjYR5lrcOVGJXmVtsDIIGc1ffxN1dvTkJb3XdZfUqrud3k2jg+Uo5VY5AIExJmsv4c8GO16zdS6vkifOZzsKMJU7R3BaCs4/EI60ZWkqNeGPY5xvxBcV1RrZlhKPuXy3H4kcEhh/wBmKh2EyWeCzkiAXkDI67SJ79+hr0fWcE0YteTtC2SNx5Qu5xBDrbGF3FfugH17VlON6y0siwoAnq0NlhnqOs59qx31RrjXJUEXATbS4NrKVypwOxn3z1irDhnCLZFtXh2QlwjErbUkjJU42kieudowaj8EuXbrFQZxPJCECfjUkbSBHwyJ7TWh0PCHF0tduI9sou24WHM2Np+IwwgkqZ+E9qi5NaJJItuHN5CjzDBuE9VViQpkFIz0YECcwcRUriF+1cUywCLJZmKqxkMAGgEx19OtUur4jDXLmxmLszABtqRGCznJhdqxiNo9arLmsF22TJ/EdsqYVgq99sBQZBP1mBSUnVB6q7J1m0kBrZfzCghWJlwSYxvAB9wJ74zT2lJe4xa7vFrmZVltpEsuVEGDjJ7HNV2l1Y3Cy+WDJsZF2k7wAQOkgMzKVJE9Qy9abThVy3cdbXmOHuFCFYlmCOXZTyQvMYKkRAkMetQZai+fXpuV7IuOTMAconMKA65AA646epqLxPiotq+9VVwV2bkIDswkiEJgxDT7iKrE1RtIjP5anzSB5TEwFDrtd8kgSwwWiPh9eJa6yqm20LjFef41uwNjWwwl7ZxuUiQZINL1D2L7TXA42B4cbj5YXkOw52u0T0749+5e4dxhLLb2O8CVxjaSwBB65BBET3rCvwDUIhZGNu+pEK9zasFQSysxgghhE+pz92rPW6Xzme5ccgiwZRQVHniTa8wzhSvcDJU5zU4/a7TIv7lTR6npuJK2R8PbIkz0O2QRMHHtT2j1YcFuiliEnBdQBzj2JmPaPWvMPD+sv27I862oVbdx7gYiWcMyooxiSuR1Alqu9D4m0xL3ArpsaWmCoBK80RPTb0+daI+TJcozT8WL/i6N9RWT0HiNirEspl4SQYKkCGBwfbK9ZzjNjc1Ycg7tjjdDpc3pjs+BPbEfUdavWeLRmfjTTLjRWtpunBDkN3wwO0g//wAinag6Tiltibcw5MheoIy7FG6ECfmMTUq3ekkHBGfmOh/Ix+Yp4pa/YZYtP9DsUoFNvcAHqYMKCJaBMAE13NWlJ1FJSUisD0NMR1RSUU7CxRS0lKKQWFFLFJQMbopTSUyByDTF+4UYNkqYUj0zAYfnn/KudZeUCCYYjlievbp6Gs/xDU27ZhyILMokgkssRuJJgm4T1EACqsmSi7Fivki+I9Lbu31Atq7r9o24AhSGUBieuE3AD37dRH0OutXUIRbiKsIm4qFYKcBXQD0MR6mqK4WLl75EnkMARAaNw+gPX1HXMQrnELl3aq87gEIiiQMyAZ7Q0ADoBFYptydm6MVFUWfHONHadqKCGJYlyUIMfe9OnWoGm09i6ikuPtCFLAGLYkSSvQNBIifu/lJt6RLSi4Sm4EqqlN+QTLKm0qRujmZh09MVXnjRVWuO32pdkVBsEAAFJPwwzFiR8+lQ54JD2tsIiFlcKqsfKS6QN21uTcMbgI+IzO77o6uX9VdS2gvW7Y387sCqE3AkDcpndgwIifLb2FVV6zeunzb3lguXWZG9+UCLduY5Sd3fPpAFGqc+Zcc3EKXCzo5bdzIodCQx2wyjaBJzBookXGs4nbtaMm4AwYJFsB1IM7VLREAZwB6fKqa5r35VS2tosOVhB6XNwuO3frj2UTTTeJLaC22yA2+4c5ZrZJDAx3cCJHQTMjGdfiNwsLrmYAO1Vhd5UEM49ehnuRTURextOHahjavG4suFdyTKoqW1Y3FJYE9oxyyR6intN4huPY3eY10m4qeWoAuBX+Ao6kEACV+8JZJ6Zx+iu/8Ap3mS7krtEyLdvazs3UwzR7chqJwbXbCBO5UMqrFgDkFtvoeUHH6U/UFI9G0F9fJ89lffthRsEobcgrd2Qc/eMiTjBJFRtHxPZhr72i8SRFsIRI5FnakEehzNRv8ATgG2+j29t523ptIJuhpdgwkKWDDBnDAREiqjWcAL7rqSBcVnVQrM9tnIOx+52yQG6EQ3eq0kuSbfwaXW6xVtFkv7lu3mCvs8w8xJULHNJkJBwds+gp7hV5Gc2b14O0tbIRTvGC5QlgIDbSV2yFYCDBg5PgHBXOstW0JbZdss6QSrLKur56kA5XBHbvFur3pkbBduWhcVmbbe2Ei4rwY2kgK0BpAj2ptISO+L6RFdFGGfUG3aT7SNrMC+2WJO8uh3HPN9Kn63S2rF+/qHjd5lwFHeFcFYKkFScW+0hYI+GndGbt+z/NXSqXtIt0sCikFiB5F5No5Slw80Y5ZjpWf1uhtG07LeLBrgYkrJG1CoBDEGO8kHI+tIkajRzJSwltQoI5yQLgLBkgmSx+DpM4mJq3RztW1Yd7bLIQKos+dEeY0kSGLSR0xyzis1pntq9q1cb7ZLtnJVQ9m0oHl2GJnJVSSTzcwyDgSrfGbL+Wt3UM/lCVvbBbggZMEFWGFPNBAAIIgyqCy9tNd8nezMSPMIaGDs1vbkAjcDFwDBzDVJ0PFWMr1YM0EjmMuRMGPXYR35TjMVPEfEVy1b2/ZAXXa5u3MyOCFlhiDuGduCImM4L+quXLtpQkMYCS5flaOSWiVAMT1BJ9KackRaT5Roxr7dm84vEhjhZIPUSvNgZ/D0B71YrrQ4m3uiBhRmTBgk4GDWK11u2HuXBcCgLttIxVvNDALvDdQuPQfU1YWeJ3UItWnHlkswwN1sGNisD1JO7p1x61ox5WUZMKatGkstmGtkGO7hycjsT8j9akKI+FQPXOPrArPafWsJthizDLQoPM0YYiDuz0HYd8Vc6PUNgNbYHovQDpJ79f8ACtSkjHJNE8UtNqzT0AHzzPyinKsKxRS0lLQAUUUlAHFM6vUrbUsxwPrJPQADJJ9BT9VfE7HOt0/7MHbuICKxwXju0coM4BNDYoreyp4tdflN+UWdwtqAR1BPmt6xOAI5u9Y3ivEw25tkDYTzMN5jl6GCBJ7YmetaXxJrCFW4hUYZpf8ApIwExAJxGO3rXkvFNQpYlmYscsWwSxyfoOnbt0rJNbN2N6JyOxAJu2lhvxAnODvVJbECIj+9N/6RS3tZmuM0MGKkKqkZEYYkgYEgD2npS2LaGBO7vtjA9CT6D+9RdYc8vY9c946x16VD1LbL65xTddb7VlWS6HaH2HsFDAwCB19Iqc15NSLl3yXTT2sgqwG+OtsALJuMScyAoMdgDjojqTnAj06A1MsG4qBcRm4FaSJnlkDMnaeuM/Ok0CZ1qNUwcOSRdYnlEgWQCPLVSe5/Qe5rrX3XvWkEtuQsMnd5m9uogcsehnr1ri9caWuKNyyW3uqCWPX4gSc9BXOjDFnuSAiCSSRI5lXp174xQBEGkcOFZDukAA43A9FM/vV1oNEC4N1wgCkMpggOuF3AGSMD8qn6XX6Zmb7Dc/lSdzSGBi2QAACsAlusDaMVXaK5ZbzWNtYVXuKqj4SGRQJIIJIbE91HrUW2yWkLbsIDcS6Llt1Yg7M7VLEGMjl65j9650egRJdWLIc+WyGDAmJwOh6+9XOo1ilfMuFwEUJu+zLQrKoM4LAXMQx+6ewxBPCQS11dTi4YBZW2zePNtaMNEgSB27ZpWSJhv2tPaMpdCsOcAqqswEAKDLbhzZmPWRVjfIt3ka2zyQtgJNyPsbaKVaNoJLAKAOuekRUAcFuakorrPl3T5uxAECuu8ncYAwpE/wBS10Nf5QN43A9yWZltsSguMTubeJk9zEiSwmo6H/ssdDxS9a3uSVMOwQklQ42pLzPMPNMQY5IzFPXrRfVteVW8wX1tspAKrJCW3QbAdhVZmYUE9BWe0XGLYKILu4bGa45BclhlUAn4RuODGY9JN7Y4ncuGydMqkNvXzRblyLcZMYDiRMgmBI6TQ00CaZK4K4sapAt19ty2SV6TZuLcCMdwklbXk98leo78cetDTam5/L20Z9q3TcZ/s7e7aQbdtQBML8bTnMSarNVr1h7lhrYG4I13ex3gpMAtkCQ0ewH0k+KFuXdJpyLsf7C6oYDmMvabcMAG2jIZ7pEZqG7Hqits2bovLqkQXRLMwDAbIDb/ADOhgk7g+eoyYqXwGzZusqhwqnYL1wMUUkgBRBkBocgMAFLIfWq3R6ZUgeaVO/arQQzYhtoH3sDm/cZqbpdbd3hWlmZrbIzWtxJUBtxVI5hiZn4THWatIGxuLZIDkWzau/HbXKgBdqXlcZIXlQEZADDpIqxsaa7ZVHtwyNv8ueYDlU2zvmNo5zA9B06VQarSecLpCFLiqLjWjbIVmfmbZtw25yGwMSeszTmms3rPlhblwBTPlki55a3GWNswIboMdQBGRNVEkyPr+Fv57Xrz4XYSowp2qFKqDPLG2TMAEdcCmuGAXGZGgYUf07tuOYg9ZLA56dop7Vcea8qs2dyyFCKGkgF1IGCsROFmJgU1aYAzZQOBieYGGGSS3su0rHQAfOxfkRrLHC/JVRacMRzsCqSu6ZY5wcR+XtVjpze3D7PcAOoI2kt0AJEiO9V3AVZUDu4c4LFhKyZ2xkY6AHHbr20elvsxhtoAzymSZgj5YP61qhvgyZG1+R+0zL8QHyB/YdzUhGnPahFHpQBB9j+9aTIzuloFKKAEorqKKBjLNUTXKNu5hhQT3kACSRHQ4qZFV/FdfbtWzfeSi9So3BR3c9oHr2oZHswXiqw7uLi2yoCPjzM7fvXHZpVfTlmJn5eWX0MkNJ2lgIiTBPt9etb3xjxZtZtZNxtkctsHmFxO5hZJCuTAx6msNrmIYoeoJwOs5Bms0+TdC62MW5CkA4IgL1mcZnFPXRbtygPmM20Epu2gAmdxx0HYUutYKPKcwwIZtpGDGEkdwOvoTHai3oSyOFUJBUl3MLDAgrOZJJx8j61U38lhHsXFwdqoA3ZRlDj6np+tOlzci4ylkYgSxKtIOQI6rAgnoPUGntVe01mDatG+YBY3yBbDR08u2ZIn8TfSk0Gq3g3b0bp5HIgbVjzAoGB1USBiT3il0SE1Gmm6LaacLIAaAQQDAJUscnEbu5nFJqdvlXiuQACNvwmLlsGCcsJPoPX2qKLNxmDLddrjAKJJPK/LBY9yTED1rpyNt+2rDatvaIwdqXVZiYEEkzP0pIOBOJ3IAt24VEAJ2MOdyAWZmiSZMAGYAH1ncHtK6NYRwNxttdc9AWupCT7R9Wb5VRW2ESwPlgjlBguc9+3uanaS4zXLaqIXesW1AEZEF/WDmTPvFNgiNxfVl7twzyb4VegKqx2A+8En5kmpHBNY63l23G8sTysZWIMAqcdaTU6Q7dtzN0BeVSCDmOcjG4L7/OjRottlJKs8jE8og9ZGGPUQPXvSvQJGj4lxdnRNPaby2ZQ5theVS6g+WR1LMSMkE9OgwKvjVtg6W1yLahGgNFxtv2jYx8UiMQAK60OnW7q12mCge69wzhbSBlJ+RXr71W6/Vsea0/IxIK7RDkHqwiCxXaT7k0khtnem4ey+Yd4UeX03DcAzoJKj3ge5qw0moFtVshS1trii4GhWuhyyMwj4IKLGe0nrVRdubdMJUBrrwCEC8lqJyOsuf+j3rjS3mSwxztZwuDBBCkgj5YqVELLd1uabzllXtNte2xBMsHOx1PVWEsGU+pBmm/5+VK3Nw3AEn3ztcfiHxfm2arNDq2g2miDJG6TLEr1E94qdYupgtt2qPspk7SUclSuTtLiY7T70USTH7957VoBWbeHFxSI2rt3TE9eYAiOnerm1xDfZW/qbYQqGjYSCUukqjlTO1NwK7u0e4qFwdbjW7VrqoL3LZWC8SN5IyIkYB7n6UwPMN25dK7NltGIAkeW1liqZwV2hRHQ7ZilVjZZ6LjO24DcZiofbuHKqW5C4KmTAA5enzxV7wziFh2V1lVlUKqW2lGkGQwJDoDEzBx9POLLNsKqIXdueN0R0gielXvBta9gwrSQOYLEssTtyMHqD7tPrRKIJl+Vu6d5sW7rqSClyCCHUEr5iGJubZlgQGU53HcKsuHWyHcmEuY5VIAUpAS4QBA+EYwfr0i8OZIdydyhEJCsfMUdUbOCyg7hPbcJIJmfwq0yXgCpuArIBDEGDtbY2enLEd2qK5Bmt0NsCE+FhGQAVuh84A6gMScmRjFaHRoBHSenYd/lVPwe7Z5FZoMbQrmd0zMSJiR0yP7WqWDuNoEm2FG4nLDcTCBvSPqBHqK141RiyPon22BAI6ESPkeldETSKIx+VdRV5QIKWiKUUAJRXVFAUMlvrWZ4jw20F3ObjO5G1N/M7ZKnYkLj1j5mKv9Zc2IzsSY6KsAsSYVQfUkgde9N6bThOe5Bc4kdFBOETvH6nqfZPY4ujz7ivAW0wRrblGhvNcmWSzMHa+3lUFlJc8xnt93z7iSGy7scXGk2wBHk2yWG8jEMy/DjoScV694gvNqFe2QbVshQxIG4qfuntzExAkn1EV5V4i1jO3MpRVjYF5TBMK9xuuVWRVE0uDTjbasoNHZG5fs90meaYAB9vUVI1QYX5LeY+6RALlpyrFVwJkR7/ACpLybbU4AY/DJ6AZkdYgwD8+lV2q1zbUVYWB2GZBMZPtH5VVsvskDRMLha+3lHJhedzPUBJJz/UYzT1/VuzAeUUtKht2wo3G2plpkdW3Hc0R1PsKogxGep7TmPWujcaABiCWByDJAB/alQWW1m6Vubr1whrSqw25LMm3ywhGB2O7sAe9QtBqouCYhgysDMHcrLB79+v+Fdpc3WijPBLdYnlXop7xJmk0bqoIO0GSd/xcuwgKvpnvQPZ1bXeWbadiCcAy7dEUekmenYGuddfZW2hukFtpEBiJK8uDHfrma60LFUu3VJG0ACJ+O4SoPz27/1qAbeB7if1j+1AiZqOJ3ZdRCyTuhVEz6kdfX5kmmuGx5iF5IDA9eymT+xo17brm4H7qde5CKD29Qal6PR5DHIe25A9Dlcj0DUtJD2w4Un2m0g89m6Pfc1u5tEfMCm9OCQbaMDMsuDuLBTIHpK/sK60F4bg4YhrbgrAyZ6dugIGPc1c+GtBbZtRq5PlacG4oURLGdiyR1GP0oboaRm9VcZlRScIpVREQCzOf1Y1OvWduisOc7798x/w0sAT7SxqZxNEfzLqqVZ2LhcwhLEsPkB+je1VF5rjIgLEohKqpOELEs0DsCcz7U1si1Rzo7g8wM5Pcz77TH+FWWm0i3CdoYyNxIGAG+ET9QPzqz4d4PJRWvsU3i4RK4hLRuJzf1wQCAYKn2r1vwt4cCWrdtk3Raa3cYmUfzWJu8nYzI/Ke1TUGyuWRRPK3sXVe35I27TbUiSN5I3cvqoJbHSSZ9re3w1W0rosEsTBVoY6cXG2l5wQodpwMA55a3Wr8KIhS0pO6XNhjnZ5kebAMgKg3kDuXWpen4YLSMqKoTmAKgRbNmdqMDmCFwe63Cp+6SnjYLOjx+3wlrW4HuhDQOjKyj4sZAbcCJ9OjU9wy5bKyqxe2QN2Q+3G7YOpElY9Mwc1uL2l8lbgvWltgNu07glgik+YLVxCCSAt3aeuI67RWf1HDhe8zU2bflrLKuUBRvNVSCOkhrkiOwqPq+y1TRJ0y3UsBrajC27r7Bym3vuqoO3/AGZ2s0Yw/bFbbS6Jd8T9m6sQs7vLZoYsjddpk/ke/XA2tBq7Z2BTebbzokxG4ruQjDbts4JBK9jgXVvxa1lrbOhtmfhcOonZDgg9JYsYBPSnFJPZCVyWj0E2XZSsgsrLtJAMTkXfl1x6iKf4TYIXJIcMRc/qcYLwfUAER2Iqh4B4ot3mWFAZjtG3Kgk+vUST0rUOmdy/GOo/EPQn9j7fOtEafBkmmuR4Clot3ARI/wDHqD711VhWc0tLRTEFJS0UAQeI/wCz/wCMn6BiP1AP0rlzzZ/Eo+h6iiikgfBkOIndr9rZC+ayg5CstuztZR2IkwfevPvECA6jWSB/r0HTtz4+WB+QpKKqycmrFwjO644f2lR7KLqQo9B7VX3FE9B2ooqovIds4pGoopADHA+Z/amSc0UUkNlx/wDYfPVZ94s4n5Sfzpni/wDrEHYWrUe32YOPqT+dLRSAiafJAPYGPb5VaXTF0gYGw9P+GtFFIZV8NYi4sEiSoPuN64rf8PQDgutgAf8ArgMDsNsD5ZP50UVGfAQ5ImoGSf6B/wC3c/wqoW0v+ji+0bv5lF3QJ2+Ux2z1icxRRUsYTNhoObhWl380Xbsbsxsd9sT6SY9JNev8MOPmtsn3JQST7mkorajDk6/f/Rs51NwHIGntxPbdcu7o+e1Z/wB0elLrPguf8Ef3H7UUVEiuSLbUMt4MAQUAM5kG0JBms7/DlB/LpgYNqMdJJJj60lFV9l0f4F7ZQedAAgWr8D0260xHyqRxq2CFBAILjcCJBz39aKKb4K1yY3hmktpxTThLaKN9wwqhRi25GB716d3HyP8AakoqWPgnn5Q0n+tPukn3O6J/KpFFFWFHYUUUUCCiiim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2" name="AutoShape 8" descr="data:image/jpeg;base64,/9j/4AAQSkZJRgABAQAAAQABAAD/2wCEAAkGBxITEhUSEBIVFhUXFRgVFRUVFRUWGBUVFRUWGBUVFRcYHiggHRolGxcYIjEhJiorLi4vFyAzODMsNygtLisBCgoKDg0OGxAQGy0mICUtLS0tLS0tLS0tLS0tLS0tLS0tLS0tLS0tLS0tLS0tLS0tLS0tLS0tLS0tLS0tLS0tLf/AABEIAMIBAwMBIgACEQEDEQH/xAAbAAABBQEBAAAAAAAAAAAAAAAAAQMEBQYCB//EAEMQAAIBAwIEBAMGBAIJAwUAAAECEQADIQQSBSIxQQYTUWEycYEjQlKRobEHFGLB0eEVM0Nyc4Ki8PEks8IWRFNjkv/EABkBAAIDAQAAAAAAAAAAAAAAAAABAgMEBf/EACcRAAICAgICAQQCAwAAAAAAAAABAhEDITFBBBJREyJhgTLxFHGx/9oADAMBAAIRAxEAPwD0iiliiK6JzBKKWgCgBKKWKIoASilFEUAJRSxQKQUJRS0lAwooooAKKKKAoUUUUtACRS0UUgCiiimAUUUtACUUtFACUtLRQAlFLFEUAJRS0UAEUURRSoRzRS0RUgEopaSgAopaKQCUUtFACUldUlAwpKWuS49R75FAJCmiO9VnEOKKi4MsCOQQS5nIX9c9ozWe1f8AEjT2hDrcY4hAVxn8XaPrVcslDcJ1pGyDZI+R+h/8GmrmpAnBMdTgAf8AMxArKWfFl69sZbSorgGVh4mdiuysQjE9mUdcVYLxQXCjqQVMqTBYIxcqrSJ6D4ukZHpVGTyUuDZh8fuQg4+tzUC0GhJBm2zbjHbcIgT+Ga2fEVBVW79PnismvE7Shy94OAQSgVyyoRyE8vuZ+UUljxAtx1RXa4GVyCoYbAFWVWQN2duYHz61lWaXv7Pg15McJQ9Yqi+NM29QjEqrqxHUBgSPmB0qk4jxK1eOLq7fKLNaYXJ24CjCr0zIn1zFMcKuaayHtW22xuZzbUWlRgpYgeaSX6qI7EqK0ry4/DMj8N9M1Fcq4In5j6jBqu0uvuupZbcYlUu/ZtGBzCPrMZ3CBXGgs3dNp1OpLXWNxi7oNwm5dJXHUKoKj22mrI+RCXZVLxpxLeiiirzOFLSUtMAooooAKKKKBBS0lFAwiiiaKQgoNLFFMBAKDSxRQBzRFdUUAJFBFBooGIaSuopq/dCiWmPYE/sKARC1mqVWjdzcuApJAYgCciBJ6/4VU8X4uLasXAWDCySSZAzAwOp6n8qOOay0U8wG3t+EszAt0b4dpnGcE9sjFeUcU4q7sS0fEMCY7Tg9P8yKy5HLg2Y4qrH+Ncde8TvIgErgicnDe30/WqSwRk5kAyY9pxUHVOZ6n4pBHqfaplyywQTAdmHKSCfQLA6DMwc4qHCLeWWf/wBShAPKVQxSLh2KuTjlIJkQT1/KurPiG6PKsNMB4+K4MyCZVW2nEZicn1qm/l7SsQ28jcQYKrByNsd8z3rV6TV8PK2zcthbiSpd2JyuS7+pIAAwY6VXKl0WRt9jmn8XXWXzHK2xcgWvMKuAVMtBuSQpBEn+r50+/jfUNbbzdNb3W8yq7W9MkSB8PUATy5iKobvC9Nd3Na1qjcBPmBDHVgony2ERGF7x3p7hnC2QGLtlyTagK4XegLTy3QoJEgxOQKhJR+CS9jRcd8cklbbWydrKC9svsedpkb+aYnv371dWOJNaIXYFJYm2Dzjbct7+WeaRF09yYHYQPPkfV2NwcKQxkB7rBMREq5ggYzOIAmpq3HvaVhc1doO1+2Cw3uSLlq6NhK2yJO3os9CMdCvRdDtmk0PiC4Lu1rm9t8BbgcOUmAFDdSD1mGEHrGNDb49qZY3bYKSIn/V3EMsVBJIJMr19Oma80t8LvrqLG9WLKly9duQx5bbXhDMsg4tgyPxSTU/+aSwPtGVycNaHMpPKVWAIUqsTkEEjrmlKC6BSPTbXiINMIgMqAOaOeCM4jlmKuPPSAdywQIMgTXmOi1rNsWTudFZfjWQrQYIJkjaQDjM4ERW04VrFILZDFsjBgR9wR2+nX8rcWWUXTKcuGMlaL1T6fpmuqjaPy2l7ffDdjI/Eo71KrfF2jnSVOhKKWimISloFFMAiiKKKACkpaKAAUUUUCCiiigAooooAKSlooASgmimdXY3oVDsk/eSAwgzgkH/s0MZif4kaywttrZRDdYgqTA2jBYz1kyMf4V5PegGXYbiTPt7fmO3rXq3Hv4fi4XuW7tw3G6bmA6nn3bVysdFx161nuJfw8cFIuqLhJIBXDnLcpkzmFg9yOozWWa3wbISilyeePqY+ER+p980mlugNLGIBIxMt90e2c/StdxXwDeW5ttAuzAuANuYa2DyzgDzM/wC6cRWb1PA9QjMGsXQyzulGEAdTJGfpUX+SakmQgrMjH8JBMns2B1ycj/qprtPbpP8AakyARGD19wDXPSR65FKiQNcgGPTr/arXiqjzyitMSpIxkT0+kfqO1U4UVYeG7RbVWVESz7RuGJYECR9aTXY0yZY4k9y7b5juYojn8WRzEDEx19YnqTUheOSrWpDIXtvviGY20YDqCertn5VTcIcK+9jEW3Inu/lsEA99xFM2x0o9Ux+zNsvFbLCwjWiWKQ7eY24fauGVonG0A5HRuld8RtaZ0KJf8tzcN1t67xzgQoZfhXExHpMmaz/CN4t37gmEtgLjq73EUY7wCTUngHCXu7nVWIUMSVTzIZV3AMs4U9JNR9B+xuuC8HKIAWDukOqqQIXdDhZg5UgREZnvNbbh2jVSxXKCYIJLKwdySSOqkMvyIP0894QHLlH8wAGVJQqvLIcKNsQCW6YErMYr0bg6B1JW+Lg6HZtADEAt2kZz2604QfwQyySXJZC0DB7jow6/mP8AxTgHvSWrYAABJj1JJ+pOa7ArakYGxKKWKQUyIUUoFBFFiEopQKIosYlFLFFMBKKU0UCCg0UUAJRSmkoADRRRSAKKKKAEAqMdGCSXO4n4e2wAyNvoffrgVKpKVEkyn0mmb+auG4wbbZQW8AbRce6XmPvEoMjqAKsdUhKMAASVIE9JIjPtTNpCuofBi4itOTDIdpWegEFTHqWPrULxDxg2AAigkgmWmAB8qi6S2SUXJ6IvFfBeku2yotKrbYRgICsoG1iBjsJHeK878deCbWnQ3LKkEI1wjdKwtyyjQCJAAcnJPWvUvDXGRqrRuAbSrtbcejLGR7EEGsp/Fq4BbtqX2lrdwQB8YFzTsFnsJUH/AJTUJRjVoshKXtTPFtnSpPDkfzrflA7/ADE8uBnfuGyAPeKV1E+1WHhxkXVWHuNCLdQuZiFDAsSR2iqVs1bRouHeE0u3d9q+gBL3OkkK7Rat7e5MuD7KIya0NzwNcdsWrKQ2/fDLu3TACwQAM4IxC+precE0SpasnaA/kW0JAAMBQY+UzVjFWrFoyyzO9HnN/wAB2fsbY8xBLKx5dwAdQrYxkhSZnqela7SeG7Nm49ywDb8y2qMixsOxdqNtjqFEe/fOa6t8VtvqvKtyxW2dxA5QXdI5u5G09J/erg1KMYinKWmyrGhKqmwc1pU25gN180f8wJ+pFWFu0FmOh7dh8vT5U5S1NRSK3JiCloopkQoopaAEopaKAEopaKAQlFLRQGzmgUtFOxCUUtIaYBUDjvE101l7zZiAB6sxhR9SRU+ubiSIP+Y9x71F30NVZ5pwnxteFwm64ZG6TA2x6RWk1/GrjL9ldVfdV3x+Zx1rrW+CuHlIa0F77lZlck9SSDk5qEPANoD7HU6hAcxKMP1WazNZOma4yxctHek12smG1FoqFncbcH3PWOgPU1T6r+JflvtVVvBZDMAU3Efhyce9SdR4D1ABFnVqZEDzEI/UE/tVVw3wZrtMrKEt3FbJ2uJnA3DdBGKipZY7ZNrDLijTeEvFv8wQjrt5SQxJMnEgyBmT2xitRb1KszoPubZPaWmAD64/UV5hq7ussLN2xcVVHxYZV/5gTA+dc8O8RRaFreVndJYt94kkgyfWPpQvIkuUD8eL3FnqV/UIg3OwUepIAqg8Q6jT37RAcFl6AgiQ2CBIyP8ACu9Hp7epQPay27AZiwAkZliT1MU3xrgmzyf6yqkHG1mPf2H9jVeTyU/toePxqd2U/hjTtoriuCW0upIV5z5GoBKqZ/8AxvAWexIHpUT+MRldOp//AGt9R5S//I1ueGcPCWBacTIO4HIO7qD7VgP4vasK9lD1KFh8g4mfnA/KtLf2bKI7yaPOdHojcfb0EHOYHSJj3IH1q38PcDS7qfKuglNtxiQ0TstXHXmXpkD6VG4bdAkwSDhsMepB6D5VoPD2stpeLs4AFu6Nu0hzvs7QxX0n29azxf3GyUH62j2KwOVfkP2qv4xwptRyG6yWyIITBPrn/GR7VZoMAe1dVuOanRT8A8OW7AcJcZra7SVYgt5gEL0AgbY7Zq62k5yc9feo90NtdFMEgkHvmOh9jmP86b8MeIrbjyLp23FkegaDBiPSues305SVbN7xfUgnZLK0VegA+4/Os74n0t62r6ixeRVVdzW7qSh2j7rLBBPpn6Vfj8hS5M8vHfQ7RVBwDxH50LdTYzfCymbdz2U9Q39Jz+9X9aTO01phS0UUCCiiigAoopQKAEopYpaBnFFLSUyIRRXLXADBME+sgZ6Z6frXZU+hpWh0zN+LvFdvQrLIzsY2jKqQZk7ojHoM5rKW/wCLluDOmYGMRcBE/UDFanxdwnW3wF01+yiRlLtoNLeu4hh9IryDxL4Q1GnuItx7dy5dJJW0GOxZje3KAATMD2MdKi50WwhF/wBnpLcbt6h7eoRmANqPLYEZDEh/1Ix1gVdaPjMQrCR0rHnQ7La4ClVAXrOPWajanjGzB6z29PX9/wBKw/Ul7WjasUXGmen6fVK+VPQdPQk/5VU+L/EH8pZ8xfLZpICXHZC2CYt7Vbc0xjETJIrEW+PFgWbcFADNtOQgMGI9BLe+KyvjjRfa2W/nG1Ktb+zZhlUDbQkzBad0wMQJ61qhmuNmd4EpUMeKPE2r1TgXmgDKouLSjEEfj/3iT9Kd4Vxexb05tXrHmOTKuH2lcRkx65jM5pjhXDSSVVn2bjAdCM9JBUmevpBmtFpPC/llX1KAjcNyGUUfe5lAlQenX1rNkyKXJohD140NeE+OvadbluSgZTcAnsa9u0p02uCahCCyFtpB9QwAYd8fkZrCce1qajTW7CacWdpDMFXl3LuUKsDoJmaqfDS6+y4CZtK4ZjuVeXm3ZPqGPeZqlT7Zc42jfcT4xbsXhYvShaNrHbtMzHeexzFZL+LVkG3p4QF/MYTHNtCSQIzExirfilmxxCyFuNOotutwOAw2KH3Pba5ADIyggR7RMSaLx3cfU27XkEsQzbh8BEhSIVoMYOOuK0fXUo7M3+P6zTRmuA6bYjMScbiQoBgKPvHsYn161peE6FHuWUuWlcb5ggMNwa47c3cKTM/01WeGrGxgr45huAAgBoAaY/CXn5itT4asxeQdkVyfdiAOvpkiKpg7mi+eoM11dUgpa6RyhCKwPizhVy1e/mFblZgQwEbGAAh4wQfXvGc5O/ri9aVlKuAVIgg9CD2qrJjU1+S3FlcH+Dyq+3Gc3Lb3PLMsCjFVgk/lQ3+lWQDUJqGQyRg3By99oJxzHtW28P6e8PMsmPLsXDaBMyysrER8t4pOK8O12yNNdtYVwA4Ybt4IyRMRg47isiWT4NspY12eX62ywHLdjG6VZrbKR90gwZnoa78KeMr+mvA37125YOGUsHjI5hu9vQipuu4JxgcraVbgjqptsD9N0/pTfhHwJrLl3dqLfk2g0OHGXUySqrEETAzHXBrTjlJaZTk9Gey6e6HVXEwwDCQQYIkSD0pymtNp1toqIIVQAozgDoM09WhGMSKCKWigBKKWliiwEoopaAOKKKKYhCK5CDtj5YrukNKgK3jnFrWltG7euEAYC/EzseiIDkkk9q8lfxnZvao37pu2eUjYR5lrcOVGJXmVtsDIIGc1ffxN1dvTkJb3XdZfUqrud3k2jg+Uo5VY5AIExJmsv4c8GO16zdS6vkifOZzsKMJU7R3BaCs4/EI60ZWkqNeGPY5xvxBcV1RrZlhKPuXy3H4kcEhh/wBmKh2EyWeCzkiAXkDI67SJ79+hr0fWcE0YteTtC2SNx5Qu5xBDrbGF3FfugH17VlON6y0siwoAnq0NlhnqOs59qx31RrjXJUEXATbS4NrKVypwOxn3z1irDhnCLZFtXh2QlwjErbUkjJU42kieudowaj8EuXbrFQZxPJCECfjUkbSBHwyJ7TWh0PCHF0tduI9sou24WHM2Np+IwwgkqZ+E9qi5NaJJItuHN5CjzDBuE9VViQpkFIz0YECcwcRUriF+1cUywCLJZmKqxkMAGgEx19OtUur4jDXLmxmLszABtqRGCznJhdqxiNo9arLmsF22TJ/EdsqYVgq99sBQZBP1mBSUnVB6q7J1m0kBrZfzCghWJlwSYxvAB9wJ74zT2lJe4xa7vFrmZVltpEsuVEGDjJ7HNV2l1Y3Cy+WDJsZF2k7wAQOkgMzKVJE9Qy9abThVy3cdbXmOHuFCFYlmCOXZTyQvMYKkRAkMetQZai+fXpuV7IuOTMAconMKA65AA646epqLxPiotq+9VVwV2bkIDswkiEJgxDT7iKrE1RtIjP5anzSB5TEwFDrtd8kgSwwWiPh9eJa6yqm20LjFef41uwNjWwwl7ZxuUiQZINL1D2L7TXA42B4cbj5YXkOw52u0T0749+5e4dxhLLb2O8CVxjaSwBB65BBET3rCvwDUIhZGNu+pEK9zasFQSysxgghhE+pz92rPW6Xzme5ccgiwZRQVHniTa8wzhSvcDJU5zU4/a7TIv7lTR6npuJK2R8PbIkz0O2QRMHHtT2j1YcFuiliEnBdQBzj2JmPaPWvMPD+sv27I862oVbdx7gYiWcMyooxiSuR1Alqu9D4m0xL3ArpsaWmCoBK80RPTb0+daI+TJcozT8WL/i6N9RWT0HiNirEspl4SQYKkCGBwfbK9ZzjNjc1Ycg7tjjdDpc3pjs+BPbEfUdavWeLRmfjTTLjRWtpunBDkN3wwO0g//wAinag6Tiltibcw5MheoIy7FG6ECfmMTUq3ekkHBGfmOh/Ix+Yp4pa/YZYtP9DsUoFNvcAHqYMKCJaBMAE13NWlJ1FJSUisD0NMR1RSUU7CxRS0lKKQWFFLFJQMbopTSUyByDTF+4UYNkqYUj0zAYfnn/KudZeUCCYYjlievbp6Gs/xDU27ZhyILMokgkssRuJJgm4T1EACqsmSi7Fivki+I9Lbu31Atq7r9o24AhSGUBieuE3AD37dRH0OutXUIRbiKsIm4qFYKcBXQD0MR6mqK4WLl75EnkMARAaNw+gPX1HXMQrnELl3aq87gEIiiQMyAZ7Q0ADoBFYptydm6MVFUWfHONHadqKCGJYlyUIMfe9OnWoGm09i6ikuPtCFLAGLYkSSvQNBIifu/lJt6RLSi4Sm4EqqlN+QTLKm0qRujmZh09MVXnjRVWuO32pdkVBsEAAFJPwwzFiR8+lQ54JD2tsIiFlcKqsfKS6QN21uTcMbgI+IzO77o6uX9VdS2gvW7Y387sCqE3AkDcpndgwIifLb2FVV6zeunzb3lguXWZG9+UCLduY5Sd3fPpAFGqc+Zcc3EKXCzo5bdzIodCQx2wyjaBJzBookXGs4nbtaMm4AwYJFsB1IM7VLREAZwB6fKqa5r35VS2tosOVhB6XNwuO3frj2UTTTeJLaC22yA2+4c5ZrZJDAx3cCJHQTMjGdfiNwsLrmYAO1Vhd5UEM49ehnuRTURextOHahjavG4suFdyTKoqW1Y3FJYE9oxyyR6intN4huPY3eY10m4qeWoAuBX+Ao6kEACV+8JZJ6Zx+iu/8Ap3mS7krtEyLdvazs3UwzR7chqJwbXbCBO5UMqrFgDkFtvoeUHH6U/UFI9G0F9fJ89lffthRsEobcgrd2Qc/eMiTjBJFRtHxPZhr72i8SRFsIRI5FnakEehzNRv8ATgG2+j29t523ptIJuhpdgwkKWDDBnDAREiqjWcAL7rqSBcVnVQrM9tnIOx+52yQG6EQ3eq0kuSbfwaXW6xVtFkv7lu3mCvs8w8xJULHNJkJBwds+gp7hV5Gc2b14O0tbIRTvGC5QlgIDbSV2yFYCDBg5PgHBXOstW0JbZdss6QSrLKur56kA5XBHbvFur3pkbBduWhcVmbbe2Ei4rwY2kgK0BpAj2ptISO+L6RFdFGGfUG3aT7SNrMC+2WJO8uh3HPN9Kn63S2rF+/qHjd5lwFHeFcFYKkFScW+0hYI+GndGbt+z/NXSqXtIt0sCikFiB5F5No5Slw80Y5ZjpWf1uhtG07LeLBrgYkrJG1CoBDEGO8kHI+tIkajRzJSwltQoI5yQLgLBkgmSx+DpM4mJq3RztW1Yd7bLIQKos+dEeY0kSGLSR0xyzis1pntq9q1cb7ZLtnJVQ9m0oHl2GJnJVSSTzcwyDgSrfGbL+Wt3UM/lCVvbBbggZMEFWGFPNBAAIIgyqCy9tNd8nezMSPMIaGDs1vbkAjcDFwDBzDVJ0PFWMr1YM0EjmMuRMGPXYR35TjMVPEfEVy1b2/ZAXXa5u3MyOCFlhiDuGduCImM4L+quXLtpQkMYCS5flaOSWiVAMT1BJ9KackRaT5Roxr7dm84vEhjhZIPUSvNgZ/D0B71YrrQ4m3uiBhRmTBgk4GDWK11u2HuXBcCgLttIxVvNDALvDdQuPQfU1YWeJ3UItWnHlkswwN1sGNisD1JO7p1x61ox5WUZMKatGkstmGtkGO7hycjsT8j9akKI+FQPXOPrArPafWsJthizDLQoPM0YYiDuz0HYd8Vc6PUNgNbYHovQDpJ79f8ACtSkjHJNE8UtNqzT0AHzzPyinKsKxRS0lLQAUUUlAHFM6vUrbUsxwPrJPQADJJ9BT9VfE7HOt0/7MHbuICKxwXju0coM4BNDYoreyp4tdflN+UWdwtqAR1BPmt6xOAI5u9Y3ivEw25tkDYTzMN5jl6GCBJ7YmetaXxJrCFW4hUYZpf8ApIwExAJxGO3rXkvFNQpYlmYscsWwSxyfoOnbt0rJNbN2N6JyOxAJu2lhvxAnODvVJbECIj+9N/6RS3tZmuM0MGKkKqkZEYYkgYEgD2npS2LaGBO7vtjA9CT6D+9RdYc8vY9c946x16VD1LbL65xTddb7VlWS6HaH2HsFDAwCB19Iqc15NSLl3yXTT2sgqwG+OtsALJuMScyAoMdgDjojqTnAj06A1MsG4qBcRm4FaSJnlkDMnaeuM/Ok0CZ1qNUwcOSRdYnlEgWQCPLVSe5/Qe5rrX3XvWkEtuQsMnd5m9uogcsehnr1ri9caWuKNyyW3uqCWPX4gSc9BXOjDFnuSAiCSSRI5lXp174xQBEGkcOFZDukAA43A9FM/vV1oNEC4N1wgCkMpggOuF3AGSMD8qn6XX6Zmb7Dc/lSdzSGBi2QAACsAlusDaMVXaK5ZbzWNtYVXuKqj4SGRQJIIJIbE91HrUW2yWkLbsIDcS6Llt1Yg7M7VLEGMjl65j9650egRJdWLIc+WyGDAmJwOh6+9XOo1ilfMuFwEUJu+zLQrKoM4LAXMQx+6ewxBPCQS11dTi4YBZW2zePNtaMNEgSB27ZpWSJhv2tPaMpdCsOcAqqswEAKDLbhzZmPWRVjfIt3ka2zyQtgJNyPsbaKVaNoJLAKAOuekRUAcFuakorrPl3T5uxAECuu8ncYAwpE/wBS10Nf5QN43A9yWZltsSguMTubeJk9zEiSwmo6H/ssdDxS9a3uSVMOwQklQ42pLzPMPNMQY5IzFPXrRfVteVW8wX1tspAKrJCW3QbAdhVZmYUE9BWe0XGLYKILu4bGa45BclhlUAn4RuODGY9JN7Y4ncuGydMqkNvXzRblyLcZMYDiRMgmBI6TQ00CaZK4K4sapAt19ty2SV6TZuLcCMdwklbXk98leo78cetDTam5/L20Z9q3TcZ/s7e7aQbdtQBML8bTnMSarNVr1h7lhrYG4I13ex3gpMAtkCQ0ewH0k+KFuXdJpyLsf7C6oYDmMvabcMAG2jIZ7pEZqG7Hqits2bovLqkQXRLMwDAbIDb/ADOhgk7g+eoyYqXwGzZusqhwqnYL1wMUUkgBRBkBocgMAFLIfWq3R6ZUgeaVO/arQQzYhtoH3sDm/cZqbpdbd3hWlmZrbIzWtxJUBtxVI5hiZn4THWatIGxuLZIDkWzau/HbXKgBdqXlcZIXlQEZADDpIqxsaa7ZVHtwyNv8ueYDlU2zvmNo5zA9B06VQarSecLpCFLiqLjWjbIVmfmbZtw25yGwMSeszTmms3rPlhblwBTPlki55a3GWNswIboMdQBGRNVEkyPr+Fv57Xrz4XYSowp2qFKqDPLG2TMAEdcCmuGAXGZGgYUf07tuOYg9ZLA56dop7Vcea8qs2dyyFCKGkgF1IGCsROFmJgU1aYAzZQOBieYGGGSS3su0rHQAfOxfkRrLHC/JVRacMRzsCqSu6ZY5wcR+XtVjpze3D7PcAOoI2kt0AJEiO9V3AVZUDu4c4LFhKyZ2xkY6AHHbr20elvsxhtoAzymSZgj5YP61qhvgyZG1+R+0zL8QHyB/YdzUhGnPahFHpQBB9j+9aTIzuloFKKAEorqKKBjLNUTXKNu5hhQT3kACSRHQ4qZFV/FdfbtWzfeSi9So3BR3c9oHr2oZHswXiqw7uLi2yoCPjzM7fvXHZpVfTlmJn5eWX0MkNJ2lgIiTBPt9etb3xjxZtZtZNxtkctsHmFxO5hZJCuTAx6msNrmIYoeoJwOs5Bms0+TdC62MW5CkA4IgL1mcZnFPXRbtygPmM20Epu2gAmdxx0HYUutYKPKcwwIZtpGDGEkdwOvoTHai3oSyOFUJBUl3MLDAgrOZJJx8j61U38lhHsXFwdqoA3ZRlDj6np+tOlzci4ylkYgSxKtIOQI6rAgnoPUGntVe01mDatG+YBY3yBbDR08u2ZIn8TfSk0Gq3g3b0bp5HIgbVjzAoGB1USBiT3il0SE1Gmm6LaacLIAaAQQDAJUscnEbu5nFJqdvlXiuQACNvwmLlsGCcsJPoPX2qKLNxmDLddrjAKJJPK/LBY9yTED1rpyNt+2rDatvaIwdqXVZiYEEkzP0pIOBOJ3IAt24VEAJ2MOdyAWZmiSZMAGYAH1ncHtK6NYRwNxttdc9AWupCT7R9Wb5VRW2ESwPlgjlBguc9+3uanaS4zXLaqIXesW1AEZEF/WDmTPvFNgiNxfVl7twzyb4VegKqx2A+8En5kmpHBNY63l23G8sTysZWIMAqcdaTU6Q7dtzN0BeVSCDmOcjG4L7/OjRottlJKs8jE8og9ZGGPUQPXvSvQJGj4lxdnRNPaby2ZQ5theVS6g+WR1LMSMkE9OgwKvjVtg6W1yLahGgNFxtv2jYx8UiMQAK60OnW7q12mCge69wzhbSBlJ+RXr71W6/Vsea0/IxIK7RDkHqwiCxXaT7k0khtnem4ey+Yd4UeX03DcAzoJKj3ge5qw0moFtVshS1trii4GhWuhyyMwj4IKLGe0nrVRdubdMJUBrrwCEC8lqJyOsuf+j3rjS3mSwxztZwuDBBCkgj5YqVELLd1uabzllXtNte2xBMsHOx1PVWEsGU+pBmm/5+VK3Nw3AEn3ztcfiHxfm2arNDq2g2miDJG6TLEr1E94qdYupgtt2qPspk7SUclSuTtLiY7T70USTH7957VoBWbeHFxSI2rt3TE9eYAiOnerm1xDfZW/qbYQqGjYSCUukqjlTO1NwK7u0e4qFwdbjW7VrqoL3LZWC8SN5IyIkYB7n6UwPMN25dK7NltGIAkeW1liqZwV2hRHQ7ZilVjZZ6LjO24DcZiofbuHKqW5C4KmTAA5enzxV7wziFh2V1lVlUKqW2lGkGQwJDoDEzBx9POLLNsKqIXdueN0R0gielXvBta9gwrSQOYLEssTtyMHqD7tPrRKIJl+Vu6d5sW7rqSClyCCHUEr5iGJubZlgQGU53HcKsuHWyHcmEuY5VIAUpAS4QBA+EYwfr0i8OZIdydyhEJCsfMUdUbOCyg7hPbcJIJmfwq0yXgCpuArIBDEGDtbY2enLEd2qK5Bmt0NsCE+FhGQAVuh84A6gMScmRjFaHRoBHSenYd/lVPwe7Z5FZoMbQrmd0zMSJiR0yP7WqWDuNoEm2FG4nLDcTCBvSPqBHqK141RiyPon22BAI6ESPkeldETSKIx+VdRV5QIKWiKUUAJRXVFAUMlvrWZ4jw20F3ObjO5G1N/M7ZKnYkLj1j5mKv9Zc2IzsSY6KsAsSYVQfUkgde9N6bThOe5Bc4kdFBOETvH6nqfZPY4ujz7ivAW0wRrblGhvNcmWSzMHa+3lUFlJc8xnt93z7iSGy7scXGk2wBHk2yWG8jEMy/DjoScV694gvNqFe2QbVshQxIG4qfuntzExAkn1EV5V4i1jO3MpRVjYF5TBMK9xuuVWRVE0uDTjbasoNHZG5fs90meaYAB9vUVI1QYX5LeY+6RALlpyrFVwJkR7/ACpLybbU4AY/DJ6AZkdYgwD8+lV2q1zbUVYWB2GZBMZPtH5VVsvskDRMLha+3lHJhedzPUBJJz/UYzT1/VuzAeUUtKht2wo3G2plpkdW3Hc0R1PsKogxGep7TmPWujcaABiCWByDJAB/alQWW1m6Vubr1whrSqw25LMm3ywhGB2O7sAe9QtBqouCYhgysDMHcrLB79+v+Fdpc3WijPBLdYnlXop7xJmk0bqoIO0GSd/xcuwgKvpnvQPZ1bXeWbadiCcAy7dEUekmenYGuddfZW2hukFtpEBiJK8uDHfrma60LFUu3VJG0ACJ+O4SoPz27/1qAbeB7if1j+1AiZqOJ3ZdRCyTuhVEz6kdfX5kmmuGx5iF5IDA9eymT+xo17brm4H7qde5CKD29Qal6PR5DHIe25A9Dlcj0DUtJD2w4Un2m0g89m6Pfc1u5tEfMCm9OCQbaMDMsuDuLBTIHpK/sK60F4bg4YhrbgrAyZ6dugIGPc1c+GtBbZtRq5PlacG4oURLGdiyR1GP0oboaRm9VcZlRScIpVREQCzOf1Y1OvWduisOc7798x/w0sAT7SxqZxNEfzLqqVZ2LhcwhLEsPkB+je1VF5rjIgLEohKqpOELEs0DsCcz7U1si1Rzo7g8wM5Pcz77TH+FWWm0i3CdoYyNxIGAG+ET9QPzqz4d4PJRWvsU3i4RK4hLRuJzf1wQCAYKn2r1vwt4cCWrdtk3Raa3cYmUfzWJu8nYzI/Ke1TUGyuWRRPK3sXVe35I27TbUiSN5I3cvqoJbHSSZ9re3w1W0rosEsTBVoY6cXG2l5wQodpwMA55a3Wr8KIhS0pO6XNhjnZ5kebAMgKg3kDuXWpen4YLSMqKoTmAKgRbNmdqMDmCFwe63Cp+6SnjYLOjx+3wlrW4HuhDQOjKyj4sZAbcCJ9OjU9wy5bKyqxe2QN2Q+3G7YOpElY9Mwc1uL2l8lbgvWltgNu07glgik+YLVxCCSAt3aeuI67RWf1HDhe8zU2bflrLKuUBRvNVSCOkhrkiOwqPq+y1TRJ0y3UsBrajC27r7Bym3vuqoO3/AGZ2s0Yw/bFbbS6Jd8T9m6sQs7vLZoYsjddpk/ke/XA2tBq7Z2BTebbzokxG4ruQjDbts4JBK9jgXVvxa1lrbOhtmfhcOonZDgg9JYsYBPSnFJPZCVyWj0E2XZSsgsrLtJAMTkXfl1x6iKf4TYIXJIcMRc/qcYLwfUAER2Iqh4B4ot3mWFAZjtG3Kgk+vUST0rUOmdy/GOo/EPQn9j7fOtEafBkmmuR4Clot3ARI/wDHqD711VhWc0tLRTEFJS0UAQeI/wCz/wCMn6BiP1AP0rlzzZ/Eo+h6iiikgfBkOIndr9rZC+ayg5CstuztZR2IkwfevPvECA6jWSB/r0HTtz4+WB+QpKKqycmrFwjO644f2lR7KLqQo9B7VX3FE9B2ooqovIds4pGoopADHA+Z/amSc0UUkNlx/wDYfPVZ94s4n5Sfzpni/wDrEHYWrUe32YOPqT+dLRSAiafJAPYGPb5VaXTF0gYGw9P+GtFFIZV8NYi4sEiSoPuN64rf8PQDgutgAf8ArgMDsNsD5ZP50UVGfAQ5ImoGSf6B/wC3c/wqoW0v+ji+0bv5lF3QJ2+Ux2z1icxRRUsYTNhoObhWl380Xbsbsxsd9sT6SY9JNev8MOPmtsn3JQST7mkorajDk6/f/Rs51NwHIGntxPbdcu7o+e1Z/wB0elLrPguf8Ef3H7UUVEiuSLbUMt4MAQUAM5kG0JBms7/DlB/LpgYNqMdJJJj60lFV9l0f4F7ZQedAAgWr8D0260xHyqRxq2CFBAILjcCJBz39aKKb4K1yY3hmktpxTThLaKN9wwqhRi25GB716d3HyP8AakoqWPgnn5Q0n+tPukn3O6J/KpFFFWFHYUUUUCCiiim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4" name="AutoShape 10" descr="data:image/jpeg;base64,/9j/4AAQSkZJRgABAQAAAQABAAD/2wCEAAkGBxITEhUSEBIVFhUXFRgVFRUVFRUWGBUVFRUWGBUVFRcYHiggHRolGxcYIjEhJiorLi4vFyAzODMsNygtLisBCgoKDg0OGxAQGy0mICUtLS0tLS0tLS0tLS0tLS0tLS0tLS0tLS0tLS0tLS0tLS0tLS0tLS0tLS0tLS0tLS0tLf/AABEIAMIBAwMBIgACEQEDEQH/xAAbAAABBQEBAAAAAAAAAAAAAAAAAQMEBQYCB//EAEMQAAIBAwIEBAMGBAIJAwUAAAECEQADIQQSBSIxQQYTUWEycYEjQlKRobEHFGLB0eEVM0Nyc4Ki8PEks8IWRFNjkv/EABkBAAIDAQAAAAAAAAAAAAAAAAABAgMEBf/EACcRAAICAgICAQQCAwAAAAAAAAABAhEDITFBBBJREyJhgTLxFHGx/9oADAMBAAIRAxEAPwD0iiliiK6JzBKKWgCgBKKWKIoASilFEUAJRSxQKQUJRS0lAwooooAKKKKAoUUUUtACRS0UUgCiiimAUUUtACUUtFACUtLRQAlFLFEUAJRS0UAEUURRSoRzRS0RUgEopaSgAopaKQCUUtFACUldUlAwpKWuS49R75FAJCmiO9VnEOKKi4MsCOQQS5nIX9c9ozWe1f8AEjT2hDrcY4hAVxn8XaPrVcslDcJ1pGyDZI+R+h/8GmrmpAnBMdTgAf8AMxArKWfFl69sZbSorgGVh4mdiuysQjE9mUdcVYLxQXCjqQVMqTBYIxcqrSJ6D4ukZHpVGTyUuDZh8fuQg4+tzUC0GhJBm2zbjHbcIgT+Ga2fEVBVW79PnismvE7Shy94OAQSgVyyoRyE8vuZ+UUljxAtx1RXa4GVyCoYbAFWVWQN2duYHz61lWaXv7Pg15McJQ9Yqi+NM29QjEqrqxHUBgSPmB0qk4jxK1eOLq7fKLNaYXJ24CjCr0zIn1zFMcKuaayHtW22xuZzbUWlRgpYgeaSX6qI7EqK0ry4/DMj8N9M1Fcq4In5j6jBqu0uvuupZbcYlUu/ZtGBzCPrMZ3CBXGgs3dNp1OpLXWNxi7oNwm5dJXHUKoKj22mrI+RCXZVLxpxLeiiirzOFLSUtMAooooAKKKKBBS0lFAwiiiaKQgoNLFFMBAKDSxRQBzRFdUUAJFBFBooGIaSuopq/dCiWmPYE/sKARC1mqVWjdzcuApJAYgCciBJ6/4VU8X4uLasXAWDCySSZAzAwOp6n8qOOay0U8wG3t+EszAt0b4dpnGcE9sjFeUcU4q7sS0fEMCY7Tg9P8yKy5HLg2Y4qrH+Ncde8TvIgErgicnDe30/WqSwRk5kAyY9pxUHVOZ6n4pBHqfaplyywQTAdmHKSCfQLA6DMwc4qHCLeWWf/wBShAPKVQxSLh2KuTjlIJkQT1/KurPiG6PKsNMB4+K4MyCZVW2nEZicn1qm/l7SsQ28jcQYKrByNsd8z3rV6TV8PK2zcthbiSpd2JyuS7+pIAAwY6VXKl0WRt9jmn8XXWXzHK2xcgWvMKuAVMtBuSQpBEn+r50+/jfUNbbzdNb3W8yq7W9MkSB8PUATy5iKobvC9Nd3Na1qjcBPmBDHVgony2ERGF7x3p7hnC2QGLtlyTagK4XegLTy3QoJEgxOQKhJR+CS9jRcd8cklbbWydrKC9svsedpkb+aYnv371dWOJNaIXYFJYm2Dzjbct7+WeaRF09yYHYQPPkfV2NwcKQxkB7rBMREq5ggYzOIAmpq3HvaVhc1doO1+2Cw3uSLlq6NhK2yJO3os9CMdCvRdDtmk0PiC4Lu1rm9t8BbgcOUmAFDdSD1mGEHrGNDb49qZY3bYKSIn/V3EMsVBJIJMr19Oma80t8LvrqLG9WLKly9duQx5bbXhDMsg4tgyPxSTU/+aSwPtGVycNaHMpPKVWAIUqsTkEEjrmlKC6BSPTbXiINMIgMqAOaOeCM4jlmKuPPSAdywQIMgTXmOi1rNsWTudFZfjWQrQYIJkjaQDjM4ERW04VrFILZDFsjBgR9wR2+nX8rcWWUXTKcuGMlaL1T6fpmuqjaPy2l7ffDdjI/Eo71KrfF2jnSVOhKKWimISloFFMAiiKKKACkpaKAAUUUUCCiiigAooooAKSlooASgmimdXY3oVDsk/eSAwgzgkH/s0MZif4kaywttrZRDdYgqTA2jBYz1kyMf4V5PegGXYbiTPt7fmO3rXq3Hv4fi4XuW7tw3G6bmA6nn3bVysdFx161nuJfw8cFIuqLhJIBXDnLcpkzmFg9yOozWWa3wbISilyeePqY+ER+p980mlugNLGIBIxMt90e2c/StdxXwDeW5ttAuzAuANuYa2DyzgDzM/wC6cRWb1PA9QjMGsXQyzulGEAdTJGfpUX+SakmQgrMjH8JBMns2B1ycj/qprtPbpP8AakyARGD19wDXPSR65FKiQNcgGPTr/arXiqjzyitMSpIxkT0+kfqO1U4UVYeG7RbVWVESz7RuGJYECR9aTXY0yZY4k9y7b5juYojn8WRzEDEx19YnqTUheOSrWpDIXtvviGY20YDqCertn5VTcIcK+9jEW3Inu/lsEA99xFM2x0o9Ux+zNsvFbLCwjWiWKQ7eY24fauGVonG0A5HRuld8RtaZ0KJf8tzcN1t67xzgQoZfhXExHpMmaz/CN4t37gmEtgLjq73EUY7wCTUngHCXu7nVWIUMSVTzIZV3AMs4U9JNR9B+xuuC8HKIAWDukOqqQIXdDhZg5UgREZnvNbbh2jVSxXKCYIJLKwdySSOqkMvyIP0894QHLlH8wAGVJQqvLIcKNsQCW6YErMYr0bg6B1JW+Lg6HZtADEAt2kZz2604QfwQyySXJZC0DB7jow6/mP8AxTgHvSWrYAABJj1JJ+pOa7ArakYGxKKWKQUyIUUoFBFFiEopQKIosYlFLFFMBKKU0UCCg0UUAJRSmkoADRRRSAKKKKAEAqMdGCSXO4n4e2wAyNvoffrgVKpKVEkyn0mmb+auG4wbbZQW8AbRce6XmPvEoMjqAKsdUhKMAASVIE9JIjPtTNpCuofBi4itOTDIdpWegEFTHqWPrULxDxg2AAigkgmWmAB8qi6S2SUXJ6IvFfBeku2yotKrbYRgICsoG1iBjsJHeK878deCbWnQ3LKkEI1wjdKwtyyjQCJAAcnJPWvUvDXGRqrRuAbSrtbcejLGR7EEGsp/Fq4BbtqX2lrdwQB8YFzTsFnsJUH/AJTUJRjVoshKXtTPFtnSpPDkfzrflA7/ADE8uBnfuGyAPeKV1E+1WHhxkXVWHuNCLdQuZiFDAsSR2iqVs1bRouHeE0u3d9q+gBL3OkkK7Rat7e5MuD7KIya0NzwNcdsWrKQ2/fDLu3TACwQAM4IxC+precE0SpasnaA/kW0JAAMBQY+UzVjFWrFoyyzO9HnN/wAB2fsbY8xBLKx5dwAdQrYxkhSZnqela7SeG7Nm49ywDb8y2qMixsOxdqNtjqFEe/fOa6t8VtvqvKtyxW2dxA5QXdI5u5G09J/erg1KMYinKWmyrGhKqmwc1pU25gN180f8wJ+pFWFu0FmOh7dh8vT5U5S1NRSK3JiCloopkQoopaAEopaKAEopaKAQlFLRQGzmgUtFOxCUUtIaYBUDjvE101l7zZiAB6sxhR9SRU+ubiSIP+Y9x71F30NVZ5pwnxteFwm64ZG6TA2x6RWk1/GrjL9ldVfdV3x+Zx1rrW+CuHlIa0F77lZlck9SSDk5qEPANoD7HU6hAcxKMP1WazNZOma4yxctHek12smG1FoqFncbcH3PWOgPU1T6r+JflvtVVvBZDMAU3Efhyce9SdR4D1ABFnVqZEDzEI/UE/tVVw3wZrtMrKEt3FbJ2uJnA3DdBGKipZY7ZNrDLijTeEvFv8wQjrt5SQxJMnEgyBmT2xitRb1KszoPubZPaWmAD64/UV5hq7ussLN2xcVVHxYZV/5gTA+dc8O8RRaFreVndJYt94kkgyfWPpQvIkuUD8eL3FnqV/UIg3OwUepIAqg8Q6jT37RAcFl6AgiQ2CBIyP8ACu9Hp7epQPay27AZiwAkZliT1MU3xrgmzyf6yqkHG1mPf2H9jVeTyU/toePxqd2U/hjTtoriuCW0upIV5z5GoBKqZ/8AxvAWexIHpUT+MRldOp//AGt9R5S//I1ueGcPCWBacTIO4HIO7qD7VgP4vasK9lD1KFh8g4mfnA/KtLf2bKI7yaPOdHojcfb0EHOYHSJj3IH1q38PcDS7qfKuglNtxiQ0TstXHXmXpkD6VG4bdAkwSDhsMepB6D5VoPD2stpeLs4AFu6Nu0hzvs7QxX0n29azxf3GyUH62j2KwOVfkP2qv4xwptRyG6yWyIITBPrn/GR7VZoMAe1dVuOanRT8A8OW7AcJcZra7SVYgt5gEL0AgbY7Zq62k5yc9feo90NtdFMEgkHvmOh9jmP86b8MeIrbjyLp23FkegaDBiPSues305SVbN7xfUgnZLK0VegA+4/Os74n0t62r6ixeRVVdzW7qSh2j7rLBBPpn6Vfj8hS5M8vHfQ7RVBwDxH50LdTYzfCymbdz2U9Q39Jz+9X9aTO01phS0UUCCiiigAoopQKAEopYpaBnFFLSUyIRRXLXADBME+sgZ6Z6frXZU+hpWh0zN+LvFdvQrLIzsY2jKqQZk7ojHoM5rKW/wCLluDOmYGMRcBE/UDFanxdwnW3wF01+yiRlLtoNLeu4hh9IryDxL4Q1GnuItx7dy5dJJW0GOxZje3KAATMD2MdKi50WwhF/wBnpLcbt6h7eoRmANqPLYEZDEh/1Ix1gVdaPjMQrCR0rHnQ7La4ClVAXrOPWajanjGzB6z29PX9/wBKw/Ul7WjasUXGmen6fVK+VPQdPQk/5VU+L/EH8pZ8xfLZpICXHZC2CYt7Vbc0xjETJIrEW+PFgWbcFADNtOQgMGI9BLe+KyvjjRfa2W/nG1Ktb+zZhlUDbQkzBad0wMQJ61qhmuNmd4EpUMeKPE2r1TgXmgDKouLSjEEfj/3iT9Kd4Vxexb05tXrHmOTKuH2lcRkx65jM5pjhXDSSVVn2bjAdCM9JBUmevpBmtFpPC/llX1KAjcNyGUUfe5lAlQenX1rNkyKXJohD140NeE+OvadbluSgZTcAnsa9u0p02uCahCCyFtpB9QwAYd8fkZrCce1qajTW7CacWdpDMFXl3LuUKsDoJmaqfDS6+y4CZtK4ZjuVeXm3ZPqGPeZqlT7Zc42jfcT4xbsXhYvShaNrHbtMzHeexzFZL+LVkG3p4QF/MYTHNtCSQIzExirfilmxxCyFuNOotutwOAw2KH3Pba5ADIyggR7RMSaLx3cfU27XkEsQzbh8BEhSIVoMYOOuK0fXUo7M3+P6zTRmuA6bYjMScbiQoBgKPvHsYn161peE6FHuWUuWlcb5ggMNwa47c3cKTM/01WeGrGxgr45huAAgBoAaY/CXn5itT4asxeQdkVyfdiAOvpkiKpg7mi+eoM11dUgpa6RyhCKwPizhVy1e/mFblZgQwEbGAAh4wQfXvGc5O/ri9aVlKuAVIgg9CD2qrJjU1+S3FlcH+Dyq+3Gc3Lb3PLMsCjFVgk/lQ3+lWQDUJqGQyRg3By99oJxzHtW28P6e8PMsmPLsXDaBMyysrER8t4pOK8O12yNNdtYVwA4Ybt4IyRMRg47isiWT4NspY12eX62ywHLdjG6VZrbKR90gwZnoa78KeMr+mvA37125YOGUsHjI5hu9vQipuu4JxgcraVbgjqptsD9N0/pTfhHwJrLl3dqLfk2g0OHGXUySqrEETAzHXBrTjlJaZTk9Gey6e6HVXEwwDCQQYIkSD0pymtNp1toqIIVQAozgDoM09WhGMSKCKWigBKKWliiwEoopaAOKKKKYhCK5CDtj5YrukNKgK3jnFrWltG7euEAYC/EzseiIDkkk9q8lfxnZvao37pu2eUjYR5lrcOVGJXmVtsDIIGc1ffxN1dvTkJb3XdZfUqrud3k2jg+Uo5VY5AIExJmsv4c8GO16zdS6vkifOZzsKMJU7R3BaCs4/EI60ZWkqNeGPY5xvxBcV1RrZlhKPuXy3H4kcEhh/wBmKh2EyWeCzkiAXkDI67SJ79+hr0fWcE0YteTtC2SNx5Qu5xBDrbGF3FfugH17VlON6y0siwoAnq0NlhnqOs59qx31RrjXJUEXATbS4NrKVypwOxn3z1irDhnCLZFtXh2QlwjErbUkjJU42kieudowaj8EuXbrFQZxPJCECfjUkbSBHwyJ7TWh0PCHF0tduI9sou24WHM2Np+IwwgkqZ+E9qi5NaJJItuHN5CjzDBuE9VViQpkFIz0YECcwcRUriF+1cUywCLJZmKqxkMAGgEx19OtUur4jDXLmxmLszABtqRGCznJhdqxiNo9arLmsF22TJ/EdsqYVgq99sBQZBP1mBSUnVB6q7J1m0kBrZfzCghWJlwSYxvAB9wJ74zT2lJe4xa7vFrmZVltpEsuVEGDjJ7HNV2l1Y3Cy+WDJsZF2k7wAQOkgMzKVJE9Qy9abThVy3cdbXmOHuFCFYlmCOXZTyQvMYKkRAkMetQZai+fXpuV7IuOTMAconMKA65AA646epqLxPiotq+9VVwV2bkIDswkiEJgxDT7iKrE1RtIjP5anzSB5TEwFDrtd8kgSwwWiPh9eJa6yqm20LjFef41uwNjWwwl7ZxuUiQZINL1D2L7TXA42B4cbj5YXkOw52u0T0749+5e4dxhLLb2O8CVxjaSwBB65BBET3rCvwDUIhZGNu+pEK9zasFQSysxgghhE+pz92rPW6Xzme5ccgiwZRQVHniTa8wzhSvcDJU5zU4/a7TIv7lTR6npuJK2R8PbIkz0O2QRMHHtT2j1YcFuiliEnBdQBzj2JmPaPWvMPD+sv27I862oVbdx7gYiWcMyooxiSuR1Alqu9D4m0xL3ArpsaWmCoBK80RPTb0+daI+TJcozT8WL/i6N9RWT0HiNirEspl4SQYKkCGBwfbK9ZzjNjc1Ycg7tjjdDpc3pjs+BPbEfUdavWeLRmfjTTLjRWtpunBDkN3wwO0g//wAinag6Tiltibcw5MheoIy7FG6ECfmMTUq3ekkHBGfmOh/Ix+Yp4pa/YZYtP9DsUoFNvcAHqYMKCJaBMAE13NWlJ1FJSUisD0NMR1RSUU7CxRS0lKKQWFFLFJQMbopTSUyByDTF+4UYNkqYUj0zAYfnn/KudZeUCCYYjlievbp6Gs/xDU27ZhyILMokgkssRuJJgm4T1EACqsmSi7Fivki+I9Lbu31Atq7r9o24AhSGUBieuE3AD37dRH0OutXUIRbiKsIm4qFYKcBXQD0MR6mqK4WLl75EnkMARAaNw+gPX1HXMQrnELl3aq87gEIiiQMyAZ7Q0ADoBFYptydm6MVFUWfHONHadqKCGJYlyUIMfe9OnWoGm09i6ikuPtCFLAGLYkSSvQNBIifu/lJt6RLSi4Sm4EqqlN+QTLKm0qRujmZh09MVXnjRVWuO32pdkVBsEAAFJPwwzFiR8+lQ54JD2tsIiFlcKqsfKS6QN21uTcMbgI+IzO77o6uX9VdS2gvW7Y387sCqE3AkDcpndgwIifLb2FVV6zeunzb3lguXWZG9+UCLduY5Sd3fPpAFGqc+Zcc3EKXCzo5bdzIodCQx2wyjaBJzBookXGs4nbtaMm4AwYJFsB1IM7VLREAZwB6fKqa5r35VS2tosOVhB6XNwuO3frj2UTTTeJLaC22yA2+4c5ZrZJDAx3cCJHQTMjGdfiNwsLrmYAO1Vhd5UEM49ehnuRTURextOHahjavG4suFdyTKoqW1Y3FJYE9oxyyR6intN4huPY3eY10m4qeWoAuBX+Ao6kEACV+8JZJ6Zx+iu/8Ap3mS7krtEyLdvazs3UwzR7chqJwbXbCBO5UMqrFgDkFtvoeUHH6U/UFI9G0F9fJ89lffthRsEobcgrd2Qc/eMiTjBJFRtHxPZhr72i8SRFsIRI5FnakEehzNRv8ATgG2+j29t523ptIJuhpdgwkKWDDBnDAREiqjWcAL7rqSBcVnVQrM9tnIOx+52yQG6EQ3eq0kuSbfwaXW6xVtFkv7lu3mCvs8w8xJULHNJkJBwds+gp7hV5Gc2b14O0tbIRTvGC5QlgIDbSV2yFYCDBg5PgHBXOstW0JbZdss6QSrLKur56kA5XBHbvFur3pkbBduWhcVmbbe2Ei4rwY2kgK0BpAj2ptISO+L6RFdFGGfUG3aT7SNrMC+2WJO8uh3HPN9Kn63S2rF+/qHjd5lwFHeFcFYKkFScW+0hYI+GndGbt+z/NXSqXtIt0sCikFiB5F5No5Slw80Y5ZjpWf1uhtG07LeLBrgYkrJG1CoBDEGO8kHI+tIkajRzJSwltQoI5yQLgLBkgmSx+DpM4mJq3RztW1Yd7bLIQKos+dEeY0kSGLSR0xyzis1pntq9q1cb7ZLtnJVQ9m0oHl2GJnJVSSTzcwyDgSrfGbL+Wt3UM/lCVvbBbggZMEFWGFPNBAAIIgyqCy9tNd8nezMSPMIaGDs1vbkAjcDFwDBzDVJ0PFWMr1YM0EjmMuRMGPXYR35TjMVPEfEVy1b2/ZAXXa5u3MyOCFlhiDuGduCImM4L+quXLtpQkMYCS5flaOSWiVAMT1BJ9KackRaT5Roxr7dm84vEhjhZIPUSvNgZ/D0B71YrrQ4m3uiBhRmTBgk4GDWK11u2HuXBcCgLttIxVvNDALvDdQuPQfU1YWeJ3UItWnHlkswwN1sGNisD1JO7p1x61ox5WUZMKatGkstmGtkGO7hycjsT8j9akKI+FQPXOPrArPafWsJthizDLQoPM0YYiDuz0HYd8Vc6PUNgNbYHovQDpJ79f8ACtSkjHJNE8UtNqzT0AHzzPyinKsKxRS0lLQAUUUlAHFM6vUrbUsxwPrJPQADJJ9BT9VfE7HOt0/7MHbuICKxwXju0coM4BNDYoreyp4tdflN+UWdwtqAR1BPmt6xOAI5u9Y3ivEw25tkDYTzMN5jl6GCBJ7YmetaXxJrCFW4hUYZpf8ApIwExAJxGO3rXkvFNQpYlmYscsWwSxyfoOnbt0rJNbN2N6JyOxAJu2lhvxAnODvVJbECIj+9N/6RS3tZmuM0MGKkKqkZEYYkgYEgD2npS2LaGBO7vtjA9CT6D+9RdYc8vY9c946x16VD1LbL65xTddb7VlWS6HaH2HsFDAwCB19Iqc15NSLl3yXTT2sgqwG+OtsALJuMScyAoMdgDjojqTnAj06A1MsG4qBcRm4FaSJnlkDMnaeuM/Ok0CZ1qNUwcOSRdYnlEgWQCPLVSe5/Qe5rrX3XvWkEtuQsMnd5m9uogcsehnr1ri9caWuKNyyW3uqCWPX4gSc9BXOjDFnuSAiCSSRI5lXp174xQBEGkcOFZDukAA43A9FM/vV1oNEC4N1wgCkMpggOuF3AGSMD8qn6XX6Zmb7Dc/lSdzSGBi2QAACsAlusDaMVXaK5ZbzWNtYVXuKqj4SGRQJIIJIbE91HrUW2yWkLbsIDcS6Llt1Yg7M7VLEGMjl65j9650egRJdWLIc+WyGDAmJwOh6+9XOo1ilfMuFwEUJu+zLQrKoM4LAXMQx+6ewxBPCQS11dTi4YBZW2zePNtaMNEgSB27ZpWSJhv2tPaMpdCsOcAqqswEAKDLbhzZmPWRVjfIt3ka2zyQtgJNyPsbaKVaNoJLAKAOuekRUAcFuakorrPl3T5uxAECuu8ncYAwpE/wBS10Nf5QN43A9yWZltsSguMTubeJk9zEiSwmo6H/ssdDxS9a3uSVMOwQklQ42pLzPMPNMQY5IzFPXrRfVteVW8wX1tspAKrJCW3QbAdhVZmYUE9BWe0XGLYKILu4bGa45BclhlUAn4RuODGY9JN7Y4ncuGydMqkNvXzRblyLcZMYDiRMgmBI6TQ00CaZK4K4sapAt19ty2SV6TZuLcCMdwklbXk98leo78cetDTam5/L20Z9q3TcZ/s7e7aQbdtQBML8bTnMSarNVr1h7lhrYG4I13ex3gpMAtkCQ0ewH0k+KFuXdJpyLsf7C6oYDmMvabcMAG2jIZ7pEZqG7Hqits2bovLqkQXRLMwDAbIDb/ADOhgk7g+eoyYqXwGzZusqhwqnYL1wMUUkgBRBkBocgMAFLIfWq3R6ZUgeaVO/arQQzYhtoH3sDm/cZqbpdbd3hWlmZrbIzWtxJUBtxVI5hiZn4THWatIGxuLZIDkWzau/HbXKgBdqXlcZIXlQEZADDpIqxsaa7ZVHtwyNv8ueYDlU2zvmNo5zA9B06VQarSecLpCFLiqLjWjbIVmfmbZtw25yGwMSeszTmms3rPlhblwBTPlki55a3GWNswIboMdQBGRNVEkyPr+Fv57Xrz4XYSowp2qFKqDPLG2TMAEdcCmuGAXGZGgYUf07tuOYg9ZLA56dop7Vcea8qs2dyyFCKGkgF1IGCsROFmJgU1aYAzZQOBieYGGGSS3su0rHQAfOxfkRrLHC/JVRacMRzsCqSu6ZY5wcR+XtVjpze3D7PcAOoI2kt0AJEiO9V3AVZUDu4c4LFhKyZ2xkY6AHHbr20elvsxhtoAzymSZgj5YP61qhvgyZG1+R+0zL8QHyB/YdzUhGnPahFHpQBB9j+9aTIzuloFKKAEorqKKBjLNUTXKNu5hhQT3kACSRHQ4qZFV/FdfbtWzfeSi9So3BR3c9oHr2oZHswXiqw7uLi2yoCPjzM7fvXHZpVfTlmJn5eWX0MkNJ2lgIiTBPt9etb3xjxZtZtZNxtkctsHmFxO5hZJCuTAx6msNrmIYoeoJwOs5Bms0+TdC62MW5CkA4IgL1mcZnFPXRbtygPmM20Epu2gAmdxx0HYUutYKPKcwwIZtpGDGEkdwOvoTHai3oSyOFUJBUl3MLDAgrOZJJx8j61U38lhHsXFwdqoA3ZRlDj6np+tOlzci4ylkYgSxKtIOQI6rAgnoPUGntVe01mDatG+YBY3yBbDR08u2ZIn8TfSk0Gq3g3b0bp5HIgbVjzAoGB1USBiT3il0SE1Gmm6LaacLIAaAQQDAJUscnEbu5nFJqdvlXiuQACNvwmLlsGCcsJPoPX2qKLNxmDLddrjAKJJPK/LBY9yTED1rpyNt+2rDatvaIwdqXVZiYEEkzP0pIOBOJ3IAt24VEAJ2MOdyAWZmiSZMAGYAH1ncHtK6NYRwNxttdc9AWupCT7R9Wb5VRW2ESwPlgjlBguc9+3uanaS4zXLaqIXesW1AEZEF/WDmTPvFNgiNxfVl7twzyb4VegKqx2A+8En5kmpHBNY63l23G8sTysZWIMAqcdaTU6Q7dtzN0BeVSCDmOcjG4L7/OjRottlJKs8jE8og9ZGGPUQPXvSvQJGj4lxdnRNPaby2ZQ5theVS6g+WR1LMSMkE9OgwKvjVtg6W1yLahGgNFxtv2jYx8UiMQAK60OnW7q12mCge69wzhbSBlJ+RXr71W6/Vsea0/IxIK7RDkHqwiCxXaT7k0khtnem4ey+Yd4UeX03DcAzoJKj3ge5qw0moFtVshS1trii4GhWuhyyMwj4IKLGe0nrVRdubdMJUBrrwCEC8lqJyOsuf+j3rjS3mSwxztZwuDBBCkgj5YqVELLd1uabzllXtNte2xBMsHOx1PVWEsGU+pBmm/5+VK3Nw3AEn3ztcfiHxfm2arNDq2g2miDJG6TLEr1E94qdYupgtt2qPspk7SUclSuTtLiY7T70USTH7957VoBWbeHFxSI2rt3TE9eYAiOnerm1xDfZW/qbYQqGjYSCUukqjlTO1NwK7u0e4qFwdbjW7VrqoL3LZWC8SN5IyIkYB7n6UwPMN25dK7NltGIAkeW1liqZwV2hRHQ7ZilVjZZ6LjO24DcZiofbuHKqW5C4KmTAA5enzxV7wziFh2V1lVlUKqW2lGkGQwJDoDEzBx9POLLNsKqIXdueN0R0gielXvBta9gwrSQOYLEssTtyMHqD7tPrRKIJl+Vu6d5sW7rqSClyCCHUEr5iGJubZlgQGU53HcKsuHWyHcmEuY5VIAUpAS4QBA+EYwfr0i8OZIdydyhEJCsfMUdUbOCyg7hPbcJIJmfwq0yXgCpuArIBDEGDtbY2enLEd2qK5Bmt0NsCE+FhGQAVuh84A6gMScmRjFaHRoBHSenYd/lVPwe7Z5FZoMbQrmd0zMSJiR0yP7WqWDuNoEm2FG4nLDcTCBvSPqBHqK141RiyPon22BAI6ESPkeldETSKIx+VdRV5QIKWiKUUAJRXVFAUMlvrWZ4jw20F3ObjO5G1N/M7ZKnYkLj1j5mKv9Zc2IzsSY6KsAsSYVQfUkgde9N6bThOe5Bc4kdFBOETvH6nqfZPY4ujz7ivAW0wRrblGhvNcmWSzMHa+3lUFlJc8xnt93z7iSGy7scXGk2wBHk2yWG8jEMy/DjoScV694gvNqFe2QbVshQxIG4qfuntzExAkn1EV5V4i1jO3MpRVjYF5TBMK9xuuVWRVE0uDTjbasoNHZG5fs90meaYAB9vUVI1QYX5LeY+6RALlpyrFVwJkR7/ACpLybbU4AY/DJ6AZkdYgwD8+lV2q1zbUVYWB2GZBMZPtH5VVsvskDRMLha+3lHJhedzPUBJJz/UYzT1/VuzAeUUtKht2wo3G2plpkdW3Hc0R1PsKogxGep7TmPWujcaABiCWByDJAB/alQWW1m6Vubr1whrSqw25LMm3ywhGB2O7sAe9QtBqouCYhgysDMHcrLB79+v+Fdpc3WijPBLdYnlXop7xJmk0bqoIO0GSd/xcuwgKvpnvQPZ1bXeWbadiCcAy7dEUekmenYGuddfZW2hukFtpEBiJK8uDHfrma60LFUu3VJG0ACJ+O4SoPz27/1qAbeB7if1j+1AiZqOJ3ZdRCyTuhVEz6kdfX5kmmuGx5iF5IDA9eymT+xo17brm4H7qde5CKD29Qal6PR5DHIe25A9Dlcj0DUtJD2w4Un2m0g89m6Pfc1u5tEfMCm9OCQbaMDMsuDuLBTIHpK/sK60F4bg4YhrbgrAyZ6dugIGPc1c+GtBbZtRq5PlacG4oURLGdiyR1GP0oboaRm9VcZlRScIpVREQCzOf1Y1OvWduisOc7798x/w0sAT7SxqZxNEfzLqqVZ2LhcwhLEsPkB+je1VF5rjIgLEohKqpOELEs0DsCcz7U1si1Rzo7g8wM5Pcz77TH+FWWm0i3CdoYyNxIGAG+ET9QPzqz4d4PJRWvsU3i4RK4hLRuJzf1wQCAYKn2r1vwt4cCWrdtk3Raa3cYmUfzWJu8nYzI/Ke1TUGyuWRRPK3sXVe35I27TbUiSN5I3cvqoJbHSSZ9re3w1W0rosEsTBVoY6cXG2l5wQodpwMA55a3Wr8KIhS0pO6XNhjnZ5kebAMgKg3kDuXWpen4YLSMqKoTmAKgRbNmdqMDmCFwe63Cp+6SnjYLOjx+3wlrW4HuhDQOjKyj4sZAbcCJ9OjU9wy5bKyqxe2QN2Q+3G7YOpElY9Mwc1uL2l8lbgvWltgNu07glgik+YLVxCCSAt3aeuI67RWf1HDhe8zU2bflrLKuUBRvNVSCOkhrkiOwqPq+y1TRJ0y3UsBrajC27r7Bym3vuqoO3/AGZ2s0Yw/bFbbS6Jd8T9m6sQs7vLZoYsjddpk/ke/XA2tBq7Z2BTebbzokxG4ruQjDbts4JBK9jgXVvxa1lrbOhtmfhcOonZDgg9JYsYBPSnFJPZCVyWj0E2XZSsgsrLtJAMTkXfl1x6iKf4TYIXJIcMRc/qcYLwfUAER2Iqh4B4ot3mWFAZjtG3Kgk+vUST0rUOmdy/GOo/EPQn9j7fOtEafBkmmuR4Clot3ARI/wDHqD711VhWc0tLRTEFJS0UAQeI/wCz/wCMn6BiP1AP0rlzzZ/Eo+h6iiikgfBkOIndr9rZC+ayg5CstuztZR2IkwfevPvECA6jWSB/r0HTtz4+WB+QpKKqycmrFwjO644f2lR7KLqQo9B7VX3FE9B2ooqovIds4pGoopADHA+Z/amSc0UUkNlx/wDYfPVZ94s4n5Sfzpni/wDrEHYWrUe32YOPqT+dLRSAiafJAPYGPb5VaXTF0gYGw9P+GtFFIZV8NYi4sEiSoPuN64rf8PQDgutgAf8ArgMDsNsD5ZP50UVGfAQ5ImoGSf6B/wC3c/wqoW0v+ji+0bv5lF3QJ2+Ux2z1icxRRUsYTNhoObhWl380Xbsbsxsd9sT6SY9JNev8MOPmtsn3JQST7mkorajDk6/f/Rs51NwHIGntxPbdcu7o+e1Z/wB0elLrPguf8Ef3H7UUVEiuSLbUMt4MAQUAM5kG0JBms7/DlB/LpgYNqMdJJJj60lFV9l0f4F7ZQedAAgWr8D0260xHyqRxq2CFBAILjcCJBz39aKKb4K1yY3hmktpxTThLaKN9wwqhRi25GB716d3HyP8AakoqWPgnn5Q0n+tPukn3O6J/KpFFFWFHYUUUUCCiiim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36" name="Picture 12" descr="http://www.visitaturistica.com/arevalo/arevalo007vistadesdetorresgemelas06.jpg"/>
          <p:cNvPicPr>
            <a:picLocks noChangeAspect="1" noChangeArrowheads="1"/>
          </p:cNvPicPr>
          <p:nvPr/>
        </p:nvPicPr>
        <p:blipFill>
          <a:blip r:embed="rId3" cstate="print"/>
          <a:srcRect/>
          <a:stretch>
            <a:fillRect/>
          </a:stretch>
        </p:blipFill>
        <p:spPr bwMode="auto">
          <a:xfrm>
            <a:off x="899592" y="2996952"/>
            <a:ext cx="2231528" cy="1674244"/>
          </a:xfrm>
          <a:prstGeom prst="rect">
            <a:avLst/>
          </a:prstGeom>
          <a:noFill/>
        </p:spPr>
      </p:pic>
      <p:pic>
        <p:nvPicPr>
          <p:cNvPr id="1038" name="Picture 14" descr="http://2.bp.blogspot.com/_eSmK9txp26c/TEg5gmjpkzI/AAAAAAAAACM/S5KNRvyQFCs/s1600/mudanza.jpg"/>
          <p:cNvPicPr>
            <a:picLocks noChangeAspect="1" noChangeArrowheads="1"/>
          </p:cNvPicPr>
          <p:nvPr/>
        </p:nvPicPr>
        <p:blipFill>
          <a:blip r:embed="rId4" cstate="print"/>
          <a:srcRect/>
          <a:stretch>
            <a:fillRect/>
          </a:stretch>
        </p:blipFill>
        <p:spPr bwMode="auto">
          <a:xfrm>
            <a:off x="6228184" y="4293096"/>
            <a:ext cx="2011988" cy="1368152"/>
          </a:xfrm>
          <a:prstGeom prst="rect">
            <a:avLst/>
          </a:prstGeom>
          <a:noFill/>
        </p:spPr>
      </p:pic>
      <p:pic>
        <p:nvPicPr>
          <p:cNvPr id="1042" name="Picture 18" descr="http://www.libroerrante.com/blog/wp-content/uploads/2014/01/Librosvisof.jpg"/>
          <p:cNvPicPr>
            <a:picLocks noChangeAspect="1" noChangeArrowheads="1"/>
          </p:cNvPicPr>
          <p:nvPr/>
        </p:nvPicPr>
        <p:blipFill>
          <a:blip r:embed="rId5" cstate="print"/>
          <a:srcRect/>
          <a:stretch>
            <a:fillRect/>
          </a:stretch>
        </p:blipFill>
        <p:spPr bwMode="auto">
          <a:xfrm>
            <a:off x="395536" y="5373216"/>
            <a:ext cx="2070398" cy="125353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p:cNvSpPr>
            <a:spLocks noChangeArrowheads="1"/>
          </p:cNvSpPr>
          <p:nvPr/>
        </p:nvSpPr>
        <p:spPr bwMode="auto">
          <a:xfrm>
            <a:off x="1187624" y="260648"/>
            <a:ext cx="3816424" cy="1665288"/>
          </a:xfrm>
          <a:prstGeom prst="cloudCallout">
            <a:avLst>
              <a:gd name="adj1" fmla="val -41380"/>
              <a:gd name="adj2" fmla="val 64085"/>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opperplate Gothic Bold"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Copperplate Gothic Bold" pitchFamily="34" charset="0"/>
                <a:cs typeface="Arial" pitchFamily="34" charset="0"/>
              </a:rPr>
              <a:t>CUANDO ME VOY CON</a:t>
            </a:r>
            <a:r>
              <a:rPr kumimoji="0" lang="es-ES" sz="1600" b="1" i="0" u="none" strike="noStrike" cap="none" normalizeH="0" dirty="0" smtClean="0">
                <a:ln>
                  <a:noFill/>
                </a:ln>
                <a:solidFill>
                  <a:schemeClr val="tx1"/>
                </a:solidFill>
                <a:effectLst>
                  <a:outerShdw blurRad="38100" dist="38100" dir="2700000" algn="tl">
                    <a:srgbClr val="000000">
                      <a:alpha val="43137"/>
                    </a:srgbClr>
                  </a:outerShdw>
                </a:effectLst>
                <a:latin typeface="Copperplate Gothic Bold" pitchFamily="34" charset="0"/>
                <a:cs typeface="Arial" pitchFamily="34" charset="0"/>
              </a:rPr>
              <a:t> MIS AMIG@S</a:t>
            </a:r>
            <a:endParaRPr kumimoji="0" lang="es-ES" sz="1800" b="1" i="0" u="none" strike="noStrike" cap="none" normalizeH="0" baseline="0" dirty="0" smtClean="0">
              <a:ln>
                <a:noFill/>
              </a:ln>
              <a:solidFill>
                <a:schemeClr val="tx1"/>
              </a:solidFill>
              <a:effectLst>
                <a:outerShdw blurRad="38100" dist="38100" dir="2700000" algn="tl">
                  <a:srgbClr val="000000">
                    <a:alpha val="43137"/>
                  </a:srgbClr>
                </a:outerShdw>
              </a:effectLst>
              <a:latin typeface="Copperplate Gothic Bold" pitchFamily="34" charset="0"/>
              <a:cs typeface="Arial" pitchFamily="34" charset="0"/>
            </a:endParaRPr>
          </a:p>
        </p:txBody>
      </p:sp>
      <p:sp>
        <p:nvSpPr>
          <p:cNvPr id="1030" name="AutoShape 6" descr="data:image/jpeg;base64,/9j/4AAQSkZJRgABAQAAAQABAAD/2wCEAAkGBxITEhUSEBIVFhUXFRgVFRUVFRUWGBUVFRUWGBUVFRcYHiggHRolGxcYIjEhJiorLi4vFyAzODMsNygtLisBCgoKDg0OGxAQGy0mICUtLS0tLS0tLS0tLS0tLS0tLS0tLS0tLS0tLS0tLS0tLS0tLS0tLS0tLS0tLS0tLS0tLf/AABEIAMIBAwMBIgACEQEDEQH/xAAbAAABBQEBAAAAAAAAAAAAAAAAAQMEBQYCB//EAEMQAAIBAwIEBAMGBAIJAwUAAAECEQADIQQSBSIxQQYTUWEycYEjQlKRobEHFGLB0eEVM0Nyc4Ki8PEks8IWRFNjkv/EABkBAAIDAQAAAAAAAAAAAAAAAAABAgMEBf/EACcRAAICAgICAQQCAwAAAAAAAAABAhEDITFBBBJREyJhgTLxFHGx/9oADAMBAAIRAxEAPwD0iiliiK6JzBKKWgCgBKKWKIoASilFEUAJRSxQKQUJRS0lAwooooAKKKKAoUUUUtACRS0UUgCiiimAUUUtACUUtFACUtLRQAlFLFEUAJRS0UAEUURRSoRzRS0RUgEopaSgAopaKQCUUtFACUldUlAwpKWuS49R75FAJCmiO9VnEOKKi4MsCOQQS5nIX9c9ozWe1f8AEjT2hDrcY4hAVxn8XaPrVcslDcJ1pGyDZI+R+h/8GmrmpAnBMdTgAf8AMxArKWfFl69sZbSorgGVh4mdiuysQjE9mUdcVYLxQXCjqQVMqTBYIxcqrSJ6D4ukZHpVGTyUuDZh8fuQg4+tzUC0GhJBm2zbjHbcIgT+Ga2fEVBVW79PnismvE7Shy94OAQSgVyyoRyE8vuZ+UUljxAtx1RXa4GVyCoYbAFWVWQN2duYHz61lWaXv7Pg15McJQ9Yqi+NM29QjEqrqxHUBgSPmB0qk4jxK1eOLq7fKLNaYXJ24CjCr0zIn1zFMcKuaayHtW22xuZzbUWlRgpYgeaSX6qI7EqK0ry4/DMj8N9M1Fcq4In5j6jBqu0uvuupZbcYlUu/ZtGBzCPrMZ3CBXGgs3dNp1OpLXWNxi7oNwm5dJXHUKoKj22mrI+RCXZVLxpxLeiiirzOFLSUtMAooooAKKKKBBS0lFAwiiiaKQgoNLFFMBAKDSxRQBzRFdUUAJFBFBooGIaSuopq/dCiWmPYE/sKARC1mqVWjdzcuApJAYgCciBJ6/4VU8X4uLasXAWDCySSZAzAwOp6n8qOOay0U8wG3t+EszAt0b4dpnGcE9sjFeUcU4q7sS0fEMCY7Tg9P8yKy5HLg2Y4qrH+Ncde8TvIgErgicnDe30/WqSwRk5kAyY9pxUHVOZ6n4pBHqfaplyywQTAdmHKSCfQLA6DMwc4qHCLeWWf/wBShAPKVQxSLh2KuTjlIJkQT1/KurPiG6PKsNMB4+K4MyCZVW2nEZicn1qm/l7SsQ28jcQYKrByNsd8z3rV6TV8PK2zcthbiSpd2JyuS7+pIAAwY6VXKl0WRt9jmn8XXWXzHK2xcgWvMKuAVMtBuSQpBEn+r50+/jfUNbbzdNb3W8yq7W9MkSB8PUATy5iKobvC9Nd3Na1qjcBPmBDHVgony2ERGF7x3p7hnC2QGLtlyTagK4XegLTy3QoJEgxOQKhJR+CS9jRcd8cklbbWydrKC9svsedpkb+aYnv371dWOJNaIXYFJYm2Dzjbct7+WeaRF09yYHYQPPkfV2NwcKQxkB7rBMREq5ggYzOIAmpq3HvaVhc1doO1+2Cw3uSLlq6NhK2yJO3os9CMdCvRdDtmk0PiC4Lu1rm9t8BbgcOUmAFDdSD1mGEHrGNDb49qZY3bYKSIn/V3EMsVBJIJMr19Oma80t8LvrqLG9WLKly9duQx5bbXhDMsg4tgyPxSTU/+aSwPtGVycNaHMpPKVWAIUqsTkEEjrmlKC6BSPTbXiINMIgMqAOaOeCM4jlmKuPPSAdywQIMgTXmOi1rNsWTudFZfjWQrQYIJkjaQDjM4ERW04VrFILZDFsjBgR9wR2+nX8rcWWUXTKcuGMlaL1T6fpmuqjaPy2l7ffDdjI/Eo71KrfF2jnSVOhKKWimISloFFMAiiKKKACkpaKAAUUUUCCiiigAooooAKSlooASgmimdXY3oVDsk/eSAwgzgkH/s0MZif4kaywttrZRDdYgqTA2jBYz1kyMf4V5PegGXYbiTPt7fmO3rXq3Hv4fi4XuW7tw3G6bmA6nn3bVysdFx161nuJfw8cFIuqLhJIBXDnLcpkzmFg9yOozWWa3wbISilyeePqY+ER+p980mlugNLGIBIxMt90e2c/StdxXwDeW5ttAuzAuANuYa2DyzgDzM/wC6cRWb1PA9QjMGsXQyzulGEAdTJGfpUX+SakmQgrMjH8JBMns2B1ycj/qprtPbpP8AakyARGD19wDXPSR65FKiQNcgGPTr/arXiqjzyitMSpIxkT0+kfqO1U4UVYeG7RbVWVESz7RuGJYECR9aTXY0yZY4k9y7b5juYojn8WRzEDEx19YnqTUheOSrWpDIXtvviGY20YDqCertn5VTcIcK+9jEW3Inu/lsEA99xFM2x0o9Ux+zNsvFbLCwjWiWKQ7eY24fauGVonG0A5HRuld8RtaZ0KJf8tzcN1t67xzgQoZfhXExHpMmaz/CN4t37gmEtgLjq73EUY7wCTUngHCXu7nVWIUMSVTzIZV3AMs4U9JNR9B+xuuC8HKIAWDukOqqQIXdDhZg5UgREZnvNbbh2jVSxXKCYIJLKwdySSOqkMvyIP0894QHLlH8wAGVJQqvLIcKNsQCW6YErMYr0bg6B1JW+Lg6HZtADEAt2kZz2604QfwQyySXJZC0DB7jow6/mP8AxTgHvSWrYAABJj1JJ+pOa7ArakYGxKKWKQUyIUUoFBFFiEopQKIosYlFLFFMBKKU0UCCg0UUAJRSmkoADRRRSAKKKKAEAqMdGCSXO4n4e2wAyNvoffrgVKpKVEkyn0mmb+auG4wbbZQW8AbRce6XmPvEoMjqAKsdUhKMAASVIE9JIjPtTNpCuofBi4itOTDIdpWegEFTHqWPrULxDxg2AAigkgmWmAB8qi6S2SUXJ6IvFfBeku2yotKrbYRgICsoG1iBjsJHeK878deCbWnQ3LKkEI1wjdKwtyyjQCJAAcnJPWvUvDXGRqrRuAbSrtbcejLGR7EEGsp/Fq4BbtqX2lrdwQB8YFzTsFnsJUH/AJTUJRjVoshKXtTPFtnSpPDkfzrflA7/ADE8uBnfuGyAPeKV1E+1WHhxkXVWHuNCLdQuZiFDAsSR2iqVs1bRouHeE0u3d9q+gBL3OkkK7Rat7e5MuD7KIya0NzwNcdsWrKQ2/fDLu3TACwQAM4IxC+precE0SpasnaA/kW0JAAMBQY+UzVjFWrFoyyzO9HnN/wAB2fsbY8xBLKx5dwAdQrYxkhSZnqela7SeG7Nm49ywDb8y2qMixsOxdqNtjqFEe/fOa6t8VtvqvKtyxW2dxA5QXdI5u5G09J/erg1KMYinKWmyrGhKqmwc1pU25gN180f8wJ+pFWFu0FmOh7dh8vT5U5S1NRSK3JiCloopkQoopaAEopaKAEopaKAQlFLRQGzmgUtFOxCUUtIaYBUDjvE101l7zZiAB6sxhR9SRU+ubiSIP+Y9x71F30NVZ5pwnxteFwm64ZG6TA2x6RWk1/GrjL9ldVfdV3x+Zx1rrW+CuHlIa0F77lZlck9SSDk5qEPANoD7HU6hAcxKMP1WazNZOma4yxctHek12smG1FoqFncbcH3PWOgPU1T6r+JflvtVVvBZDMAU3Efhyce9SdR4D1ABFnVqZEDzEI/UE/tVVw3wZrtMrKEt3FbJ2uJnA3DdBGKipZY7ZNrDLijTeEvFv8wQjrt5SQxJMnEgyBmT2xitRb1KszoPubZPaWmAD64/UV5hq7ussLN2xcVVHxYZV/5gTA+dc8O8RRaFreVndJYt94kkgyfWPpQvIkuUD8eL3FnqV/UIg3OwUepIAqg8Q6jT37RAcFl6AgiQ2CBIyP8ACu9Hp7epQPay27AZiwAkZliT1MU3xrgmzyf6yqkHG1mPf2H9jVeTyU/toePxqd2U/hjTtoriuCW0upIV5z5GoBKqZ/8AxvAWexIHpUT+MRldOp//AGt9R5S//I1ueGcPCWBacTIO4HIO7qD7VgP4vasK9lD1KFh8g4mfnA/KtLf2bKI7yaPOdHojcfb0EHOYHSJj3IH1q38PcDS7qfKuglNtxiQ0TstXHXmXpkD6VG4bdAkwSDhsMepB6D5VoPD2stpeLs4AFu6Nu0hzvs7QxX0n29azxf3GyUH62j2KwOVfkP2qv4xwptRyG6yWyIITBPrn/GR7VZoMAe1dVuOanRT8A8OW7AcJcZra7SVYgt5gEL0AgbY7Zq62k5yc9feo90NtdFMEgkHvmOh9jmP86b8MeIrbjyLp23FkegaDBiPSues305SVbN7xfUgnZLK0VegA+4/Os74n0t62r6ixeRVVdzW7qSh2j7rLBBPpn6Vfj8hS5M8vHfQ7RVBwDxH50LdTYzfCymbdz2U9Q39Jz+9X9aTO01phS0UUCCiiigAoopQKAEopYpaBnFFLSUyIRRXLXADBME+sgZ6Z6frXZU+hpWh0zN+LvFdvQrLIzsY2jKqQZk7ojHoM5rKW/wCLluDOmYGMRcBE/UDFanxdwnW3wF01+yiRlLtoNLeu4hh9IryDxL4Q1GnuItx7dy5dJJW0GOxZje3KAATMD2MdKi50WwhF/wBnpLcbt6h7eoRmANqPLYEZDEh/1Ix1gVdaPjMQrCR0rHnQ7La4ClVAXrOPWajanjGzB6z29PX9/wBKw/Ul7WjasUXGmen6fVK+VPQdPQk/5VU+L/EH8pZ8xfLZpICXHZC2CYt7Vbc0xjETJIrEW+PFgWbcFADNtOQgMGI9BLe+KyvjjRfa2W/nG1Ktb+zZhlUDbQkzBad0wMQJ61qhmuNmd4EpUMeKPE2r1TgXmgDKouLSjEEfj/3iT9Kd4Vxexb05tXrHmOTKuH2lcRkx65jM5pjhXDSSVVn2bjAdCM9JBUmevpBmtFpPC/llX1KAjcNyGUUfe5lAlQenX1rNkyKXJohD140NeE+OvadbluSgZTcAnsa9u0p02uCahCCyFtpB9QwAYd8fkZrCce1qajTW7CacWdpDMFXl3LuUKsDoJmaqfDS6+y4CZtK4ZjuVeXm3ZPqGPeZqlT7Zc42jfcT4xbsXhYvShaNrHbtMzHeexzFZL+LVkG3p4QF/MYTHNtCSQIzExirfilmxxCyFuNOotutwOAw2KH3Pba5ADIyggR7RMSaLx3cfU27XkEsQzbh8BEhSIVoMYOOuK0fXUo7M3+P6zTRmuA6bYjMScbiQoBgKPvHsYn161peE6FHuWUuWlcb5ggMNwa47c3cKTM/01WeGrGxgr45huAAgBoAaY/CXn5itT4asxeQdkVyfdiAOvpkiKpg7mi+eoM11dUgpa6RyhCKwPizhVy1e/mFblZgQwEbGAAh4wQfXvGc5O/ri9aVlKuAVIgg9CD2qrJjU1+S3FlcH+Dyq+3Gc3Lb3PLMsCjFVgk/lQ3+lWQDUJqGQyRg3By99oJxzHtW28P6e8PMsmPLsXDaBMyysrER8t4pOK8O12yNNdtYVwA4Ybt4IyRMRg47isiWT4NspY12eX62ywHLdjG6VZrbKR90gwZnoa78KeMr+mvA37125YOGUsHjI5hu9vQipuu4JxgcraVbgjqptsD9N0/pTfhHwJrLl3dqLfk2g0OHGXUySqrEETAzHXBrTjlJaZTk9Gey6e6HVXEwwDCQQYIkSD0pymtNp1toqIIVQAozgDoM09WhGMSKCKWigBKKWliiwEoopaAOKKKKYhCK5CDtj5YrukNKgK3jnFrWltG7euEAYC/EzseiIDkkk9q8lfxnZvao37pu2eUjYR5lrcOVGJXmVtsDIIGc1ffxN1dvTkJb3XdZfUqrud3k2jg+Uo5VY5AIExJmsv4c8GO16zdS6vkifOZzsKMJU7R3BaCs4/EI60ZWkqNeGPY5xvxBcV1RrZlhKPuXy3H4kcEhh/wBmKh2EyWeCzkiAXkDI67SJ79+hr0fWcE0YteTtC2SNx5Qu5xBDrbGF3FfugH17VlON6y0siwoAnq0NlhnqOs59qx31RrjXJUEXATbS4NrKVypwOxn3z1irDhnCLZFtXh2QlwjErbUkjJU42kieudowaj8EuXbrFQZxPJCECfjUkbSBHwyJ7TWh0PCHF0tduI9sou24WHM2Np+IwwgkqZ+E9qi5NaJJItuHN5CjzDBuE9VViQpkFIz0YECcwcRUriF+1cUywCLJZmKqxkMAGgEx19OtUur4jDXLmxmLszABtqRGCznJhdqxiNo9arLmsF22TJ/EdsqYVgq99sBQZBP1mBSUnVB6q7J1m0kBrZfzCghWJlwSYxvAB9wJ74zT2lJe4xa7vFrmZVltpEsuVEGDjJ7HNV2l1Y3Cy+WDJsZF2k7wAQOkgMzKVJE9Qy9abThVy3cdbXmOHuFCFYlmCOXZTyQvMYKkRAkMetQZai+fXpuV7IuOTMAconMKA65AA646epqLxPiotq+9VVwV2bkIDswkiEJgxDT7iKrE1RtIjP5anzSB5TEwFDrtd8kgSwwWiPh9eJa6yqm20LjFef41uwNjWwwl7ZxuUiQZINL1D2L7TXA42B4cbj5YXkOw52u0T0749+5e4dxhLLb2O8CVxjaSwBB65BBET3rCvwDUIhZGNu+pEK9zasFQSysxgghhE+pz92rPW6Xzme5ccgiwZRQVHniTa8wzhSvcDJU5zU4/a7TIv7lTR6npuJK2R8PbIkz0O2QRMHHtT2j1YcFuiliEnBdQBzj2JmPaPWvMPD+sv27I862oVbdx7gYiWcMyooxiSuR1Alqu9D4m0xL3ArpsaWmCoBK80RPTb0+daI+TJcozT8WL/i6N9RWT0HiNirEspl4SQYKkCGBwfbK9ZzjNjc1Ycg7tjjdDpc3pjs+BPbEfUdavWeLRmfjTTLjRWtpunBDkN3wwO0g//wAinag6Tiltibcw5MheoIy7FG6ECfmMTUq3ekkHBGfmOh/Ix+Yp4pa/YZYtP9DsUoFNvcAHqYMKCJaBMAE13NWlJ1FJSUisD0NMR1RSUU7CxRS0lKKQWFFLFJQMbopTSUyByDTF+4UYNkqYUj0zAYfnn/KudZeUCCYYjlievbp6Gs/xDU27ZhyILMokgkssRuJJgm4T1EACqsmSi7Fivki+I9Lbu31Atq7r9o24AhSGUBieuE3AD37dRH0OutXUIRbiKsIm4qFYKcBXQD0MR6mqK4WLl75EnkMARAaNw+gPX1HXMQrnELl3aq87gEIiiQMyAZ7Q0ADoBFYptydm6MVFUWfHONHadqKCGJYlyUIMfe9OnWoGm09i6ikuPtCFLAGLYkSSvQNBIifu/lJt6RLSi4Sm4EqqlN+QTLKm0qRujmZh09MVXnjRVWuO32pdkVBsEAAFJPwwzFiR8+lQ54JD2tsIiFlcKqsfKS6QN21uTcMbgI+IzO77o6uX9VdS2gvW7Y387sCqE3AkDcpndgwIifLb2FVV6zeunzb3lguXWZG9+UCLduY5Sd3fPpAFGqc+Zcc3EKXCzo5bdzIodCQx2wyjaBJzBookXGs4nbtaMm4AwYJFsB1IM7VLREAZwB6fKqa5r35VS2tosOVhB6XNwuO3frj2UTTTeJLaC22yA2+4c5ZrZJDAx3cCJHQTMjGdfiNwsLrmYAO1Vhd5UEM49ehnuRTURextOHahjavG4suFdyTKoqW1Y3FJYE9oxyyR6intN4huPY3eY10m4qeWoAuBX+Ao6kEACV+8JZJ6Zx+iu/8Ap3mS7krtEyLdvazs3UwzR7chqJwbXbCBO5UMqrFgDkFtvoeUHH6U/UFI9G0F9fJ89lffthRsEobcgrd2Qc/eMiTjBJFRtHxPZhr72i8SRFsIRI5FnakEehzNRv8ATgG2+j29t523ptIJuhpdgwkKWDDBnDAREiqjWcAL7rqSBcVnVQrM9tnIOx+52yQG6EQ3eq0kuSbfwaXW6xVtFkv7lu3mCvs8w8xJULHNJkJBwds+gp7hV5Gc2b14O0tbIRTvGC5QlgIDbSV2yFYCDBg5PgHBXOstW0JbZdss6QSrLKur56kA5XBHbvFur3pkbBduWhcVmbbe2Ei4rwY2kgK0BpAj2ptISO+L6RFdFGGfUG3aT7SNrMC+2WJO8uh3HPN9Kn63S2rF+/qHjd5lwFHeFcFYKkFScW+0hYI+GndGbt+z/NXSqXtIt0sCikFiB5F5No5Slw80Y5ZjpWf1uhtG07LeLBrgYkrJG1CoBDEGO8kHI+tIkajRzJSwltQoI5yQLgLBkgmSx+DpM4mJq3RztW1Yd7bLIQKos+dEeY0kSGLSR0xyzis1pntq9q1cb7ZLtnJVQ9m0oHl2GJnJVSSTzcwyDgSrfGbL+Wt3UM/lCVvbBbggZMEFWGFPNBAAIIgyqCy9tNd8nezMSPMIaGDs1vbkAjcDFwDBzDVJ0PFWMr1YM0EjmMuRMGPXYR35TjMVPEfEVy1b2/ZAXXa5u3MyOCFlhiDuGduCImM4L+quXLtpQkMYCS5flaOSWiVAMT1BJ9KackRaT5Roxr7dm84vEhjhZIPUSvNgZ/D0B71YrrQ4m3uiBhRmTBgk4GDWK11u2HuXBcCgLttIxVvNDALvDdQuPQfU1YWeJ3UItWnHlkswwN1sGNisD1JO7p1x61ox5WUZMKatGkstmGtkGO7hycjsT8j9akKI+FQPXOPrArPafWsJthizDLQoPM0YYiDuz0HYd8Vc6PUNgNbYHovQDpJ79f8ACtSkjHJNE8UtNqzT0AHzzPyinKsKxRS0lLQAUUUlAHFM6vUrbUsxwPrJPQADJJ9BT9VfE7HOt0/7MHbuICKxwXju0coM4BNDYoreyp4tdflN+UWdwtqAR1BPmt6xOAI5u9Y3ivEw25tkDYTzMN5jl6GCBJ7YmetaXxJrCFW4hUYZpf8ApIwExAJxGO3rXkvFNQpYlmYscsWwSxyfoOnbt0rJNbN2N6JyOxAJu2lhvxAnODvVJbECIj+9N/6RS3tZmuM0MGKkKqkZEYYkgYEgD2npS2LaGBO7vtjA9CT6D+9RdYc8vY9c946x16VD1LbL65xTddb7VlWS6HaH2HsFDAwCB19Iqc15NSLl3yXTT2sgqwG+OtsALJuMScyAoMdgDjojqTnAj06A1MsG4qBcRm4FaSJnlkDMnaeuM/Ok0CZ1qNUwcOSRdYnlEgWQCPLVSe5/Qe5rrX3XvWkEtuQsMnd5m9uogcsehnr1ri9caWuKNyyW3uqCWPX4gSc9BXOjDFnuSAiCSSRI5lXp174xQBEGkcOFZDukAA43A9FM/vV1oNEC4N1wgCkMpggOuF3AGSMD8qn6XX6Zmb7Dc/lSdzSGBi2QAACsAlusDaMVXaK5ZbzWNtYVXuKqj4SGRQJIIJIbE91HrUW2yWkLbsIDcS6Llt1Yg7M7VLEGMjl65j9650egRJdWLIc+WyGDAmJwOh6+9XOo1ilfMuFwEUJu+zLQrKoM4LAXMQx+6ewxBPCQS11dTi4YBZW2zePNtaMNEgSB27ZpWSJhv2tPaMpdCsOcAqqswEAKDLbhzZmPWRVjfIt3ka2zyQtgJNyPsbaKVaNoJLAKAOuekRUAcFuakorrPl3T5uxAECuu8ncYAwpE/wBS10Nf5QN43A9yWZltsSguMTubeJk9zEiSwmo6H/ssdDxS9a3uSVMOwQklQ42pLzPMPNMQY5IzFPXrRfVteVW8wX1tspAKrJCW3QbAdhVZmYUE9BWe0XGLYKILu4bGa45BclhlUAn4RuODGY9JN7Y4ncuGydMqkNvXzRblyLcZMYDiRMgmBI6TQ00CaZK4K4sapAt19ty2SV6TZuLcCMdwklbXk98leo78cetDTam5/L20Z9q3TcZ/s7e7aQbdtQBML8bTnMSarNVr1h7lhrYG4I13ex3gpMAtkCQ0ewH0k+KFuXdJpyLsf7C6oYDmMvabcMAG2jIZ7pEZqG7Hqits2bovLqkQXRLMwDAbIDb/ADOhgk7g+eoyYqXwGzZusqhwqnYL1wMUUkgBRBkBocgMAFLIfWq3R6ZUgeaVO/arQQzYhtoH3sDm/cZqbpdbd3hWlmZrbIzWtxJUBtxVI5hiZn4THWatIGxuLZIDkWzau/HbXKgBdqXlcZIXlQEZADDpIqxsaa7ZVHtwyNv8ueYDlU2zvmNo5zA9B06VQarSecLpCFLiqLjWjbIVmfmbZtw25yGwMSeszTmms3rPlhblwBTPlki55a3GWNswIboMdQBGRNVEkyPr+Fv57Xrz4XYSowp2qFKqDPLG2TMAEdcCmuGAXGZGgYUf07tuOYg9ZLA56dop7Vcea8qs2dyyFCKGkgF1IGCsROFmJgU1aYAzZQOBieYGGGSS3su0rHQAfOxfkRrLHC/JVRacMRzsCqSu6ZY5wcR+XtVjpze3D7PcAOoI2kt0AJEiO9V3AVZUDu4c4LFhKyZ2xkY6AHHbr20elvsxhtoAzymSZgj5YP61qhvgyZG1+R+0zL8QHyB/YdzUhGnPahFHpQBB9j+9aTIzuloFKKAEorqKKBjLNUTXKNu5hhQT3kACSRHQ4qZFV/FdfbtWzfeSi9So3BR3c9oHr2oZHswXiqw7uLi2yoCPjzM7fvXHZpVfTlmJn5eWX0MkNJ2lgIiTBPt9etb3xjxZtZtZNxtkctsHmFxO5hZJCuTAx6msNrmIYoeoJwOs5Bms0+TdC62MW5CkA4IgL1mcZnFPXRbtygPmM20Epu2gAmdxx0HYUutYKPKcwwIZtpGDGEkdwOvoTHai3oSyOFUJBUl3MLDAgrOZJJx8j61U38lhHsXFwdqoA3ZRlDj6np+tOlzci4ylkYgSxKtIOQI6rAgnoPUGntVe01mDatG+YBY3yBbDR08u2ZIn8TfSk0Gq3g3b0bp5HIgbVjzAoGB1USBiT3il0SE1Gmm6LaacLIAaAQQDAJUscnEbu5nFJqdvlXiuQACNvwmLlsGCcsJPoPX2qKLNxmDLddrjAKJJPK/LBY9yTED1rpyNt+2rDatvaIwdqXVZiYEEkzP0pIOBOJ3IAt24VEAJ2MOdyAWZmiSZMAGYAH1ncHtK6NYRwNxttdc9AWupCT7R9Wb5VRW2ESwPlgjlBguc9+3uanaS4zXLaqIXesW1AEZEF/WDmTPvFNgiNxfVl7twzyb4VegKqx2A+8En5kmpHBNY63l23G8sTysZWIMAqcdaTU6Q7dtzN0BeVSCDmOcjG4L7/OjRottlJKs8jE8og9ZGGPUQPXvSvQJGj4lxdnRNPaby2ZQ5theVS6g+WR1LMSMkE9OgwKvjVtg6W1yLahGgNFxtv2jYx8UiMQAK60OnW7q12mCge69wzhbSBlJ+RXr71W6/Vsea0/IxIK7RDkHqwiCxXaT7k0khtnem4ey+Yd4UeX03DcAzoJKj3ge5qw0moFtVshS1trii4GhWuhyyMwj4IKLGe0nrVRdubdMJUBrrwCEC8lqJyOsuf+j3rjS3mSwxztZwuDBBCkgj5YqVELLd1uabzllXtNte2xBMsHOx1PVWEsGU+pBmm/5+VK3Nw3AEn3ztcfiHxfm2arNDq2g2miDJG6TLEr1E94qdYupgtt2qPspk7SUclSuTtLiY7T70USTH7957VoBWbeHFxSI2rt3TE9eYAiOnerm1xDfZW/qbYQqGjYSCUukqjlTO1NwK7u0e4qFwdbjW7VrqoL3LZWC8SN5IyIkYB7n6UwPMN25dK7NltGIAkeW1liqZwV2hRHQ7ZilVjZZ6LjO24DcZiofbuHKqW5C4KmTAA5enzxV7wziFh2V1lVlUKqW2lGkGQwJDoDEzBx9POLLNsKqIXdueN0R0gielXvBta9gwrSQOYLEssTtyMHqD7tPrRKIJl+Vu6d5sW7rqSClyCCHUEr5iGJubZlgQGU53HcKsuHWyHcmEuY5VIAUpAS4QBA+EYwfr0i8OZIdydyhEJCsfMUdUbOCyg7hPbcJIJmfwq0yXgCpuArIBDEGDtbY2enLEd2qK5Bmt0NsCE+FhGQAVuh84A6gMScmRjFaHRoBHSenYd/lVPwe7Z5FZoMbQrmd0zMSJiR0yP7WqWDuNoEm2FG4nLDcTCBvSPqBHqK141RiyPon22BAI6ESPkeldETSKIx+VdRV5QIKWiKUUAJRXVFAUMlvrWZ4jw20F3ObjO5G1N/M7ZKnYkLj1j5mKv9Zc2IzsSY6KsAsSYVQfUkgde9N6bThOe5Bc4kdFBOETvH6nqfZPY4ujz7ivAW0wRrblGhvNcmWSzMHa+3lUFlJc8xnt93z7iSGy7scXGk2wBHk2yWG8jEMy/DjoScV694gvNqFe2QbVshQxIG4qfuntzExAkn1EV5V4i1jO3MpRVjYF5TBMK9xuuVWRVE0uDTjbasoNHZG5fs90meaYAB9vUVI1QYX5LeY+6RALlpyrFVwJkR7/ACpLybbU4AY/DJ6AZkdYgwD8+lV2q1zbUVYWB2GZBMZPtH5VVsvskDRMLha+3lHJhedzPUBJJz/UYzT1/VuzAeUUtKht2wo3G2plpkdW3Hc0R1PsKogxGep7TmPWujcaABiCWByDJAB/alQWW1m6Vubr1whrSqw25LMm3ywhGB2O7sAe9QtBqouCYhgysDMHcrLB79+v+Fdpc3WijPBLdYnlXop7xJmk0bqoIO0GSd/xcuwgKvpnvQPZ1bXeWbadiCcAy7dEUekmenYGuddfZW2hukFtpEBiJK8uDHfrma60LFUu3VJG0ACJ+O4SoPz27/1qAbeB7if1j+1AiZqOJ3ZdRCyTuhVEz6kdfX5kmmuGx5iF5IDA9eymT+xo17brm4H7qde5CKD29Qal6PR5DHIe25A9Dlcj0DUtJD2w4Un2m0g89m6Pfc1u5tEfMCm9OCQbaMDMsuDuLBTIHpK/sK60F4bg4YhrbgrAyZ6dugIGPc1c+GtBbZtRq5PlacG4oURLGdiyR1GP0oboaRm9VcZlRScIpVREQCzOf1Y1OvWduisOc7798x/w0sAT7SxqZxNEfzLqqVZ2LhcwhLEsPkB+je1VF5rjIgLEohKqpOELEs0DsCcz7U1si1Rzo7g8wM5Pcz77TH+FWWm0i3CdoYyNxIGAG+ET9QPzqz4d4PJRWvsU3i4RK4hLRuJzf1wQCAYKn2r1vwt4cCWrdtk3Raa3cYmUfzWJu8nYzI/Ke1TUGyuWRRPK3sXVe35I27TbUiSN5I3cvqoJbHSSZ9re3w1W0rosEsTBVoY6cXG2l5wQodpwMA55a3Wr8KIhS0pO6XNhjnZ5kebAMgKg3kDuXWpen4YLSMqKoTmAKgRbNmdqMDmCFwe63Cp+6SnjYLOjx+3wlrW4HuhDQOjKyj4sZAbcCJ9OjU9wy5bKyqxe2QN2Q+3G7YOpElY9Mwc1uL2l8lbgvWltgNu07glgik+YLVxCCSAt3aeuI67RWf1HDhe8zU2bflrLKuUBRvNVSCOkhrkiOwqPq+y1TRJ0y3UsBrajC27r7Bym3vuqoO3/AGZ2s0Yw/bFbbS6Jd8T9m6sQs7vLZoYsjddpk/ke/XA2tBq7Z2BTebbzokxG4ruQjDbts4JBK9jgXVvxa1lrbOhtmfhcOonZDgg9JYsYBPSnFJPZCVyWj0E2XZSsgsrLtJAMTkXfl1x6iKf4TYIXJIcMRc/qcYLwfUAER2Iqh4B4ot3mWFAZjtG3Kgk+vUST0rUOmdy/GOo/EPQn9j7fOtEafBkmmuR4Clot3ARI/wDHqD711VhWc0tLRTEFJS0UAQeI/wCz/wCMn6BiP1AP0rlzzZ/Eo+h6iiikgfBkOIndr9rZC+ayg5CstuztZR2IkwfevPvECA6jWSB/r0HTtz4+WB+QpKKqycmrFwjO644f2lR7KLqQo9B7VX3FE9B2ooqovIds4pGoopADHA+Z/amSc0UUkNlx/wDYfPVZ94s4n5Sfzpni/wDrEHYWrUe32YOPqT+dLRSAiafJAPYGPb5VaXTF0gYGw9P+GtFFIZV8NYi4sEiSoPuN64rf8PQDgutgAf8ArgMDsNsD5ZP50UVGfAQ5ImoGSf6B/wC3c/wqoW0v+ji+0bv5lF3QJ2+Ux2z1icxRRUsYTNhoObhWl380Xbsbsxsd9sT6SY9JNev8MOPmtsn3JQST7mkorajDk6/f/Rs51NwHIGntxPbdcu7o+e1Z/wB0elLrPguf8Ef3H7UUVEiuSLbUMt4MAQUAM5kG0JBms7/DlB/LpgYNqMdJJJj60lFV9l0f4F7ZQedAAgWr8D0260xHyqRxq2CFBAILjcCJBz39aKKb4K1yY3hmktpxTThLaKN9wwqhRi25GB716d3HyP8AakoqWPgnn5Q0n+tPukn3O6J/KpFFFWFHYUUUUCCiiim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2" name="AutoShape 8" descr="data:image/jpeg;base64,/9j/4AAQSkZJRgABAQAAAQABAAD/2wCEAAkGBxITEhUSEBIVFhUXFRgVFRUVFRUWGBUVFRUWGBUVFRcYHiggHRolGxcYIjEhJiorLi4vFyAzODMsNygtLisBCgoKDg0OGxAQGy0mICUtLS0tLS0tLS0tLS0tLS0tLS0tLS0tLS0tLS0tLS0tLS0tLS0tLS0tLS0tLS0tLS0tLf/AABEIAMIBAwMBIgACEQEDEQH/xAAbAAABBQEBAAAAAAAAAAAAAAAAAQMEBQYCB//EAEMQAAIBAwIEBAMGBAIJAwUAAAECEQADIQQSBSIxQQYTUWEycYEjQlKRobEHFGLB0eEVM0Nyc4Ki8PEks8IWRFNjkv/EABkBAAIDAQAAAAAAAAAAAAAAAAABAgMEBf/EACcRAAICAgICAQQCAwAAAAAAAAABAhEDITFBBBJREyJhgTLxFHGx/9oADAMBAAIRAxEAPwD0iiliiK6JzBKKWgCgBKKWKIoASilFEUAJRSxQKQUJRS0lAwooooAKKKKAoUUUUtACRS0UUgCiiimAUUUtACUUtFACUtLRQAlFLFEUAJRS0UAEUURRSoRzRS0RUgEopaSgAopaKQCUUtFACUldUlAwpKWuS49R75FAJCmiO9VnEOKKi4MsCOQQS5nIX9c9ozWe1f8AEjT2hDrcY4hAVxn8XaPrVcslDcJ1pGyDZI+R+h/8GmrmpAnBMdTgAf8AMxArKWfFl69sZbSorgGVh4mdiuysQjE9mUdcVYLxQXCjqQVMqTBYIxcqrSJ6D4ukZHpVGTyUuDZh8fuQg4+tzUC0GhJBm2zbjHbcIgT+Ga2fEVBVW79PnismvE7Shy94OAQSgVyyoRyE8vuZ+UUljxAtx1RXa4GVyCoYbAFWVWQN2duYHz61lWaXv7Pg15McJQ9Yqi+NM29QjEqrqxHUBgSPmB0qk4jxK1eOLq7fKLNaYXJ24CjCr0zIn1zFMcKuaayHtW22xuZzbUWlRgpYgeaSX6qI7EqK0ry4/DMj8N9M1Fcq4In5j6jBqu0uvuupZbcYlUu/ZtGBzCPrMZ3CBXGgs3dNp1OpLXWNxi7oNwm5dJXHUKoKj22mrI+RCXZVLxpxLeiiirzOFLSUtMAooooAKKKKBBS0lFAwiiiaKQgoNLFFMBAKDSxRQBzRFdUUAJFBFBooGIaSuopq/dCiWmPYE/sKARC1mqVWjdzcuApJAYgCciBJ6/4VU8X4uLasXAWDCySSZAzAwOp6n8qOOay0U8wG3t+EszAt0b4dpnGcE9sjFeUcU4q7sS0fEMCY7Tg9P8yKy5HLg2Y4qrH+Ncde8TvIgErgicnDe30/WqSwRk5kAyY9pxUHVOZ6n4pBHqfaplyywQTAdmHKSCfQLA6DMwc4qHCLeWWf/wBShAPKVQxSLh2KuTjlIJkQT1/KurPiG6PKsNMB4+K4MyCZVW2nEZicn1qm/l7SsQ28jcQYKrByNsd8z3rV6TV8PK2zcthbiSpd2JyuS7+pIAAwY6VXKl0WRt9jmn8XXWXzHK2xcgWvMKuAVMtBuSQpBEn+r50+/jfUNbbzdNb3W8yq7W9MkSB8PUATy5iKobvC9Nd3Na1qjcBPmBDHVgony2ERGF7x3p7hnC2QGLtlyTagK4XegLTy3QoJEgxOQKhJR+CS9jRcd8cklbbWydrKC9svsedpkb+aYnv371dWOJNaIXYFJYm2Dzjbct7+WeaRF09yYHYQPPkfV2NwcKQxkB7rBMREq5ggYzOIAmpq3HvaVhc1doO1+2Cw3uSLlq6NhK2yJO3os9CMdCvRdDtmk0PiC4Lu1rm9t8BbgcOUmAFDdSD1mGEHrGNDb49qZY3bYKSIn/V3EMsVBJIJMr19Oma80t8LvrqLG9WLKly9duQx5bbXhDMsg4tgyPxSTU/+aSwPtGVycNaHMpPKVWAIUqsTkEEjrmlKC6BSPTbXiINMIgMqAOaOeCM4jlmKuPPSAdywQIMgTXmOi1rNsWTudFZfjWQrQYIJkjaQDjM4ERW04VrFILZDFsjBgR9wR2+nX8rcWWUXTKcuGMlaL1T6fpmuqjaPy2l7ffDdjI/Eo71KrfF2jnSVOhKKWimISloFFMAiiKKKACkpaKAAUUUUCCiiigAooooAKSlooASgmimdXY3oVDsk/eSAwgzgkH/s0MZif4kaywttrZRDdYgqTA2jBYz1kyMf4V5PegGXYbiTPt7fmO3rXq3Hv4fi4XuW7tw3G6bmA6nn3bVysdFx161nuJfw8cFIuqLhJIBXDnLcpkzmFg9yOozWWa3wbISilyeePqY+ER+p980mlugNLGIBIxMt90e2c/StdxXwDeW5ttAuzAuANuYa2DyzgDzM/wC6cRWb1PA9QjMGsXQyzulGEAdTJGfpUX+SakmQgrMjH8JBMns2B1ycj/qprtPbpP8AakyARGD19wDXPSR65FKiQNcgGPTr/arXiqjzyitMSpIxkT0+kfqO1U4UVYeG7RbVWVESz7RuGJYECR9aTXY0yZY4k9y7b5juYojn8WRzEDEx19YnqTUheOSrWpDIXtvviGY20YDqCertn5VTcIcK+9jEW3Inu/lsEA99xFM2x0o9Ux+zNsvFbLCwjWiWKQ7eY24fauGVonG0A5HRuld8RtaZ0KJf8tzcN1t67xzgQoZfhXExHpMmaz/CN4t37gmEtgLjq73EUY7wCTUngHCXu7nVWIUMSVTzIZV3AMs4U9JNR9B+xuuC8HKIAWDukOqqQIXdDhZg5UgREZnvNbbh2jVSxXKCYIJLKwdySSOqkMvyIP0894QHLlH8wAGVJQqvLIcKNsQCW6YErMYr0bg6B1JW+Lg6HZtADEAt2kZz2604QfwQyySXJZC0DB7jow6/mP8AxTgHvSWrYAABJj1JJ+pOa7ArakYGxKKWKQUyIUUoFBFFiEopQKIosYlFLFFMBKKU0UCCg0UUAJRSmkoADRRRSAKKKKAEAqMdGCSXO4n4e2wAyNvoffrgVKpKVEkyn0mmb+auG4wbbZQW8AbRce6XmPvEoMjqAKsdUhKMAASVIE9JIjPtTNpCuofBi4itOTDIdpWegEFTHqWPrULxDxg2AAigkgmWmAB8qi6S2SUXJ6IvFfBeku2yotKrbYRgICsoG1iBjsJHeK878deCbWnQ3LKkEI1wjdKwtyyjQCJAAcnJPWvUvDXGRqrRuAbSrtbcejLGR7EEGsp/Fq4BbtqX2lrdwQB8YFzTsFnsJUH/AJTUJRjVoshKXtTPFtnSpPDkfzrflA7/ADE8uBnfuGyAPeKV1E+1WHhxkXVWHuNCLdQuZiFDAsSR2iqVs1bRouHeE0u3d9q+gBL3OkkK7Rat7e5MuD7KIya0NzwNcdsWrKQ2/fDLu3TACwQAM4IxC+precE0SpasnaA/kW0JAAMBQY+UzVjFWrFoyyzO9HnN/wAB2fsbY8xBLKx5dwAdQrYxkhSZnqela7SeG7Nm49ywDb8y2qMixsOxdqNtjqFEe/fOa6t8VtvqvKtyxW2dxA5QXdI5u5G09J/erg1KMYinKWmyrGhKqmwc1pU25gN180f8wJ+pFWFu0FmOh7dh8vT5U5S1NRSK3JiCloopkQoopaAEopaKAEopaKAQlFLRQGzmgUtFOxCUUtIaYBUDjvE101l7zZiAB6sxhR9SRU+ubiSIP+Y9x71F30NVZ5pwnxteFwm64ZG6TA2x6RWk1/GrjL9ldVfdV3x+Zx1rrW+CuHlIa0F77lZlck9SSDk5qEPANoD7HU6hAcxKMP1WazNZOma4yxctHek12smG1FoqFncbcH3PWOgPU1T6r+JflvtVVvBZDMAU3Efhyce9SdR4D1ABFnVqZEDzEI/UE/tVVw3wZrtMrKEt3FbJ2uJnA3DdBGKipZY7ZNrDLijTeEvFv8wQjrt5SQxJMnEgyBmT2xitRb1KszoPubZPaWmAD64/UV5hq7ussLN2xcVVHxYZV/5gTA+dc8O8RRaFreVndJYt94kkgyfWPpQvIkuUD8eL3FnqV/UIg3OwUepIAqg8Q6jT37RAcFl6AgiQ2CBIyP8ACu9Hp7epQPay27AZiwAkZliT1MU3xrgmzyf6yqkHG1mPf2H9jVeTyU/toePxqd2U/hjTtoriuCW0upIV5z5GoBKqZ/8AxvAWexIHpUT+MRldOp//AGt9R5S//I1ueGcPCWBacTIO4HIO7qD7VgP4vasK9lD1KFh8g4mfnA/KtLf2bKI7yaPOdHojcfb0EHOYHSJj3IH1q38PcDS7qfKuglNtxiQ0TstXHXmXpkD6VG4bdAkwSDhsMepB6D5VoPD2stpeLs4AFu6Nu0hzvs7QxX0n29azxf3GyUH62j2KwOVfkP2qv4xwptRyG6yWyIITBPrn/GR7VZoMAe1dVuOanRT8A8OW7AcJcZra7SVYgt5gEL0AgbY7Zq62k5yc9feo90NtdFMEgkHvmOh9jmP86b8MeIrbjyLp23FkegaDBiPSues305SVbN7xfUgnZLK0VegA+4/Os74n0t62r6ixeRVVdzW7qSh2j7rLBBPpn6Vfj8hS5M8vHfQ7RVBwDxH50LdTYzfCymbdz2U9Q39Jz+9X9aTO01phS0UUCCiiigAoopQKAEopYpaBnFFLSUyIRRXLXADBME+sgZ6Z6frXZU+hpWh0zN+LvFdvQrLIzsY2jKqQZk7ojHoM5rKW/wCLluDOmYGMRcBE/UDFanxdwnW3wF01+yiRlLtoNLeu4hh9IryDxL4Q1GnuItx7dy5dJJW0GOxZje3KAATMD2MdKi50WwhF/wBnpLcbt6h7eoRmANqPLYEZDEh/1Ix1gVdaPjMQrCR0rHnQ7La4ClVAXrOPWajanjGzB6z29PX9/wBKw/Ul7WjasUXGmen6fVK+VPQdPQk/5VU+L/EH8pZ8xfLZpICXHZC2CYt7Vbc0xjETJIrEW+PFgWbcFADNtOQgMGI9BLe+KyvjjRfa2W/nG1Ktb+zZhlUDbQkzBad0wMQJ61qhmuNmd4EpUMeKPE2r1TgXmgDKouLSjEEfj/3iT9Kd4Vxexb05tXrHmOTKuH2lcRkx65jM5pjhXDSSVVn2bjAdCM9JBUmevpBmtFpPC/llX1KAjcNyGUUfe5lAlQenX1rNkyKXJohD140NeE+OvadbluSgZTcAnsa9u0p02uCahCCyFtpB9QwAYd8fkZrCce1qajTW7CacWdpDMFXl3LuUKsDoJmaqfDS6+y4CZtK4ZjuVeXm3ZPqGPeZqlT7Zc42jfcT4xbsXhYvShaNrHbtMzHeexzFZL+LVkG3p4QF/MYTHNtCSQIzExirfilmxxCyFuNOotutwOAw2KH3Pba5ADIyggR7RMSaLx3cfU27XkEsQzbh8BEhSIVoMYOOuK0fXUo7M3+P6zTRmuA6bYjMScbiQoBgKPvHsYn161peE6FHuWUuWlcb5ggMNwa47c3cKTM/01WeGrGxgr45huAAgBoAaY/CXn5itT4asxeQdkVyfdiAOvpkiKpg7mi+eoM11dUgpa6RyhCKwPizhVy1e/mFblZgQwEbGAAh4wQfXvGc5O/ri9aVlKuAVIgg9CD2qrJjU1+S3FlcH+Dyq+3Gc3Lb3PLMsCjFVgk/lQ3+lWQDUJqGQyRg3By99oJxzHtW28P6e8PMsmPLsXDaBMyysrER8t4pOK8O12yNNdtYVwA4Ybt4IyRMRg47isiWT4NspY12eX62ywHLdjG6VZrbKR90gwZnoa78KeMr+mvA37125YOGUsHjI5hu9vQipuu4JxgcraVbgjqptsD9N0/pTfhHwJrLl3dqLfk2g0OHGXUySqrEETAzHXBrTjlJaZTk9Gey6e6HVXEwwDCQQYIkSD0pymtNp1toqIIVQAozgDoM09WhGMSKCKWigBKKWliiwEoopaAOKKKKYhCK5CDtj5YrukNKgK3jnFrWltG7euEAYC/EzseiIDkkk9q8lfxnZvao37pu2eUjYR5lrcOVGJXmVtsDIIGc1ffxN1dvTkJb3XdZfUqrud3k2jg+Uo5VY5AIExJmsv4c8GO16zdS6vkifOZzsKMJU7R3BaCs4/EI60ZWkqNeGPY5xvxBcV1RrZlhKPuXy3H4kcEhh/wBmKh2EyWeCzkiAXkDI67SJ79+hr0fWcE0YteTtC2SNx5Qu5xBDrbGF3FfugH17VlON6y0siwoAnq0NlhnqOs59qx31RrjXJUEXATbS4NrKVypwOxn3z1irDhnCLZFtXh2QlwjErbUkjJU42kieudowaj8EuXbrFQZxPJCECfjUkbSBHwyJ7TWh0PCHF0tduI9sou24WHM2Np+IwwgkqZ+E9qi5NaJJItuHN5CjzDBuE9VViQpkFIz0YECcwcRUriF+1cUywCLJZmKqxkMAGgEx19OtUur4jDXLmxmLszABtqRGCznJhdqxiNo9arLmsF22TJ/EdsqYVgq99sBQZBP1mBSUnVB6q7J1m0kBrZfzCghWJlwSYxvAB9wJ74zT2lJe4xa7vFrmZVltpEsuVEGDjJ7HNV2l1Y3Cy+WDJsZF2k7wAQOkgMzKVJE9Qy9abThVy3cdbXmOHuFCFYlmCOXZTyQvMYKkRAkMetQZai+fXpuV7IuOTMAconMKA65AA646epqLxPiotq+9VVwV2bkIDswkiEJgxDT7iKrE1RtIjP5anzSB5TEwFDrtd8kgSwwWiPh9eJa6yqm20LjFef41uwNjWwwl7ZxuUiQZINL1D2L7TXA42B4cbj5YXkOw52u0T0749+5e4dxhLLb2O8CVxjaSwBB65BBET3rCvwDUIhZGNu+pEK9zasFQSysxgghhE+pz92rPW6Xzme5ccgiwZRQVHniTa8wzhSvcDJU5zU4/a7TIv7lTR6npuJK2R8PbIkz0O2QRMHHtT2j1YcFuiliEnBdQBzj2JmPaPWvMPD+sv27I862oVbdx7gYiWcMyooxiSuR1Alqu9D4m0xL3ArpsaWmCoBK80RPTb0+daI+TJcozT8WL/i6N9RWT0HiNirEspl4SQYKkCGBwfbK9ZzjNjc1Ycg7tjjdDpc3pjs+BPbEfUdavWeLRmfjTTLjRWtpunBDkN3wwO0g//wAinag6Tiltibcw5MheoIy7FG6ECfmMTUq3ekkHBGfmOh/Ix+Yp4pa/YZYtP9DsUoFNvcAHqYMKCJaBMAE13NWlJ1FJSUisD0NMR1RSUU7CxRS0lKKQWFFLFJQMbopTSUyByDTF+4UYNkqYUj0zAYfnn/KudZeUCCYYjlievbp6Gs/xDU27ZhyILMokgkssRuJJgm4T1EACqsmSi7Fivki+I9Lbu31Atq7r9o24AhSGUBieuE3AD37dRH0OutXUIRbiKsIm4qFYKcBXQD0MR6mqK4WLl75EnkMARAaNw+gPX1HXMQrnELl3aq87gEIiiQMyAZ7Q0ADoBFYptydm6MVFUWfHONHadqKCGJYlyUIMfe9OnWoGm09i6ikuPtCFLAGLYkSSvQNBIifu/lJt6RLSi4Sm4EqqlN+QTLKm0qRujmZh09MVXnjRVWuO32pdkVBsEAAFJPwwzFiR8+lQ54JD2tsIiFlcKqsfKS6QN21uTcMbgI+IzO77o6uX9VdS2gvW7Y387sCqE3AkDcpndgwIifLb2FVV6zeunzb3lguXWZG9+UCLduY5Sd3fPpAFGqc+Zcc3EKXCzo5bdzIodCQx2wyjaBJzBookXGs4nbtaMm4AwYJFsB1IM7VLREAZwB6fKqa5r35VS2tosOVhB6XNwuO3frj2UTTTeJLaC22yA2+4c5ZrZJDAx3cCJHQTMjGdfiNwsLrmYAO1Vhd5UEM49ehnuRTURextOHahjavG4suFdyTKoqW1Y3FJYE9oxyyR6intN4huPY3eY10m4qeWoAuBX+Ao6kEACV+8JZJ6Zx+iu/8Ap3mS7krtEyLdvazs3UwzR7chqJwbXbCBO5UMqrFgDkFtvoeUHH6U/UFI9G0F9fJ89lffthRsEobcgrd2Qc/eMiTjBJFRtHxPZhr72i8SRFsIRI5FnakEehzNRv8ATgG2+j29t523ptIJuhpdgwkKWDDBnDAREiqjWcAL7rqSBcVnVQrM9tnIOx+52yQG6EQ3eq0kuSbfwaXW6xVtFkv7lu3mCvs8w8xJULHNJkJBwds+gp7hV5Gc2b14O0tbIRTvGC5QlgIDbSV2yFYCDBg5PgHBXOstW0JbZdss6QSrLKur56kA5XBHbvFur3pkbBduWhcVmbbe2Ei4rwY2kgK0BpAj2ptISO+L6RFdFGGfUG3aT7SNrMC+2WJO8uh3HPN9Kn63S2rF+/qHjd5lwFHeFcFYKkFScW+0hYI+GndGbt+z/NXSqXtIt0sCikFiB5F5No5Slw80Y5ZjpWf1uhtG07LeLBrgYkrJG1CoBDEGO8kHI+tIkajRzJSwltQoI5yQLgLBkgmSx+DpM4mJq3RztW1Yd7bLIQKos+dEeY0kSGLSR0xyzis1pntq9q1cb7ZLtnJVQ9m0oHl2GJnJVSSTzcwyDgSrfGbL+Wt3UM/lCVvbBbggZMEFWGFPNBAAIIgyqCy9tNd8nezMSPMIaGDs1vbkAjcDFwDBzDVJ0PFWMr1YM0EjmMuRMGPXYR35TjMVPEfEVy1b2/ZAXXa5u3MyOCFlhiDuGduCImM4L+quXLtpQkMYCS5flaOSWiVAMT1BJ9KackRaT5Roxr7dm84vEhjhZIPUSvNgZ/D0B71YrrQ4m3uiBhRmTBgk4GDWK11u2HuXBcCgLttIxVvNDALvDdQuPQfU1YWeJ3UItWnHlkswwN1sGNisD1JO7p1x61ox5WUZMKatGkstmGtkGO7hycjsT8j9akKI+FQPXOPrArPafWsJthizDLQoPM0YYiDuz0HYd8Vc6PUNgNbYHovQDpJ79f8ACtSkjHJNE8UtNqzT0AHzzPyinKsKxRS0lLQAUUUlAHFM6vUrbUsxwPrJPQADJJ9BT9VfE7HOt0/7MHbuICKxwXju0coM4BNDYoreyp4tdflN+UWdwtqAR1BPmt6xOAI5u9Y3ivEw25tkDYTzMN5jl6GCBJ7YmetaXxJrCFW4hUYZpf8ApIwExAJxGO3rXkvFNQpYlmYscsWwSxyfoOnbt0rJNbN2N6JyOxAJu2lhvxAnODvVJbECIj+9N/6RS3tZmuM0MGKkKqkZEYYkgYEgD2npS2LaGBO7vtjA9CT6D+9RdYc8vY9c946x16VD1LbL65xTddb7VlWS6HaH2HsFDAwCB19Iqc15NSLl3yXTT2sgqwG+OtsALJuMScyAoMdgDjojqTnAj06A1MsG4qBcRm4FaSJnlkDMnaeuM/Ok0CZ1qNUwcOSRdYnlEgWQCPLVSe5/Qe5rrX3XvWkEtuQsMnd5m9uogcsehnr1ri9caWuKNyyW3uqCWPX4gSc9BXOjDFnuSAiCSSRI5lXp174xQBEGkcOFZDukAA43A9FM/vV1oNEC4N1wgCkMpggOuF3AGSMD8qn6XX6Zmb7Dc/lSdzSGBi2QAACsAlusDaMVXaK5ZbzWNtYVXuKqj4SGRQJIIJIbE91HrUW2yWkLbsIDcS6Llt1Yg7M7VLEGMjl65j9650egRJdWLIc+WyGDAmJwOh6+9XOo1ilfMuFwEUJu+zLQrKoM4LAXMQx+6ewxBPCQS11dTi4YBZW2zePNtaMNEgSB27ZpWSJhv2tPaMpdCsOcAqqswEAKDLbhzZmPWRVjfIt3ka2zyQtgJNyPsbaKVaNoJLAKAOuekRUAcFuakorrPl3T5uxAECuu8ncYAwpE/wBS10Nf5QN43A9yWZltsSguMTubeJk9zEiSwmo6H/ssdDxS9a3uSVMOwQklQ42pLzPMPNMQY5IzFPXrRfVteVW8wX1tspAKrJCW3QbAdhVZmYUE9BWe0XGLYKILu4bGa45BclhlUAn4RuODGY9JN7Y4ncuGydMqkNvXzRblyLcZMYDiRMgmBI6TQ00CaZK4K4sapAt19ty2SV6TZuLcCMdwklbXk98leo78cetDTam5/L20Z9q3TcZ/s7e7aQbdtQBML8bTnMSarNVr1h7lhrYG4I13ex3gpMAtkCQ0ewH0k+KFuXdJpyLsf7C6oYDmMvabcMAG2jIZ7pEZqG7Hqits2bovLqkQXRLMwDAbIDb/ADOhgk7g+eoyYqXwGzZusqhwqnYL1wMUUkgBRBkBocgMAFLIfWq3R6ZUgeaVO/arQQzYhtoH3sDm/cZqbpdbd3hWlmZrbIzWtxJUBtxVI5hiZn4THWatIGxuLZIDkWzau/HbXKgBdqXlcZIXlQEZADDpIqxsaa7ZVHtwyNv8ueYDlU2zvmNo5zA9B06VQarSecLpCFLiqLjWjbIVmfmbZtw25yGwMSeszTmms3rPlhblwBTPlki55a3GWNswIboMdQBGRNVEkyPr+Fv57Xrz4XYSowp2qFKqDPLG2TMAEdcCmuGAXGZGgYUf07tuOYg9ZLA56dop7Vcea8qs2dyyFCKGkgF1IGCsROFmJgU1aYAzZQOBieYGGGSS3su0rHQAfOxfkRrLHC/JVRacMRzsCqSu6ZY5wcR+XtVjpze3D7PcAOoI2kt0AJEiO9V3AVZUDu4c4LFhKyZ2xkY6AHHbr20elvsxhtoAzymSZgj5YP61qhvgyZG1+R+0zL8QHyB/YdzUhGnPahFHpQBB9j+9aTIzuloFKKAEorqKKBjLNUTXKNu5hhQT3kACSRHQ4qZFV/FdfbtWzfeSi9So3BR3c9oHr2oZHswXiqw7uLi2yoCPjzM7fvXHZpVfTlmJn5eWX0MkNJ2lgIiTBPt9etb3xjxZtZtZNxtkctsHmFxO5hZJCuTAx6msNrmIYoeoJwOs5Bms0+TdC62MW5CkA4IgL1mcZnFPXRbtygPmM20Epu2gAmdxx0HYUutYKPKcwwIZtpGDGEkdwOvoTHai3oSyOFUJBUl3MLDAgrOZJJx8j61U38lhHsXFwdqoA3ZRlDj6np+tOlzci4ylkYgSxKtIOQI6rAgnoPUGntVe01mDatG+YBY3yBbDR08u2ZIn8TfSk0Gq3g3b0bp5HIgbVjzAoGB1USBiT3il0SE1Gmm6LaacLIAaAQQDAJUscnEbu5nFJqdvlXiuQACNvwmLlsGCcsJPoPX2qKLNxmDLddrjAKJJPK/LBY9yTED1rpyNt+2rDatvaIwdqXVZiYEEkzP0pIOBOJ3IAt24VEAJ2MOdyAWZmiSZMAGYAH1ncHtK6NYRwNxttdc9AWupCT7R9Wb5VRW2ESwPlgjlBguc9+3uanaS4zXLaqIXesW1AEZEF/WDmTPvFNgiNxfVl7twzyb4VegKqx2A+8En5kmpHBNY63l23G8sTysZWIMAqcdaTU6Q7dtzN0BeVSCDmOcjG4L7/OjRottlJKs8jE8og9ZGGPUQPXvSvQJGj4lxdnRNPaby2ZQ5theVS6g+WR1LMSMkE9OgwKvjVtg6W1yLahGgNFxtv2jYx8UiMQAK60OnW7q12mCge69wzhbSBlJ+RXr71W6/Vsea0/IxIK7RDkHqwiCxXaT7k0khtnem4ey+Yd4UeX03DcAzoJKj3ge5qw0moFtVshS1trii4GhWuhyyMwj4IKLGe0nrVRdubdMJUBrrwCEC8lqJyOsuf+j3rjS3mSwxztZwuDBBCkgj5YqVELLd1uabzllXtNte2xBMsHOx1PVWEsGU+pBmm/5+VK3Nw3AEn3ztcfiHxfm2arNDq2g2miDJG6TLEr1E94qdYupgtt2qPspk7SUclSuTtLiY7T70USTH7957VoBWbeHFxSI2rt3TE9eYAiOnerm1xDfZW/qbYQqGjYSCUukqjlTO1NwK7u0e4qFwdbjW7VrqoL3LZWC8SN5IyIkYB7n6UwPMN25dK7NltGIAkeW1liqZwV2hRHQ7ZilVjZZ6LjO24DcZiofbuHKqW5C4KmTAA5enzxV7wziFh2V1lVlUKqW2lGkGQwJDoDEzBx9POLLNsKqIXdueN0R0gielXvBta9gwrSQOYLEssTtyMHqD7tPrRKIJl+Vu6d5sW7rqSClyCCHUEr5iGJubZlgQGU53HcKsuHWyHcmEuY5VIAUpAS4QBA+EYwfr0i8OZIdydyhEJCsfMUdUbOCyg7hPbcJIJmfwq0yXgCpuArIBDEGDtbY2enLEd2qK5Bmt0NsCE+FhGQAVuh84A6gMScmRjFaHRoBHSenYd/lVPwe7Z5FZoMbQrmd0zMSJiR0yP7WqWDuNoEm2FG4nLDcTCBvSPqBHqK141RiyPon22BAI6ESPkeldETSKIx+VdRV5QIKWiKUUAJRXVFAUMlvrWZ4jw20F3ObjO5G1N/M7ZKnYkLj1j5mKv9Zc2IzsSY6KsAsSYVQfUkgde9N6bThOe5Bc4kdFBOETvH6nqfZPY4ujz7ivAW0wRrblGhvNcmWSzMHa+3lUFlJc8xnt93z7iSGy7scXGk2wBHk2yWG8jEMy/DjoScV694gvNqFe2QbVshQxIG4qfuntzExAkn1EV5V4i1jO3MpRVjYF5TBMK9xuuVWRVE0uDTjbasoNHZG5fs90meaYAB9vUVI1QYX5LeY+6RALlpyrFVwJkR7/ACpLybbU4AY/DJ6AZkdYgwD8+lV2q1zbUVYWB2GZBMZPtH5VVsvskDRMLha+3lHJhedzPUBJJz/UYzT1/VuzAeUUtKht2wo3G2plpkdW3Hc0R1PsKogxGep7TmPWujcaABiCWByDJAB/alQWW1m6Vubr1whrSqw25LMm3ywhGB2O7sAe9QtBqouCYhgysDMHcrLB79+v+Fdpc3WijPBLdYnlXop7xJmk0bqoIO0GSd/xcuwgKvpnvQPZ1bXeWbadiCcAy7dEUekmenYGuddfZW2hukFtpEBiJK8uDHfrma60LFUu3VJG0ACJ+O4SoPz27/1qAbeB7if1j+1AiZqOJ3ZdRCyTuhVEz6kdfX5kmmuGx5iF5IDA9eymT+xo17brm4H7qde5CKD29Qal6PR5DHIe25A9Dlcj0DUtJD2w4Un2m0g89m6Pfc1u5tEfMCm9OCQbaMDMsuDuLBTIHpK/sK60F4bg4YhrbgrAyZ6dugIGPc1c+GtBbZtRq5PlacG4oURLGdiyR1GP0oboaRm9VcZlRScIpVREQCzOf1Y1OvWduisOc7798x/w0sAT7SxqZxNEfzLqqVZ2LhcwhLEsPkB+je1VF5rjIgLEohKqpOELEs0DsCcz7U1si1Rzo7g8wM5Pcz77TH+FWWm0i3CdoYyNxIGAG+ET9QPzqz4d4PJRWvsU3i4RK4hLRuJzf1wQCAYKn2r1vwt4cCWrdtk3Raa3cYmUfzWJu8nYzI/Ke1TUGyuWRRPK3sXVe35I27TbUiSN5I3cvqoJbHSSZ9re3w1W0rosEsTBVoY6cXG2l5wQodpwMA55a3Wr8KIhS0pO6XNhjnZ5kebAMgKg3kDuXWpen4YLSMqKoTmAKgRbNmdqMDmCFwe63Cp+6SnjYLOjx+3wlrW4HuhDQOjKyj4sZAbcCJ9OjU9wy5bKyqxe2QN2Q+3G7YOpElY9Mwc1uL2l8lbgvWltgNu07glgik+YLVxCCSAt3aeuI67RWf1HDhe8zU2bflrLKuUBRvNVSCOkhrkiOwqPq+y1TRJ0y3UsBrajC27r7Bym3vuqoO3/AGZ2s0Yw/bFbbS6Jd8T9m6sQs7vLZoYsjddpk/ke/XA2tBq7Z2BTebbzokxG4ruQjDbts4JBK9jgXVvxa1lrbOhtmfhcOonZDgg9JYsYBPSnFJPZCVyWj0E2XZSsgsrLtJAMTkXfl1x6iKf4TYIXJIcMRc/qcYLwfUAER2Iqh4B4ot3mWFAZjtG3Kgk+vUST0rUOmdy/GOo/EPQn9j7fOtEafBkmmuR4Clot3ARI/wDHqD711VhWc0tLRTEFJS0UAQeI/wCz/wCMn6BiP1AP0rlzzZ/Eo+h6iiikgfBkOIndr9rZC+ayg5CstuztZR2IkwfevPvECA6jWSB/r0HTtz4+WB+QpKKqycmrFwjO644f2lR7KLqQo9B7VX3FE9B2ooqovIds4pGoopADHA+Z/amSc0UUkNlx/wDYfPVZ94s4n5Sfzpni/wDrEHYWrUe32YOPqT+dLRSAiafJAPYGPb5VaXTF0gYGw9P+GtFFIZV8NYi4sEiSoPuN64rf8PQDgutgAf8ArgMDsNsD5ZP50UVGfAQ5ImoGSf6B/wC3c/wqoW0v+ji+0bv5lF3QJ2+Ux2z1icxRRUsYTNhoObhWl380Xbsbsxsd9sT6SY9JNev8MOPmtsn3JQST7mkorajDk6/f/Rs51NwHIGntxPbdcu7o+e1Z/wB0elLrPguf8Ef3H7UUVEiuSLbUMt4MAQUAM5kG0JBms7/DlB/LpgYNqMdJJJj60lFV9l0f4F7ZQedAAgWr8D0260xHyqRxq2CFBAILjcCJBz39aKKb4K1yY3hmktpxTThLaKN9wwqhRi25GB716d3HyP8AakoqWPgnn5Q0n+tPukn3O6J/KpFFFWFHYUUUUCCiiim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4" name="AutoShape 10" descr="data:image/jpeg;base64,/9j/4AAQSkZJRgABAQAAAQABAAD/2wCEAAkGBxITEhUSEBIVFhUXFRgVFRUVFRUWGBUVFRUWGBUVFRcYHiggHRolGxcYIjEhJiorLi4vFyAzODMsNygtLisBCgoKDg0OGxAQGy0mICUtLS0tLS0tLS0tLS0tLS0tLS0tLS0tLS0tLS0tLS0tLS0tLS0tLS0tLS0tLS0tLS0tLf/AABEIAMIBAwMBIgACEQEDEQH/xAAbAAABBQEBAAAAAAAAAAAAAAAAAQMEBQYCB//EAEMQAAIBAwIEBAMGBAIJAwUAAAECEQADIQQSBSIxQQYTUWEycYEjQlKRobEHFGLB0eEVM0Nyc4Ki8PEks8IWRFNjkv/EABkBAAIDAQAAAAAAAAAAAAAAAAABAgMEBf/EACcRAAICAgICAQQCAwAAAAAAAAABAhEDITFBBBJREyJhgTLxFHGx/9oADAMBAAIRAxEAPwD0iiliiK6JzBKKWgCgBKKWKIoASilFEUAJRSxQKQUJRS0lAwooooAKKKKAoUUUUtACRS0UUgCiiimAUUUtACUUtFACUtLRQAlFLFEUAJRS0UAEUURRSoRzRS0RUgEopaSgAopaKQCUUtFACUldUlAwpKWuS49R75FAJCmiO9VnEOKKi4MsCOQQS5nIX9c9ozWe1f8AEjT2hDrcY4hAVxn8XaPrVcslDcJ1pGyDZI+R+h/8GmrmpAnBMdTgAf8AMxArKWfFl69sZbSorgGVh4mdiuysQjE9mUdcVYLxQXCjqQVMqTBYIxcqrSJ6D4ukZHpVGTyUuDZh8fuQg4+tzUC0GhJBm2zbjHbcIgT+Ga2fEVBVW79PnismvE7Shy94OAQSgVyyoRyE8vuZ+UUljxAtx1RXa4GVyCoYbAFWVWQN2duYHz61lWaXv7Pg15McJQ9Yqi+NM29QjEqrqxHUBgSPmB0qk4jxK1eOLq7fKLNaYXJ24CjCr0zIn1zFMcKuaayHtW22xuZzbUWlRgpYgeaSX6qI7EqK0ry4/DMj8N9M1Fcq4In5j6jBqu0uvuupZbcYlUu/ZtGBzCPrMZ3CBXGgs3dNp1OpLXWNxi7oNwm5dJXHUKoKj22mrI+RCXZVLxpxLeiiirzOFLSUtMAooooAKKKKBBS0lFAwiiiaKQgoNLFFMBAKDSxRQBzRFdUUAJFBFBooGIaSuopq/dCiWmPYE/sKARC1mqVWjdzcuApJAYgCciBJ6/4VU8X4uLasXAWDCySSZAzAwOp6n8qOOay0U8wG3t+EszAt0b4dpnGcE9sjFeUcU4q7sS0fEMCY7Tg9P8yKy5HLg2Y4qrH+Ncde8TvIgErgicnDe30/WqSwRk5kAyY9pxUHVOZ6n4pBHqfaplyywQTAdmHKSCfQLA6DMwc4qHCLeWWf/wBShAPKVQxSLh2KuTjlIJkQT1/KurPiG6PKsNMB4+K4MyCZVW2nEZicn1qm/l7SsQ28jcQYKrByNsd8z3rV6TV8PK2zcthbiSpd2JyuS7+pIAAwY6VXKl0WRt9jmn8XXWXzHK2xcgWvMKuAVMtBuSQpBEn+r50+/jfUNbbzdNb3W8yq7W9MkSB8PUATy5iKobvC9Nd3Na1qjcBPmBDHVgony2ERGF7x3p7hnC2QGLtlyTagK4XegLTy3QoJEgxOQKhJR+CS9jRcd8cklbbWydrKC9svsedpkb+aYnv371dWOJNaIXYFJYm2Dzjbct7+WeaRF09yYHYQPPkfV2NwcKQxkB7rBMREq5ggYzOIAmpq3HvaVhc1doO1+2Cw3uSLlq6NhK2yJO3os9CMdCvRdDtmk0PiC4Lu1rm9t8BbgcOUmAFDdSD1mGEHrGNDb49qZY3bYKSIn/V3EMsVBJIJMr19Oma80t8LvrqLG9WLKly9duQx5bbXhDMsg4tgyPxSTU/+aSwPtGVycNaHMpPKVWAIUqsTkEEjrmlKC6BSPTbXiINMIgMqAOaOeCM4jlmKuPPSAdywQIMgTXmOi1rNsWTudFZfjWQrQYIJkjaQDjM4ERW04VrFILZDFsjBgR9wR2+nX8rcWWUXTKcuGMlaL1T6fpmuqjaPy2l7ffDdjI/Eo71KrfF2jnSVOhKKWimISloFFMAiiKKKACkpaKAAUUUUCCiiigAooooAKSlooASgmimdXY3oVDsk/eSAwgzgkH/s0MZif4kaywttrZRDdYgqTA2jBYz1kyMf4V5PegGXYbiTPt7fmO3rXq3Hv4fi4XuW7tw3G6bmA6nn3bVysdFx161nuJfw8cFIuqLhJIBXDnLcpkzmFg9yOozWWa3wbISilyeePqY+ER+p980mlugNLGIBIxMt90e2c/StdxXwDeW5ttAuzAuANuYa2DyzgDzM/wC6cRWb1PA9QjMGsXQyzulGEAdTJGfpUX+SakmQgrMjH8JBMns2B1ycj/qprtPbpP8AakyARGD19wDXPSR65FKiQNcgGPTr/arXiqjzyitMSpIxkT0+kfqO1U4UVYeG7RbVWVESz7RuGJYECR9aTXY0yZY4k9y7b5juYojn8WRzEDEx19YnqTUheOSrWpDIXtvviGY20YDqCertn5VTcIcK+9jEW3Inu/lsEA99xFM2x0o9Ux+zNsvFbLCwjWiWKQ7eY24fauGVonG0A5HRuld8RtaZ0KJf8tzcN1t67xzgQoZfhXExHpMmaz/CN4t37gmEtgLjq73EUY7wCTUngHCXu7nVWIUMSVTzIZV3AMs4U9JNR9B+xuuC8HKIAWDukOqqQIXdDhZg5UgREZnvNbbh2jVSxXKCYIJLKwdySSOqkMvyIP0894QHLlH8wAGVJQqvLIcKNsQCW6YErMYr0bg6B1JW+Lg6HZtADEAt2kZz2604QfwQyySXJZC0DB7jow6/mP8AxTgHvSWrYAABJj1JJ+pOa7ArakYGxKKWKQUyIUUoFBFFiEopQKIosYlFLFFMBKKU0UCCg0UUAJRSmkoADRRRSAKKKKAEAqMdGCSXO4n4e2wAyNvoffrgVKpKVEkyn0mmb+auG4wbbZQW8AbRce6XmPvEoMjqAKsdUhKMAASVIE9JIjPtTNpCuofBi4itOTDIdpWegEFTHqWPrULxDxg2AAigkgmWmAB8qi6S2SUXJ6IvFfBeku2yotKrbYRgICsoG1iBjsJHeK878deCbWnQ3LKkEI1wjdKwtyyjQCJAAcnJPWvUvDXGRqrRuAbSrtbcejLGR7EEGsp/Fq4BbtqX2lrdwQB8YFzTsFnsJUH/AJTUJRjVoshKXtTPFtnSpPDkfzrflA7/ADE8uBnfuGyAPeKV1E+1WHhxkXVWHuNCLdQuZiFDAsSR2iqVs1bRouHeE0u3d9q+gBL3OkkK7Rat7e5MuD7KIya0NzwNcdsWrKQ2/fDLu3TACwQAM4IxC+precE0SpasnaA/kW0JAAMBQY+UzVjFWrFoyyzO9HnN/wAB2fsbY8xBLKx5dwAdQrYxkhSZnqela7SeG7Nm49ywDb8y2qMixsOxdqNtjqFEe/fOa6t8VtvqvKtyxW2dxA5QXdI5u5G09J/erg1KMYinKWmyrGhKqmwc1pU25gN180f8wJ+pFWFu0FmOh7dh8vT5U5S1NRSK3JiCloopkQoopaAEopaKAEopaKAQlFLRQGzmgUtFOxCUUtIaYBUDjvE101l7zZiAB6sxhR9SRU+ubiSIP+Y9x71F30NVZ5pwnxteFwm64ZG6TA2x6RWk1/GrjL9ldVfdV3x+Zx1rrW+CuHlIa0F77lZlck9SSDk5qEPANoD7HU6hAcxKMP1WazNZOma4yxctHek12smG1FoqFncbcH3PWOgPU1T6r+JflvtVVvBZDMAU3Efhyce9SdR4D1ABFnVqZEDzEI/UE/tVVw3wZrtMrKEt3FbJ2uJnA3DdBGKipZY7ZNrDLijTeEvFv8wQjrt5SQxJMnEgyBmT2xitRb1KszoPubZPaWmAD64/UV5hq7ussLN2xcVVHxYZV/5gTA+dc8O8RRaFreVndJYt94kkgyfWPpQvIkuUD8eL3FnqV/UIg3OwUepIAqg8Q6jT37RAcFl6AgiQ2CBIyP8ACu9Hp7epQPay27AZiwAkZliT1MU3xrgmzyf6yqkHG1mPf2H9jVeTyU/toePxqd2U/hjTtoriuCW0upIV5z5GoBKqZ/8AxvAWexIHpUT+MRldOp//AGt9R5S//I1ueGcPCWBacTIO4HIO7qD7VgP4vasK9lD1KFh8g4mfnA/KtLf2bKI7yaPOdHojcfb0EHOYHSJj3IH1q38PcDS7qfKuglNtxiQ0TstXHXmXpkD6VG4bdAkwSDhsMepB6D5VoPD2stpeLs4AFu6Nu0hzvs7QxX0n29azxf3GyUH62j2KwOVfkP2qv4xwptRyG6yWyIITBPrn/GR7VZoMAe1dVuOanRT8A8OW7AcJcZra7SVYgt5gEL0AgbY7Zq62k5yc9feo90NtdFMEgkHvmOh9jmP86b8MeIrbjyLp23FkegaDBiPSues305SVbN7xfUgnZLK0VegA+4/Os74n0t62r6ixeRVVdzW7qSh2j7rLBBPpn6Vfj8hS5M8vHfQ7RVBwDxH50LdTYzfCymbdz2U9Q39Jz+9X9aTO01phS0UUCCiiigAoopQKAEopYpaBnFFLSUyIRRXLXADBME+sgZ6Z6frXZU+hpWh0zN+LvFdvQrLIzsY2jKqQZk7ojHoM5rKW/wCLluDOmYGMRcBE/UDFanxdwnW3wF01+yiRlLtoNLeu4hh9IryDxL4Q1GnuItx7dy5dJJW0GOxZje3KAATMD2MdKi50WwhF/wBnpLcbt6h7eoRmANqPLYEZDEh/1Ix1gVdaPjMQrCR0rHnQ7La4ClVAXrOPWajanjGzB6z29PX9/wBKw/Ul7WjasUXGmen6fVK+VPQdPQk/5VU+L/EH8pZ8xfLZpICXHZC2CYt7Vbc0xjETJIrEW+PFgWbcFADNtOQgMGI9BLe+KyvjjRfa2W/nG1Ktb+zZhlUDbQkzBad0wMQJ61qhmuNmd4EpUMeKPE2r1TgXmgDKouLSjEEfj/3iT9Kd4Vxexb05tXrHmOTKuH2lcRkx65jM5pjhXDSSVVn2bjAdCM9JBUmevpBmtFpPC/llX1KAjcNyGUUfe5lAlQenX1rNkyKXJohD140NeE+OvadbluSgZTcAnsa9u0p02uCahCCyFtpB9QwAYd8fkZrCce1qajTW7CacWdpDMFXl3LuUKsDoJmaqfDS6+y4CZtK4ZjuVeXm3ZPqGPeZqlT7Zc42jfcT4xbsXhYvShaNrHbtMzHeexzFZL+LVkG3p4QF/MYTHNtCSQIzExirfilmxxCyFuNOotutwOAw2KH3Pba5ADIyggR7RMSaLx3cfU27XkEsQzbh8BEhSIVoMYOOuK0fXUo7M3+P6zTRmuA6bYjMScbiQoBgKPvHsYn161peE6FHuWUuWlcb5ggMNwa47c3cKTM/01WeGrGxgr45huAAgBoAaY/CXn5itT4asxeQdkVyfdiAOvpkiKpg7mi+eoM11dUgpa6RyhCKwPizhVy1e/mFblZgQwEbGAAh4wQfXvGc5O/ri9aVlKuAVIgg9CD2qrJjU1+S3FlcH+Dyq+3Gc3Lb3PLMsCjFVgk/lQ3+lWQDUJqGQyRg3By99oJxzHtW28P6e8PMsmPLsXDaBMyysrER8t4pOK8O12yNNdtYVwA4Ybt4IyRMRg47isiWT4NspY12eX62ywHLdjG6VZrbKR90gwZnoa78KeMr+mvA37125YOGUsHjI5hu9vQipuu4JxgcraVbgjqptsD9N0/pTfhHwJrLl3dqLfk2g0OHGXUySqrEETAzHXBrTjlJaZTk9Gey6e6HVXEwwDCQQYIkSD0pymtNp1toqIIVQAozgDoM09WhGMSKCKWigBKKWliiwEoopaAOKKKKYhCK5CDtj5YrukNKgK3jnFrWltG7euEAYC/EzseiIDkkk9q8lfxnZvao37pu2eUjYR5lrcOVGJXmVtsDIIGc1ffxN1dvTkJb3XdZfUqrud3k2jg+Uo5VY5AIExJmsv4c8GO16zdS6vkifOZzsKMJU7R3BaCs4/EI60ZWkqNeGPY5xvxBcV1RrZlhKPuXy3H4kcEhh/wBmKh2EyWeCzkiAXkDI67SJ79+hr0fWcE0YteTtC2SNx5Qu5xBDrbGF3FfugH17VlON6y0siwoAnq0NlhnqOs59qx31RrjXJUEXATbS4NrKVypwOxn3z1irDhnCLZFtXh2QlwjErbUkjJU42kieudowaj8EuXbrFQZxPJCECfjUkbSBHwyJ7TWh0PCHF0tduI9sou24WHM2Np+IwwgkqZ+E9qi5NaJJItuHN5CjzDBuE9VViQpkFIz0YECcwcRUriF+1cUywCLJZmKqxkMAGgEx19OtUur4jDXLmxmLszABtqRGCznJhdqxiNo9arLmsF22TJ/EdsqYVgq99sBQZBP1mBSUnVB6q7J1m0kBrZfzCghWJlwSYxvAB9wJ74zT2lJe4xa7vFrmZVltpEsuVEGDjJ7HNV2l1Y3Cy+WDJsZF2k7wAQOkgMzKVJE9Qy9abThVy3cdbXmOHuFCFYlmCOXZTyQvMYKkRAkMetQZai+fXpuV7IuOTMAconMKA65AA646epqLxPiotq+9VVwV2bkIDswkiEJgxDT7iKrE1RtIjP5anzSB5TEwFDrtd8kgSwwWiPh9eJa6yqm20LjFef41uwNjWwwl7ZxuUiQZINL1D2L7TXA42B4cbj5YXkOw52u0T0749+5e4dxhLLb2O8CVxjaSwBB65BBET3rCvwDUIhZGNu+pEK9zasFQSysxgghhE+pz92rPW6Xzme5ccgiwZRQVHniTa8wzhSvcDJU5zU4/a7TIv7lTR6npuJK2R8PbIkz0O2QRMHHtT2j1YcFuiliEnBdQBzj2JmPaPWvMPD+sv27I862oVbdx7gYiWcMyooxiSuR1Alqu9D4m0xL3ArpsaWmCoBK80RPTb0+daI+TJcozT8WL/i6N9RWT0HiNirEspl4SQYKkCGBwfbK9ZzjNjc1Ycg7tjjdDpc3pjs+BPbEfUdavWeLRmfjTTLjRWtpunBDkN3wwO0g//wAinag6Tiltibcw5MheoIy7FG6ECfmMTUq3ekkHBGfmOh/Ix+Yp4pa/YZYtP9DsUoFNvcAHqYMKCJaBMAE13NWlJ1FJSUisD0NMR1RSUU7CxRS0lKKQWFFLFJQMbopTSUyByDTF+4UYNkqYUj0zAYfnn/KudZeUCCYYjlievbp6Gs/xDU27ZhyILMokgkssRuJJgm4T1EACqsmSi7Fivki+I9Lbu31Atq7r9o24AhSGUBieuE3AD37dRH0OutXUIRbiKsIm4qFYKcBXQD0MR6mqK4WLl75EnkMARAaNw+gPX1HXMQrnELl3aq87gEIiiQMyAZ7Q0ADoBFYptydm6MVFUWfHONHadqKCGJYlyUIMfe9OnWoGm09i6ikuPtCFLAGLYkSSvQNBIifu/lJt6RLSi4Sm4EqqlN+QTLKm0qRujmZh09MVXnjRVWuO32pdkVBsEAAFJPwwzFiR8+lQ54JD2tsIiFlcKqsfKS6QN21uTcMbgI+IzO77o6uX9VdS2gvW7Y387sCqE3AkDcpndgwIifLb2FVV6zeunzb3lguXWZG9+UCLduY5Sd3fPpAFGqc+Zcc3EKXCzo5bdzIodCQx2wyjaBJzBookXGs4nbtaMm4AwYJFsB1IM7VLREAZwB6fKqa5r35VS2tosOVhB6XNwuO3frj2UTTTeJLaC22yA2+4c5ZrZJDAx3cCJHQTMjGdfiNwsLrmYAO1Vhd5UEM49ehnuRTURextOHahjavG4suFdyTKoqW1Y3FJYE9oxyyR6intN4huPY3eY10m4qeWoAuBX+Ao6kEACV+8JZJ6Zx+iu/8Ap3mS7krtEyLdvazs3UwzR7chqJwbXbCBO5UMqrFgDkFtvoeUHH6U/UFI9G0F9fJ89lffthRsEobcgrd2Qc/eMiTjBJFRtHxPZhr72i8SRFsIRI5FnakEehzNRv8ATgG2+j29t523ptIJuhpdgwkKWDDBnDAREiqjWcAL7rqSBcVnVQrM9tnIOx+52yQG6EQ3eq0kuSbfwaXW6xVtFkv7lu3mCvs8w8xJULHNJkJBwds+gp7hV5Gc2b14O0tbIRTvGC5QlgIDbSV2yFYCDBg5PgHBXOstW0JbZdss6QSrLKur56kA5XBHbvFur3pkbBduWhcVmbbe2Ei4rwY2kgK0BpAj2ptISO+L6RFdFGGfUG3aT7SNrMC+2WJO8uh3HPN9Kn63S2rF+/qHjd5lwFHeFcFYKkFScW+0hYI+GndGbt+z/NXSqXtIt0sCikFiB5F5No5Slw80Y5ZjpWf1uhtG07LeLBrgYkrJG1CoBDEGO8kHI+tIkajRzJSwltQoI5yQLgLBkgmSx+DpM4mJq3RztW1Yd7bLIQKos+dEeY0kSGLSR0xyzis1pntq9q1cb7ZLtnJVQ9m0oHl2GJnJVSSTzcwyDgSrfGbL+Wt3UM/lCVvbBbggZMEFWGFPNBAAIIgyqCy9tNd8nezMSPMIaGDs1vbkAjcDFwDBzDVJ0PFWMr1YM0EjmMuRMGPXYR35TjMVPEfEVy1b2/ZAXXa5u3MyOCFlhiDuGduCImM4L+quXLtpQkMYCS5flaOSWiVAMT1BJ9KackRaT5Roxr7dm84vEhjhZIPUSvNgZ/D0B71YrrQ4m3uiBhRmTBgk4GDWK11u2HuXBcCgLttIxVvNDALvDdQuPQfU1YWeJ3UItWnHlkswwN1sGNisD1JO7p1x61ox5WUZMKatGkstmGtkGO7hycjsT8j9akKI+FQPXOPrArPafWsJthizDLQoPM0YYiDuz0HYd8Vc6PUNgNbYHovQDpJ79f8ACtSkjHJNE8UtNqzT0AHzzPyinKsKxRS0lLQAUUUlAHFM6vUrbUsxwPrJPQADJJ9BT9VfE7HOt0/7MHbuICKxwXju0coM4BNDYoreyp4tdflN+UWdwtqAR1BPmt6xOAI5u9Y3ivEw25tkDYTzMN5jl6GCBJ7YmetaXxJrCFW4hUYZpf8ApIwExAJxGO3rXkvFNQpYlmYscsWwSxyfoOnbt0rJNbN2N6JyOxAJu2lhvxAnODvVJbECIj+9N/6RS3tZmuM0MGKkKqkZEYYkgYEgD2npS2LaGBO7vtjA9CT6D+9RdYc8vY9c946x16VD1LbL65xTddb7VlWS6HaH2HsFDAwCB19Iqc15NSLl3yXTT2sgqwG+OtsALJuMScyAoMdgDjojqTnAj06A1MsG4qBcRm4FaSJnlkDMnaeuM/Ok0CZ1qNUwcOSRdYnlEgWQCPLVSe5/Qe5rrX3XvWkEtuQsMnd5m9uogcsehnr1ri9caWuKNyyW3uqCWPX4gSc9BXOjDFnuSAiCSSRI5lXp174xQBEGkcOFZDukAA43A9FM/vV1oNEC4N1wgCkMpggOuF3AGSMD8qn6XX6Zmb7Dc/lSdzSGBi2QAACsAlusDaMVXaK5ZbzWNtYVXuKqj4SGRQJIIJIbE91HrUW2yWkLbsIDcS6Llt1Yg7M7VLEGMjl65j9650egRJdWLIc+WyGDAmJwOh6+9XOo1ilfMuFwEUJu+zLQrKoM4LAXMQx+6ewxBPCQS11dTi4YBZW2zePNtaMNEgSB27ZpWSJhv2tPaMpdCsOcAqqswEAKDLbhzZmPWRVjfIt3ka2zyQtgJNyPsbaKVaNoJLAKAOuekRUAcFuakorrPl3T5uxAECuu8ncYAwpE/wBS10Nf5QN43A9yWZltsSguMTubeJk9zEiSwmo6H/ssdDxS9a3uSVMOwQklQ42pLzPMPNMQY5IzFPXrRfVteVW8wX1tspAKrJCW3QbAdhVZmYUE9BWe0XGLYKILu4bGa45BclhlUAn4RuODGY9JN7Y4ncuGydMqkNvXzRblyLcZMYDiRMgmBI6TQ00CaZK4K4sapAt19ty2SV6TZuLcCMdwklbXk98leo78cetDTam5/L20Z9q3TcZ/s7e7aQbdtQBML8bTnMSarNVr1h7lhrYG4I13ex3gpMAtkCQ0ewH0k+KFuXdJpyLsf7C6oYDmMvabcMAG2jIZ7pEZqG7Hqits2bovLqkQXRLMwDAbIDb/ADOhgk7g+eoyYqXwGzZusqhwqnYL1wMUUkgBRBkBocgMAFLIfWq3R6ZUgeaVO/arQQzYhtoH3sDm/cZqbpdbd3hWlmZrbIzWtxJUBtxVI5hiZn4THWatIGxuLZIDkWzau/HbXKgBdqXlcZIXlQEZADDpIqxsaa7ZVHtwyNv8ueYDlU2zvmNo5zA9B06VQarSecLpCFLiqLjWjbIVmfmbZtw25yGwMSeszTmms3rPlhblwBTPlki55a3GWNswIboMdQBGRNVEkyPr+Fv57Xrz4XYSowp2qFKqDPLG2TMAEdcCmuGAXGZGgYUf07tuOYg9ZLA56dop7Vcea8qs2dyyFCKGkgF1IGCsROFmJgU1aYAzZQOBieYGGGSS3su0rHQAfOxfkRrLHC/JVRacMRzsCqSu6ZY5wcR+XtVjpze3D7PcAOoI2kt0AJEiO9V3AVZUDu4c4LFhKyZ2xkY6AHHbr20elvsxhtoAzymSZgj5YP61qhvgyZG1+R+0zL8QHyB/YdzUhGnPahFHpQBB9j+9aTIzuloFKKAEorqKKBjLNUTXKNu5hhQT3kACSRHQ4qZFV/FdfbtWzfeSi9So3BR3c9oHr2oZHswXiqw7uLi2yoCPjzM7fvXHZpVfTlmJn5eWX0MkNJ2lgIiTBPt9etb3xjxZtZtZNxtkctsHmFxO5hZJCuTAx6msNrmIYoeoJwOs5Bms0+TdC62MW5CkA4IgL1mcZnFPXRbtygPmM20Epu2gAmdxx0HYUutYKPKcwwIZtpGDGEkdwOvoTHai3oSyOFUJBUl3MLDAgrOZJJx8j61U38lhHsXFwdqoA3ZRlDj6np+tOlzci4ylkYgSxKtIOQI6rAgnoPUGntVe01mDatG+YBY3yBbDR08u2ZIn8TfSk0Gq3g3b0bp5HIgbVjzAoGB1USBiT3il0SE1Gmm6LaacLIAaAQQDAJUscnEbu5nFJqdvlXiuQACNvwmLlsGCcsJPoPX2qKLNxmDLddrjAKJJPK/LBY9yTED1rpyNt+2rDatvaIwdqXVZiYEEkzP0pIOBOJ3IAt24VEAJ2MOdyAWZmiSZMAGYAH1ncHtK6NYRwNxttdc9AWupCT7R9Wb5VRW2ESwPlgjlBguc9+3uanaS4zXLaqIXesW1AEZEF/WDmTPvFNgiNxfVl7twzyb4VegKqx2A+8En5kmpHBNY63l23G8sTysZWIMAqcdaTU6Q7dtzN0BeVSCDmOcjG4L7/OjRottlJKs8jE8og9ZGGPUQPXvSvQJGj4lxdnRNPaby2ZQ5theVS6g+WR1LMSMkE9OgwKvjVtg6W1yLahGgNFxtv2jYx8UiMQAK60OnW7q12mCge69wzhbSBlJ+RXr71W6/Vsea0/IxIK7RDkHqwiCxXaT7k0khtnem4ey+Yd4UeX03DcAzoJKj3ge5qw0moFtVshS1trii4GhWuhyyMwj4IKLGe0nrVRdubdMJUBrrwCEC8lqJyOsuf+j3rjS3mSwxztZwuDBBCkgj5YqVELLd1uabzllXtNte2xBMsHOx1PVWEsGU+pBmm/5+VK3Nw3AEn3ztcfiHxfm2arNDq2g2miDJG6TLEr1E94qdYupgtt2qPspk7SUclSuTtLiY7T70USTH7957VoBWbeHFxSI2rt3TE9eYAiOnerm1xDfZW/qbYQqGjYSCUukqjlTO1NwK7u0e4qFwdbjW7VrqoL3LZWC8SN5IyIkYB7n6UwPMN25dK7NltGIAkeW1liqZwV2hRHQ7ZilVjZZ6LjO24DcZiofbuHKqW5C4KmTAA5enzxV7wziFh2V1lVlUKqW2lGkGQwJDoDEzBx9POLLNsKqIXdueN0R0gielXvBta9gwrSQOYLEssTtyMHqD7tPrRKIJl+Vu6d5sW7rqSClyCCHUEr5iGJubZlgQGU53HcKsuHWyHcmEuY5VIAUpAS4QBA+EYwfr0i8OZIdydyhEJCsfMUdUbOCyg7hPbcJIJmfwq0yXgCpuArIBDEGDtbY2enLEd2qK5Bmt0NsCE+FhGQAVuh84A6gMScmRjFaHRoBHSenYd/lVPwe7Z5FZoMbQrmd0zMSJiR0yP7WqWDuNoEm2FG4nLDcTCBvSPqBHqK141RiyPon22BAI6ESPkeldETSKIx+VdRV5QIKWiKUUAJRXVFAUMlvrWZ4jw20F3ObjO5G1N/M7ZKnYkLj1j5mKv9Zc2IzsSY6KsAsSYVQfUkgde9N6bThOe5Bc4kdFBOETvH6nqfZPY4ujz7ivAW0wRrblGhvNcmWSzMHa+3lUFlJc8xnt93z7iSGy7scXGk2wBHk2yWG8jEMy/DjoScV694gvNqFe2QbVshQxIG4qfuntzExAkn1EV5V4i1jO3MpRVjYF5TBMK9xuuVWRVE0uDTjbasoNHZG5fs90meaYAB9vUVI1QYX5LeY+6RALlpyrFVwJkR7/ACpLybbU4AY/DJ6AZkdYgwD8+lV2q1zbUVYWB2GZBMZPtH5VVsvskDRMLha+3lHJhedzPUBJJz/UYzT1/VuzAeUUtKht2wo3G2plpkdW3Hc0R1PsKogxGep7TmPWujcaABiCWByDJAB/alQWW1m6Vubr1whrSqw25LMm3ywhGB2O7sAe9QtBqouCYhgysDMHcrLB79+v+Fdpc3WijPBLdYnlXop7xJmk0bqoIO0GSd/xcuwgKvpnvQPZ1bXeWbadiCcAy7dEUekmenYGuddfZW2hukFtpEBiJK8uDHfrma60LFUu3VJG0ACJ+O4SoPz27/1qAbeB7if1j+1AiZqOJ3ZdRCyTuhVEz6kdfX5kmmuGx5iF5IDA9eymT+xo17brm4H7qde5CKD29Qal6PR5DHIe25A9Dlcj0DUtJD2w4Un2m0g89m6Pfc1u5tEfMCm9OCQbaMDMsuDuLBTIHpK/sK60F4bg4YhrbgrAyZ6dugIGPc1c+GtBbZtRq5PlacG4oURLGdiyR1GP0oboaRm9VcZlRScIpVREQCzOf1Y1OvWduisOc7798x/w0sAT7SxqZxNEfzLqqVZ2LhcwhLEsPkB+je1VF5rjIgLEohKqpOELEs0DsCcz7U1si1Rzo7g8wM5Pcz77TH+FWWm0i3CdoYyNxIGAG+ET9QPzqz4d4PJRWvsU3i4RK4hLRuJzf1wQCAYKn2r1vwt4cCWrdtk3Raa3cYmUfzWJu8nYzI/Ke1TUGyuWRRPK3sXVe35I27TbUiSN5I3cvqoJbHSSZ9re3w1W0rosEsTBVoY6cXG2l5wQodpwMA55a3Wr8KIhS0pO6XNhjnZ5kebAMgKg3kDuXWpen4YLSMqKoTmAKgRbNmdqMDmCFwe63Cp+6SnjYLOjx+3wlrW4HuhDQOjKyj4sZAbcCJ9OjU9wy5bKyqxe2QN2Q+3G7YOpElY9Mwc1uL2l8lbgvWltgNu07glgik+YLVxCCSAt3aeuI67RWf1HDhe8zU2bflrLKuUBRvNVSCOkhrkiOwqPq+y1TRJ0y3UsBrajC27r7Bym3vuqoO3/AGZ2s0Yw/bFbbS6Jd8T9m6sQs7vLZoYsjddpk/ke/XA2tBq7Z2BTebbzokxG4ruQjDbts4JBK9jgXVvxa1lrbOhtmfhcOonZDgg9JYsYBPSnFJPZCVyWj0E2XZSsgsrLtJAMTkXfl1x6iKf4TYIXJIcMRc/qcYLwfUAER2Iqh4B4ot3mWFAZjtG3Kgk+vUST0rUOmdy/GOo/EPQn9j7fOtEafBkmmuR4Clot3ARI/wDHqD711VhWc0tLRTEFJS0UAQeI/wCz/wCMn6BiP1AP0rlzzZ/Eo+h6iiikgfBkOIndr9rZC+ayg5CstuztZR2IkwfevPvECA6jWSB/r0HTtz4+WB+QpKKqycmrFwjO644f2lR7KLqQo9B7VX3FE9B2ooqovIds4pGoopADHA+Z/amSc0UUkNlx/wDYfPVZ94s4n5Sfzpni/wDrEHYWrUe32YOPqT+dLRSAiafJAPYGPb5VaXTF0gYGw9P+GtFFIZV8NYi4sEiSoPuN64rf8PQDgutgAf8ArgMDsNsD5ZP50UVGfAQ5ImoGSf6B/wC3c/wqoW0v+ji+0bv5lF3QJ2+Ux2z1icxRRUsYTNhoObhWl380Xbsbsxsd9sT6SY9JNev8MOPmtsn3JQST7mkorajDk6/f/Rs51NwHIGntxPbdcu7o+e1Z/wB0elLrPguf8Ef3H7UUVEiuSLbUMt4MAQUAM5kG0JBms7/DlB/LpgYNqMdJJJj60lFV9l0f4F7ZQedAAgWr8D0260xHyqRxq2CFBAILjcCJBz39aKKb4K1yY3hmktpxTThLaKN9wwqhRi25GB716d3HyP8AakoqWPgnn5Q0n+tPukn3O6J/KpFFFWFHYUUUUCCiiim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8" name="17 CuadroTexto"/>
          <p:cNvSpPr txBox="1"/>
          <p:nvPr/>
        </p:nvSpPr>
        <p:spPr>
          <a:xfrm>
            <a:off x="3203848" y="2132856"/>
            <a:ext cx="5472608" cy="1477328"/>
          </a:xfrm>
          <a:prstGeom prst="rect">
            <a:avLst/>
          </a:prstGeom>
          <a:solidFill>
            <a:schemeClr val="accent5">
              <a:lumMod val="60000"/>
              <a:lumOff val="40000"/>
            </a:schemeClr>
          </a:solidFill>
        </p:spPr>
        <p:txBody>
          <a:bodyPr wrap="square" rtlCol="0">
            <a:spAutoFit/>
          </a:bodyPr>
          <a:lstStyle/>
          <a:p>
            <a:pPr marL="342900" indent="-342900" algn="just">
              <a:buFont typeface="+mj-lt"/>
              <a:buAutoNum type="arabicPeriod"/>
            </a:pPr>
            <a:r>
              <a:rPr lang="es-ES" dirty="0" smtClean="0"/>
              <a:t>DEJO TODAS MIS COSAS RECOGIDAS</a:t>
            </a:r>
          </a:p>
          <a:p>
            <a:pPr marL="342900" indent="-342900" algn="just">
              <a:buFont typeface="+mj-lt"/>
              <a:buAutoNum type="arabicPeriod"/>
            </a:pPr>
            <a:r>
              <a:rPr lang="es-ES" dirty="0" smtClean="0"/>
              <a:t>DEJO MI CUARTO ORDENADO</a:t>
            </a:r>
          </a:p>
          <a:p>
            <a:pPr marL="342900" indent="-342900" algn="just">
              <a:buFont typeface="+mj-lt"/>
              <a:buAutoNum type="arabicPeriod"/>
            </a:pPr>
            <a:r>
              <a:rPr lang="es-ES" dirty="0" smtClean="0"/>
              <a:t>VUELVO A LA HORA QUE ME HAN DICHO MIS PADRES</a:t>
            </a:r>
          </a:p>
          <a:p>
            <a:pPr marL="342900" indent="-342900" algn="just">
              <a:buFont typeface="+mj-lt"/>
              <a:buAutoNum type="arabicPeriod"/>
            </a:pPr>
            <a:r>
              <a:rPr lang="es-ES" dirty="0" smtClean="0"/>
              <a:t>ME COMPORTO CORRECTAMENTE</a:t>
            </a:r>
          </a:p>
        </p:txBody>
      </p:sp>
      <p:sp>
        <p:nvSpPr>
          <p:cNvPr id="22" name="21 CuadroTexto"/>
          <p:cNvSpPr txBox="1"/>
          <p:nvPr/>
        </p:nvSpPr>
        <p:spPr>
          <a:xfrm>
            <a:off x="611560" y="4221088"/>
            <a:ext cx="4320480" cy="2088232"/>
          </a:xfrm>
          <a:prstGeom prst="rect">
            <a:avLst/>
          </a:prstGeom>
          <a:solidFill>
            <a:schemeClr val="accent5">
              <a:lumMod val="60000"/>
              <a:lumOff val="40000"/>
            </a:schemeClr>
          </a:solidFill>
        </p:spPr>
        <p:txBody>
          <a:bodyPr wrap="square" rtlCol="0">
            <a:spAutoFit/>
          </a:bodyPr>
          <a:lstStyle/>
          <a:p>
            <a:pPr marL="342900" indent="-342900" algn="just">
              <a:buFont typeface="+mj-lt"/>
              <a:buAutoNum type="arabicPeriod" startAt="5"/>
            </a:pPr>
            <a:r>
              <a:rPr lang="es-ES" dirty="0" smtClean="0"/>
              <a:t>SI UN DÍA TENGO QUE ESTUDIAR ME QUEDO EN CASA. MIS AMIGOS SABRAN PERDONARME. ES MÁS IMPOTANTE APROBAR UN EXAMEN QUE UNA TARDE DE FIESTA</a:t>
            </a:r>
            <a:endParaRPr lang="es-ES" dirty="0"/>
          </a:p>
        </p:txBody>
      </p:sp>
      <p:pic>
        <p:nvPicPr>
          <p:cNvPr id="17410" name="Picture 2" descr="http://infogen.org.mx/wp-content/uploads/2015/01/06cambios.jpg"/>
          <p:cNvPicPr>
            <a:picLocks noChangeAspect="1" noChangeArrowheads="1"/>
          </p:cNvPicPr>
          <p:nvPr/>
        </p:nvPicPr>
        <p:blipFill>
          <a:blip r:embed="rId2" cstate="print"/>
          <a:srcRect/>
          <a:stretch>
            <a:fillRect/>
          </a:stretch>
        </p:blipFill>
        <p:spPr bwMode="auto">
          <a:xfrm>
            <a:off x="5508104" y="3861048"/>
            <a:ext cx="2915816" cy="263152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97152"/>
            <a:ext cx="8183880" cy="1051560"/>
          </a:xfrm>
        </p:spPr>
        <p:txBody>
          <a:bodyPr>
            <a:normAutofit fontScale="90000"/>
          </a:bodyPr>
          <a:lstStyle/>
          <a:p>
            <a:r>
              <a:rPr lang="es-ES" dirty="0" smtClean="0"/>
              <a:t/>
            </a:r>
            <a:br>
              <a:rPr lang="es-ES" dirty="0" smtClean="0"/>
            </a:br>
            <a:endParaRPr lang="es-ES" dirty="0"/>
          </a:p>
        </p:txBody>
      </p:sp>
      <p:sp>
        <p:nvSpPr>
          <p:cNvPr id="3" name="2 Marcador de contenido"/>
          <p:cNvSpPr>
            <a:spLocks noGrp="1"/>
          </p:cNvSpPr>
          <p:nvPr>
            <p:ph idx="1"/>
          </p:nvPr>
        </p:nvSpPr>
        <p:spPr>
          <a:xfrm>
            <a:off x="395536" y="836712"/>
            <a:ext cx="8183880" cy="3240360"/>
          </a:xfrm>
        </p:spPr>
        <p:txBody>
          <a:bodyPr>
            <a:normAutofit fontScale="92500" lnSpcReduction="10000"/>
          </a:bodyPr>
          <a:lstStyle/>
          <a:p>
            <a:r>
              <a:rPr lang="es-ES" dirty="0" smtClean="0"/>
              <a:t>Los que se </a:t>
            </a:r>
            <a:r>
              <a:rPr lang="es-ES" b="1" dirty="0" smtClean="0">
                <a:solidFill>
                  <a:schemeClr val="accent1"/>
                </a:solidFill>
              </a:rPr>
              <a:t>RESISTEN</a:t>
            </a:r>
            <a:r>
              <a:rPr lang="es-ES" dirty="0" smtClean="0"/>
              <a:t> al problema. Abandonan, pelean.</a:t>
            </a:r>
          </a:p>
          <a:p>
            <a:pPr>
              <a:buNone/>
            </a:pPr>
            <a:endParaRPr lang="es-ES" dirty="0" smtClean="0"/>
          </a:p>
          <a:p>
            <a:r>
              <a:rPr lang="es-ES" dirty="0" smtClean="0"/>
              <a:t>Los que se </a:t>
            </a:r>
            <a:r>
              <a:rPr lang="es-ES" b="1" dirty="0" smtClean="0">
                <a:solidFill>
                  <a:schemeClr val="accent1"/>
                </a:solidFill>
              </a:rPr>
              <a:t>SOMETEN</a:t>
            </a:r>
            <a:r>
              <a:rPr lang="es-ES" dirty="0" smtClean="0"/>
              <a:t>  a estar con otros para que les organicen.</a:t>
            </a:r>
          </a:p>
          <a:p>
            <a:pPr>
              <a:buNone/>
            </a:pPr>
            <a:endParaRPr lang="es-ES" dirty="0" smtClean="0"/>
          </a:p>
          <a:p>
            <a:r>
              <a:rPr lang="es-ES" dirty="0" smtClean="0"/>
              <a:t>Los que </a:t>
            </a:r>
            <a:r>
              <a:rPr lang="es-ES" b="1" dirty="0" smtClean="0">
                <a:solidFill>
                  <a:schemeClr val="accent1"/>
                </a:solidFill>
              </a:rPr>
              <a:t>SOBRECOMPENSAN</a:t>
            </a:r>
            <a:r>
              <a:rPr lang="es-ES" dirty="0" smtClean="0"/>
              <a:t> para vencer las dificultades.</a:t>
            </a:r>
          </a:p>
          <a:p>
            <a:endParaRPr lang="es-ES" dirty="0" smtClean="0"/>
          </a:p>
          <a:p>
            <a:endParaRPr lang="es-ES" dirty="0" smtClean="0"/>
          </a:p>
          <a:p>
            <a:pPr>
              <a:buNone/>
            </a:pPr>
            <a:endParaRPr lang="es-ES" dirty="0"/>
          </a:p>
        </p:txBody>
      </p:sp>
      <p:sp>
        <p:nvSpPr>
          <p:cNvPr id="4" name="3 Rectángulo"/>
          <p:cNvSpPr/>
          <p:nvPr/>
        </p:nvSpPr>
        <p:spPr>
          <a:xfrm>
            <a:off x="827584" y="5157192"/>
            <a:ext cx="6838667" cy="523220"/>
          </a:xfrm>
          <a:prstGeom prst="rect">
            <a:avLst/>
          </a:prstGeom>
        </p:spPr>
        <p:txBody>
          <a:bodyPr wrap="none">
            <a:spAutoFit/>
          </a:bodyPr>
          <a:lstStyle/>
          <a:p>
            <a:r>
              <a:rPr lang="es-ES" sz="2800" b="1" dirty="0" smtClean="0">
                <a:solidFill>
                  <a:schemeClr val="accent1"/>
                </a:solidFill>
                <a:latin typeface="Arial" pitchFamily="34" charset="0"/>
                <a:cs typeface="Arial" pitchFamily="34" charset="0"/>
              </a:rPr>
              <a:t>ESTILOS DE RELACIÓN CON EL TDAH</a:t>
            </a:r>
            <a:endParaRPr lang="es-ES" sz="2800" b="1" dirty="0">
              <a:solidFill>
                <a:schemeClr val="accent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35696" y="1988840"/>
            <a:ext cx="5544616" cy="193899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endParaRPr lang="es-ES" sz="2000" dirty="0" smtClean="0">
              <a:latin typeface="Arial" pitchFamily="34" charset="0"/>
              <a:cs typeface="Arial" pitchFamily="34" charset="0"/>
            </a:endParaRPr>
          </a:p>
          <a:p>
            <a:pPr algn="ctr"/>
            <a:r>
              <a:rPr lang="es-ES" sz="2000" dirty="0" smtClean="0">
                <a:latin typeface="Arial" pitchFamily="34" charset="0"/>
                <a:cs typeface="Arial" pitchFamily="34" charset="0"/>
              </a:rPr>
              <a:t>TESTIMONIOS </a:t>
            </a:r>
          </a:p>
          <a:p>
            <a:pPr algn="ctr"/>
            <a:endParaRPr lang="es-ES" sz="2000" dirty="0" smtClean="0">
              <a:latin typeface="Arial" pitchFamily="34" charset="0"/>
              <a:cs typeface="Arial" pitchFamily="34" charset="0"/>
            </a:endParaRPr>
          </a:p>
          <a:p>
            <a:pPr algn="ctr"/>
            <a:r>
              <a:rPr lang="es-ES" sz="2000" dirty="0" smtClean="0">
                <a:latin typeface="Arial" pitchFamily="34" charset="0"/>
                <a:cs typeface="Arial" pitchFamily="34" charset="0"/>
              </a:rPr>
              <a:t>SOBRE </a:t>
            </a:r>
          </a:p>
          <a:p>
            <a:pPr algn="ctr"/>
            <a:endParaRPr lang="es-ES" sz="2000" dirty="0" smtClean="0">
              <a:latin typeface="Arial" pitchFamily="34" charset="0"/>
              <a:cs typeface="Arial" pitchFamily="34" charset="0"/>
            </a:endParaRPr>
          </a:p>
          <a:p>
            <a:pPr algn="ctr"/>
            <a:r>
              <a:rPr lang="es-ES" sz="2000" dirty="0" smtClean="0">
                <a:latin typeface="Arial" pitchFamily="34" charset="0"/>
                <a:cs typeface="Arial" pitchFamily="34" charset="0"/>
              </a:rPr>
              <a:t>EL TDAH A LO LARGO DE LA VIDA</a:t>
            </a:r>
            <a:endParaRPr lang="es-E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302359"/>
            <a:ext cx="8280920" cy="6232475"/>
          </a:xfrm>
          <a:prstGeom prst="rect">
            <a:avLst/>
          </a:prstGeom>
        </p:spPr>
        <p:txBody>
          <a:bodyPr wrap="square">
            <a:spAutoFit/>
          </a:bodyPr>
          <a:lstStyle/>
          <a:p>
            <a:pPr>
              <a:lnSpc>
                <a:spcPct val="150000"/>
              </a:lnSpc>
            </a:pPr>
            <a:r>
              <a:rPr lang="es-ES" sz="1400" i="1" dirty="0" smtClean="0">
                <a:latin typeface="Arial" pitchFamily="34" charset="0"/>
                <a:cs typeface="Arial" pitchFamily="34" charset="0"/>
              </a:rPr>
              <a:t>Hola Isabel.</a:t>
            </a:r>
            <a:br>
              <a:rPr lang="es-ES" sz="1400" i="1" dirty="0" smtClean="0">
                <a:latin typeface="Arial" pitchFamily="34" charset="0"/>
                <a:cs typeface="Arial" pitchFamily="34" charset="0"/>
              </a:rPr>
            </a:br>
            <a:r>
              <a:rPr lang="es-ES" sz="1400" i="1" dirty="0" smtClean="0">
                <a:latin typeface="Arial" pitchFamily="34" charset="0"/>
                <a:cs typeface="Arial" pitchFamily="34" charset="0"/>
              </a:rPr>
              <a:t>Te envió mi testimonio sobre el TDA, desde mi punto de vista.</a:t>
            </a:r>
          </a:p>
          <a:p>
            <a:pPr>
              <a:lnSpc>
                <a:spcPct val="150000"/>
              </a:lnSpc>
            </a:pPr>
            <a:r>
              <a:rPr lang="es-ES" sz="1400" i="1" dirty="0" smtClean="0">
                <a:latin typeface="Arial" pitchFamily="34" charset="0"/>
                <a:cs typeface="Arial" pitchFamily="34" charset="0"/>
              </a:rPr>
              <a:t>D</a:t>
            </a:r>
            <a:r>
              <a:rPr lang="es-ES" sz="1400" b="1" i="1" dirty="0" smtClean="0">
                <a:latin typeface="Arial" pitchFamily="34" charset="0"/>
                <a:cs typeface="Arial" pitchFamily="34" charset="0"/>
              </a:rPr>
              <a:t>IAGNOSITOCO Y SIGNIFICADO PERSONAL</a:t>
            </a:r>
            <a:r>
              <a:rPr lang="es-ES" sz="1400" i="1" dirty="0" smtClean="0">
                <a:latin typeface="Arial" pitchFamily="34" charset="0"/>
                <a:cs typeface="Arial" pitchFamily="34" charset="0"/>
              </a:rPr>
              <a:t>. Yo le puse nombre a mi alteración cuando tenía 40 años. Hasta entonces veía incoherencias en mi vida, pero no era consciente de la importancia que tenían.</a:t>
            </a:r>
            <a:br>
              <a:rPr lang="es-ES" sz="1400" i="1" dirty="0" smtClean="0">
                <a:latin typeface="Arial" pitchFamily="34" charset="0"/>
                <a:cs typeface="Arial" pitchFamily="34" charset="0"/>
              </a:rPr>
            </a:br>
            <a:r>
              <a:rPr lang="es-ES" sz="1400" i="1" dirty="0" smtClean="0">
                <a:latin typeface="Arial" pitchFamily="34" charset="0"/>
                <a:cs typeface="Arial" pitchFamily="34" charset="0"/>
              </a:rPr>
              <a:t>Cuando le pusimos nombre, di explicación(no justificación) a muchas actuaciones negativas. Creo que  mi mujer también. Pero el resto de la familia, creo que pensaron (y siguen pensando) que eso del TDA es una tontería.</a:t>
            </a:r>
            <a:br>
              <a:rPr lang="es-ES" sz="1400" i="1" dirty="0" smtClean="0">
                <a:latin typeface="Arial" pitchFamily="34" charset="0"/>
                <a:cs typeface="Arial" pitchFamily="34" charset="0"/>
              </a:rPr>
            </a:br>
            <a:r>
              <a:rPr lang="es-ES" sz="1400" b="1" i="1" dirty="0" smtClean="0">
                <a:latin typeface="Arial" pitchFamily="34" charset="0"/>
                <a:cs typeface="Arial" pitchFamily="34" charset="0"/>
              </a:rPr>
              <a:t>TRATAMIENTO ACTUAL</a:t>
            </a:r>
            <a:r>
              <a:rPr lang="es-ES" sz="1400" i="1" dirty="0" smtClean="0">
                <a:latin typeface="Arial" pitchFamily="34" charset="0"/>
                <a:cs typeface="Arial" pitchFamily="34" charset="0"/>
              </a:rPr>
              <a:t>. Actualmente estoy tomando </a:t>
            </a:r>
            <a:r>
              <a:rPr lang="es-ES" sz="1400" i="1" dirty="0" err="1" smtClean="0">
                <a:latin typeface="Arial" pitchFamily="34" charset="0"/>
                <a:cs typeface="Arial" pitchFamily="34" charset="0"/>
              </a:rPr>
              <a:t>Concerta</a:t>
            </a:r>
            <a:r>
              <a:rPr lang="es-ES" sz="1400" i="1" dirty="0" smtClean="0">
                <a:latin typeface="Arial" pitchFamily="34" charset="0"/>
                <a:cs typeface="Arial" pitchFamily="34" charset="0"/>
              </a:rPr>
              <a:t> 36, para potenciar la atención. Y al principio  "era palpable" el efecto de la pastilla. Ahora creo que sigue funcionando, (a veces pienso: ¿de esto no me habría dado cuenta antes?). Junto a esto recibo psicoterapia. </a:t>
            </a:r>
            <a:br>
              <a:rPr lang="es-ES" sz="1400" i="1" dirty="0" smtClean="0">
                <a:latin typeface="Arial" pitchFamily="34" charset="0"/>
                <a:cs typeface="Arial" pitchFamily="34" charset="0"/>
              </a:rPr>
            </a:br>
            <a:r>
              <a:rPr lang="es-ES" sz="1400" b="1" i="1" dirty="0" smtClean="0">
                <a:latin typeface="Arial" pitchFamily="34" charset="0"/>
                <a:cs typeface="Arial" pitchFamily="34" charset="0"/>
              </a:rPr>
              <a:t>PERDIDAS POR EL TDAH</a:t>
            </a:r>
            <a:r>
              <a:rPr lang="es-ES" sz="1400" i="1" dirty="0" smtClean="0">
                <a:latin typeface="Arial" pitchFamily="34" charset="0"/>
                <a:cs typeface="Arial" pitchFamily="34" charset="0"/>
              </a:rPr>
              <a:t>. A lo largo de mi vida, el TDA ha hecho que me perdiera muchas cosas , tantas que creo que casi no tengo recuerdos importantes de mi infancia y adolescencia ( quizás mi cerebro las eliminó, porque no me gustaran).</a:t>
            </a:r>
            <a:br>
              <a:rPr lang="es-ES" sz="1400" i="1" dirty="0" smtClean="0">
                <a:latin typeface="Arial" pitchFamily="34" charset="0"/>
                <a:cs typeface="Arial" pitchFamily="34" charset="0"/>
              </a:rPr>
            </a:br>
            <a:r>
              <a:rPr lang="es-ES" sz="1400" i="1" dirty="0" smtClean="0">
                <a:latin typeface="Arial" pitchFamily="34" charset="0"/>
                <a:cs typeface="Arial" pitchFamily="34" charset="0"/>
              </a:rPr>
              <a:t>Creo que he sido una persona tímida y vergonzosa, en gran parte por la </a:t>
            </a:r>
            <a:r>
              <a:rPr lang="es-ES" sz="1400" b="1" i="1" dirty="0" smtClean="0">
                <a:latin typeface="Arial" pitchFamily="34" charset="0"/>
                <a:cs typeface="Arial" pitchFamily="34" charset="0"/>
              </a:rPr>
              <a:t>INMADUREZ</a:t>
            </a:r>
            <a:r>
              <a:rPr lang="es-ES" sz="1400" i="1" dirty="0" smtClean="0">
                <a:latin typeface="Arial" pitchFamily="34" charset="0"/>
                <a:cs typeface="Arial" pitchFamily="34" charset="0"/>
              </a:rPr>
              <a:t>. Creo también que la </a:t>
            </a:r>
            <a:r>
              <a:rPr lang="es-ES" sz="1400" b="1" i="1" dirty="0" smtClean="0">
                <a:latin typeface="Arial" pitchFamily="34" charset="0"/>
                <a:cs typeface="Arial" pitchFamily="34" charset="0"/>
              </a:rPr>
              <a:t>IMPULSIVIDAD</a:t>
            </a:r>
            <a:r>
              <a:rPr lang="es-ES" sz="1400" i="1" dirty="0" smtClean="0">
                <a:latin typeface="Arial" pitchFamily="34" charset="0"/>
                <a:cs typeface="Arial" pitchFamily="34" charset="0"/>
              </a:rPr>
              <a:t>, me ha llevado a cometer muchos errores. A que la gente de mi entorno social, me tomara por un cabezón. A que mi mujer fuera conmigo, como el que va con alguien impredecible en comentarios y reacciones.</a:t>
            </a:r>
            <a:br>
              <a:rPr lang="es-ES" sz="1400" i="1" dirty="0" smtClean="0">
                <a:latin typeface="Arial" pitchFamily="34" charset="0"/>
                <a:cs typeface="Arial" pitchFamily="34" charset="0"/>
              </a:rPr>
            </a:br>
            <a:endParaRPr lang="es-ES" sz="1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3528" y="65307"/>
            <a:ext cx="8352928" cy="6509474"/>
          </a:xfrm>
          <a:prstGeom prst="rect">
            <a:avLst/>
          </a:prstGeom>
        </p:spPr>
        <p:txBody>
          <a:bodyPr wrap="square">
            <a:spAutoFit/>
          </a:bodyPr>
          <a:lstStyle/>
          <a:p>
            <a:pPr>
              <a:lnSpc>
                <a:spcPct val="150000"/>
              </a:lnSpc>
            </a:pPr>
            <a:endParaRPr lang="es-ES" sz="1200" dirty="0" smtClean="0">
              <a:latin typeface="Arial" pitchFamily="34" charset="0"/>
              <a:cs typeface="Arial" pitchFamily="34" charset="0"/>
            </a:endParaRPr>
          </a:p>
          <a:p>
            <a:pPr>
              <a:lnSpc>
                <a:spcPct val="150000"/>
              </a:lnSpc>
            </a:pPr>
            <a:r>
              <a:rPr lang="es-ES" sz="1400" i="1" dirty="0" smtClean="0">
                <a:latin typeface="Arial" pitchFamily="34" charset="0"/>
                <a:cs typeface="Arial" pitchFamily="34" charset="0"/>
              </a:rPr>
              <a:t>En la etapa educativa, tuve y tengo problemas con las faltas de ortografía y recuerdo que fui muy vago y no di todo lo que podía dar .</a:t>
            </a:r>
          </a:p>
          <a:p>
            <a:pPr>
              <a:lnSpc>
                <a:spcPct val="150000"/>
              </a:lnSpc>
            </a:pPr>
            <a:r>
              <a:rPr lang="es-ES" sz="1400" i="1" dirty="0" smtClean="0">
                <a:latin typeface="Arial" pitchFamily="34" charset="0"/>
                <a:cs typeface="Arial" pitchFamily="34" charset="0"/>
              </a:rPr>
              <a:t>En lo laboral era una persona desorganizada y descontrolada (económica y funcionalmente).</a:t>
            </a:r>
            <a:br>
              <a:rPr lang="es-ES" sz="1400" i="1" dirty="0" smtClean="0">
                <a:latin typeface="Arial" pitchFamily="34" charset="0"/>
                <a:cs typeface="Arial" pitchFamily="34" charset="0"/>
              </a:rPr>
            </a:br>
            <a:r>
              <a:rPr lang="es-ES" sz="1400" b="1" i="1" dirty="0" smtClean="0">
                <a:latin typeface="Arial" pitchFamily="34" charset="0"/>
                <a:cs typeface="Arial" pitchFamily="34" charset="0"/>
              </a:rPr>
              <a:t> </a:t>
            </a:r>
            <a:r>
              <a:rPr lang="es-ES" sz="1400" i="1" dirty="0" smtClean="0">
                <a:latin typeface="Arial" pitchFamily="34" charset="0"/>
                <a:cs typeface="Arial" pitchFamily="34" charset="0"/>
              </a:rPr>
              <a:t>Como te he comentado antes, los recuerdos, todo el dinero que perdí por mi mala gestión y el nivel adquisitivo de mi familia.</a:t>
            </a:r>
          </a:p>
          <a:p>
            <a:pPr>
              <a:lnSpc>
                <a:spcPct val="150000"/>
              </a:lnSpc>
            </a:pPr>
            <a:r>
              <a:rPr lang="es-ES" sz="1400" i="1" dirty="0" smtClean="0">
                <a:latin typeface="Arial" pitchFamily="34" charset="0"/>
                <a:cs typeface="Arial" pitchFamily="34" charset="0"/>
              </a:rPr>
              <a:t>Pero la principal pérdida  MI FAMILIA (mi mujer y los niños). Aunque no los he llegado a perder, pero sentí que los perdía. </a:t>
            </a:r>
          </a:p>
          <a:p>
            <a:pPr>
              <a:lnSpc>
                <a:spcPct val="150000"/>
              </a:lnSpc>
            </a:pPr>
            <a:r>
              <a:rPr lang="es-ES" sz="1400" b="1" i="1" dirty="0" smtClean="0">
                <a:latin typeface="Arial" pitchFamily="34" charset="0"/>
                <a:cs typeface="Arial" pitchFamily="34" charset="0"/>
              </a:rPr>
              <a:t>HERENCIA DEL TDAH</a:t>
            </a:r>
            <a:r>
              <a:rPr lang="es-ES" sz="1400" i="1" dirty="0" smtClean="0">
                <a:latin typeface="Arial" pitchFamily="34" charset="0"/>
                <a:cs typeface="Arial" pitchFamily="34" charset="0"/>
              </a:rPr>
              <a:t>. </a:t>
            </a:r>
            <a:r>
              <a:rPr lang="es-ES" sz="1400" b="1" i="1" dirty="0" smtClean="0">
                <a:latin typeface="Arial" pitchFamily="34" charset="0"/>
                <a:cs typeface="Arial" pitchFamily="34" charset="0"/>
              </a:rPr>
              <a:t>Ver los síntomas en uno de mis hijos, </a:t>
            </a:r>
            <a:r>
              <a:rPr lang="es-ES" sz="1400" i="1" dirty="0" smtClean="0">
                <a:latin typeface="Arial" pitchFamily="34" charset="0"/>
                <a:cs typeface="Arial" pitchFamily="34" charset="0"/>
              </a:rPr>
              <a:t>me hace sentir muy culpable. Tener los dos lo mismo, me sirve para entender sus reacciones, cosas que mi mujer se pregunta  ¿Por que.... ?   Pero no me sirve para corregirle (cómo te va a corregir alguien que ha hecho las cosas mal).</a:t>
            </a:r>
            <a:br>
              <a:rPr lang="es-ES" sz="1400" i="1" dirty="0" smtClean="0">
                <a:latin typeface="Arial" pitchFamily="34" charset="0"/>
                <a:cs typeface="Arial" pitchFamily="34" charset="0"/>
              </a:rPr>
            </a:br>
            <a:r>
              <a:rPr lang="es-ES" sz="1400" b="1" i="1" dirty="0" smtClean="0">
                <a:latin typeface="Arial" pitchFamily="34" charset="0"/>
                <a:cs typeface="Arial" pitchFamily="34" charset="0"/>
              </a:rPr>
              <a:t>ENSEÑANZAS DEL TDAH</a:t>
            </a:r>
            <a:r>
              <a:rPr lang="es-ES" sz="1400" i="1" dirty="0" smtClean="0">
                <a:latin typeface="Arial" pitchFamily="34" charset="0"/>
                <a:cs typeface="Arial" pitchFamily="34" charset="0"/>
              </a:rPr>
              <a:t>. No se que me ha enseñado tener esto, si se que ahora con </a:t>
            </a:r>
            <a:r>
              <a:rPr lang="es-ES" sz="1400" b="1" i="1" dirty="0" smtClean="0">
                <a:latin typeface="Arial" pitchFamily="34" charset="0"/>
                <a:cs typeface="Arial" pitchFamily="34" charset="0"/>
              </a:rPr>
              <a:t>orden  VIVO LA VIDA</a:t>
            </a:r>
            <a:r>
              <a:rPr lang="es-ES" sz="1400" i="1" dirty="0" smtClean="0">
                <a:latin typeface="Arial" pitchFamily="34" charset="0"/>
                <a:cs typeface="Arial" pitchFamily="34" charset="0"/>
              </a:rPr>
              <a:t> ( con mucho sufrimiento, pero la vivo).</a:t>
            </a:r>
            <a:br>
              <a:rPr lang="es-ES" sz="1400" i="1" dirty="0" smtClean="0">
                <a:latin typeface="Arial" pitchFamily="34" charset="0"/>
                <a:cs typeface="Arial" pitchFamily="34" charset="0"/>
              </a:rPr>
            </a:br>
            <a:r>
              <a:rPr lang="es-ES" sz="1400" b="1" i="1" dirty="0" smtClean="0">
                <a:latin typeface="Arial" pitchFamily="34" charset="0"/>
                <a:cs typeface="Arial" pitchFamily="34" charset="0"/>
              </a:rPr>
              <a:t>MULETAS QUE AYUDAN</a:t>
            </a:r>
            <a:r>
              <a:rPr lang="es-ES" sz="1400" i="1" dirty="0" smtClean="0">
                <a:latin typeface="Arial" pitchFamily="34" charset="0"/>
                <a:cs typeface="Arial" pitchFamily="34" charset="0"/>
              </a:rPr>
              <a:t>:</a:t>
            </a:r>
          </a:p>
          <a:p>
            <a:pPr>
              <a:lnSpc>
                <a:spcPct val="150000"/>
              </a:lnSpc>
            </a:pPr>
            <a:r>
              <a:rPr lang="es-ES" sz="1400" i="1" dirty="0" smtClean="0">
                <a:latin typeface="Arial" pitchFamily="34" charset="0"/>
                <a:cs typeface="Arial" pitchFamily="34" charset="0"/>
              </a:rPr>
              <a:t>Una buena muleta para hacer  frente al TDA, es la </a:t>
            </a:r>
            <a:r>
              <a:rPr lang="es-ES" sz="1400" b="1" i="1" dirty="0" smtClean="0">
                <a:latin typeface="Arial" pitchFamily="34" charset="0"/>
                <a:cs typeface="Arial" pitchFamily="34" charset="0"/>
              </a:rPr>
              <a:t>AGENDA</a:t>
            </a:r>
            <a:r>
              <a:rPr lang="es-ES" sz="1400" i="1" dirty="0" smtClean="0">
                <a:latin typeface="Arial" pitchFamily="34" charset="0"/>
                <a:cs typeface="Arial" pitchFamily="34" charset="0"/>
              </a:rPr>
              <a:t>. </a:t>
            </a:r>
          </a:p>
          <a:p>
            <a:pPr>
              <a:lnSpc>
                <a:spcPct val="150000"/>
              </a:lnSpc>
              <a:buFont typeface="Arial" pitchFamily="34" charset="0"/>
              <a:buChar char="•"/>
            </a:pPr>
            <a:r>
              <a:rPr lang="es-ES" sz="1400" i="1" dirty="0" smtClean="0">
                <a:latin typeface="Arial" pitchFamily="34" charset="0"/>
                <a:cs typeface="Arial" pitchFamily="34" charset="0"/>
              </a:rPr>
              <a:t> </a:t>
            </a:r>
            <a:r>
              <a:rPr lang="es-ES" sz="1400" b="1" i="1" dirty="0" smtClean="0">
                <a:latin typeface="Arial" pitchFamily="34" charset="0"/>
                <a:cs typeface="Arial" pitchFamily="34" charset="0"/>
              </a:rPr>
              <a:t>INTENTAR NO RESPONDER EN CALIENTE (ESTO ÚLTIMO ES MAS DIFÍCIL).</a:t>
            </a:r>
            <a:r>
              <a:rPr lang="es-ES" sz="1400" i="1" dirty="0" smtClean="0">
                <a:latin typeface="Arial" pitchFamily="34" charset="0"/>
                <a:cs typeface="Arial" pitchFamily="34" charset="0"/>
              </a:rPr>
              <a:t/>
            </a:r>
            <a:br>
              <a:rPr lang="es-ES" sz="1400" i="1" dirty="0" smtClean="0">
                <a:latin typeface="Arial" pitchFamily="34" charset="0"/>
                <a:cs typeface="Arial" pitchFamily="34" charset="0"/>
              </a:rPr>
            </a:br>
            <a:r>
              <a:rPr lang="es-ES" sz="1400" i="1" dirty="0" smtClean="0">
                <a:latin typeface="Arial" pitchFamily="34" charset="0"/>
                <a:cs typeface="Arial" pitchFamily="34" charset="0"/>
              </a:rPr>
              <a:t>A cualquier persona que pudiera tener TDA le aconsejaría que no tenga miedo de lo que piensen los demás, que salga del infierno que supone vivir el TDA sin control,  que busque ayuda y trabaje. Se puede ser feliz, y si tienen la gran suerte de tener a su lado una pareja como la que tengo yo. ¡Está </a:t>
            </a:r>
            <a:r>
              <a:rPr lang="es-ES" sz="1400" i="1" dirty="0" err="1" smtClean="0">
                <a:latin typeface="Arial" pitchFamily="34" charset="0"/>
                <a:cs typeface="Arial" pitchFamily="34" charset="0"/>
              </a:rPr>
              <a:t>chupao</a:t>
            </a:r>
            <a:r>
              <a:rPr lang="es-ES" sz="1400" i="1" dirty="0" smtClean="0">
                <a:latin typeface="Arial" pitchFamily="34" charset="0"/>
                <a:cs typeface="Arial" pitchFamily="34" charset="0"/>
              </a:rPr>
              <a:t>!</a:t>
            </a:r>
            <a:endParaRPr lang="es-ES" sz="14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11560" y="476672"/>
            <a:ext cx="7772400" cy="990600"/>
          </a:xfrm>
        </p:spPr>
        <p:txBody>
          <a:bodyPr/>
          <a:lstStyle/>
          <a:p>
            <a:pPr algn="l"/>
            <a:r>
              <a:rPr lang="es-ES" sz="3200" dirty="0" smtClean="0">
                <a:latin typeface="Arial Unicode MS" pitchFamily="34" charset="-128"/>
                <a:cs typeface="Arial" pitchFamily="34" charset="0"/>
              </a:rPr>
              <a:t>FU</a:t>
            </a:r>
            <a:r>
              <a:rPr lang="es-ES" sz="3200" b="1" dirty="0" smtClean="0">
                <a:latin typeface="Arial Unicode MS" pitchFamily="34" charset="-128"/>
                <a:cs typeface="Arial" pitchFamily="34" charset="0"/>
              </a:rPr>
              <a:t>NCIONES </a:t>
            </a:r>
            <a:r>
              <a:rPr lang="es-ES" sz="3200" b="1" dirty="0">
                <a:latin typeface="Arial Unicode MS" pitchFamily="34" charset="-128"/>
                <a:cs typeface="Arial" pitchFamily="34" charset="0"/>
              </a:rPr>
              <a:t>EJECUTIVAS</a:t>
            </a:r>
            <a:r>
              <a:rPr lang="es-ES" sz="3600" dirty="0">
                <a:latin typeface="Arial Unicode MS" pitchFamily="34" charset="-128"/>
                <a:cs typeface="Arial" pitchFamily="34" charset="0"/>
              </a:rPr>
              <a:t> </a:t>
            </a:r>
            <a:r>
              <a:rPr lang="es-ES" sz="2400" dirty="0">
                <a:latin typeface="Arial Unicode MS" pitchFamily="34" charset="-128"/>
                <a:cs typeface="Arial" pitchFamily="34" charset="0"/>
              </a:rPr>
              <a:t>(BARKLEY):</a:t>
            </a:r>
          </a:p>
        </p:txBody>
      </p:sp>
      <p:sp>
        <p:nvSpPr>
          <p:cNvPr id="37891" name="Rectangle 3"/>
          <p:cNvSpPr>
            <a:spLocks noGrp="1" noChangeArrowheads="1"/>
          </p:cNvSpPr>
          <p:nvPr>
            <p:ph type="body" idx="1"/>
          </p:nvPr>
        </p:nvSpPr>
        <p:spPr>
          <a:xfrm>
            <a:off x="685800" y="1447800"/>
            <a:ext cx="7772400" cy="4114800"/>
          </a:xfrm>
        </p:spPr>
        <p:txBody>
          <a:bodyPr>
            <a:normAutofit fontScale="92500" lnSpcReduction="10000"/>
          </a:bodyPr>
          <a:lstStyle/>
          <a:p>
            <a:pPr>
              <a:lnSpc>
                <a:spcPct val="90000"/>
              </a:lnSpc>
            </a:pPr>
            <a:endParaRPr lang="es-ES" sz="2000" dirty="0">
              <a:latin typeface="Arial Unicode MS" pitchFamily="34" charset="-128"/>
              <a:ea typeface="Arial Unicode MS" pitchFamily="34" charset="-128"/>
              <a:cs typeface="Arial Unicode MS" pitchFamily="34" charset="-128"/>
            </a:endParaRPr>
          </a:p>
          <a:p>
            <a:pPr>
              <a:lnSpc>
                <a:spcPct val="90000"/>
              </a:lnSpc>
            </a:pPr>
            <a:r>
              <a:rPr lang="es-ES" sz="2000" b="1" dirty="0">
                <a:solidFill>
                  <a:schemeClr val="tx2"/>
                </a:solidFill>
                <a:latin typeface="Arial Unicode MS" pitchFamily="34" charset="-128"/>
                <a:cs typeface="Arial" pitchFamily="34" charset="0"/>
              </a:rPr>
              <a:t>Memoria de Trabajo no Verbal:</a:t>
            </a:r>
            <a:r>
              <a:rPr lang="es-ES" sz="2000" b="1" dirty="0">
                <a:latin typeface="Arial Unicode MS" pitchFamily="34" charset="-128"/>
                <a:cs typeface="Arial" pitchFamily="34" charset="0"/>
              </a:rPr>
              <a:t> GUIA- PREVISIÓN- PLANIFICACIÓN</a:t>
            </a:r>
          </a:p>
          <a:p>
            <a:pPr>
              <a:lnSpc>
                <a:spcPct val="90000"/>
              </a:lnSpc>
            </a:pPr>
            <a:endParaRPr lang="es-ES" sz="2000" dirty="0">
              <a:latin typeface="Arial Unicode MS" pitchFamily="34" charset="-128"/>
              <a:ea typeface="Arial Unicode MS" pitchFamily="34" charset="-128"/>
              <a:cs typeface="Arial Unicode MS" pitchFamily="34" charset="-128"/>
            </a:endParaRPr>
          </a:p>
          <a:p>
            <a:pPr>
              <a:lnSpc>
                <a:spcPct val="90000"/>
              </a:lnSpc>
            </a:pPr>
            <a:r>
              <a:rPr lang="es-ES" sz="2000" b="1" dirty="0">
                <a:solidFill>
                  <a:schemeClr val="tx2"/>
                </a:solidFill>
                <a:latin typeface="Arial Unicode MS" pitchFamily="34" charset="-128"/>
                <a:cs typeface="Arial" pitchFamily="34" charset="0"/>
              </a:rPr>
              <a:t>Memoria de Trabajo Verbal:</a:t>
            </a:r>
            <a:r>
              <a:rPr lang="es-ES" sz="2000" b="1" dirty="0">
                <a:latin typeface="Arial Unicode MS" pitchFamily="34" charset="-128"/>
                <a:cs typeface="Arial" pitchFamily="34" charset="0"/>
              </a:rPr>
              <a:t> LENGUAJE INTERNO-REGULACIÓN Y DIRECCION</a:t>
            </a:r>
          </a:p>
          <a:p>
            <a:pPr>
              <a:lnSpc>
                <a:spcPct val="90000"/>
              </a:lnSpc>
              <a:buFontTx/>
              <a:buNone/>
            </a:pPr>
            <a:endParaRPr lang="es-ES" sz="2000" dirty="0">
              <a:latin typeface="Arial Unicode MS" pitchFamily="34" charset="-128"/>
              <a:ea typeface="Arial Unicode MS" pitchFamily="34" charset="-128"/>
              <a:cs typeface="Arial Unicode MS" pitchFamily="34" charset="-128"/>
            </a:endParaRPr>
          </a:p>
          <a:p>
            <a:pPr>
              <a:lnSpc>
                <a:spcPct val="90000"/>
              </a:lnSpc>
            </a:pPr>
            <a:r>
              <a:rPr lang="es-ES" sz="2000" b="1" dirty="0" err="1">
                <a:solidFill>
                  <a:schemeClr val="tx2"/>
                </a:solidFill>
                <a:latin typeface="Arial Unicode MS" pitchFamily="34" charset="-128"/>
                <a:cs typeface="Arial" pitchFamily="34" charset="0"/>
              </a:rPr>
              <a:t>Automotivación</a:t>
            </a:r>
            <a:r>
              <a:rPr lang="es-ES" sz="2000" b="1" dirty="0">
                <a:latin typeface="Arial Unicode MS" pitchFamily="34" charset="-128"/>
                <a:cs typeface="Arial" pitchFamily="34" charset="0"/>
              </a:rPr>
              <a:t>. CONTROL DE LA EMOCION-TIEMPO DE ESPERA-AJUSTE DE LA REACCIÓN</a:t>
            </a:r>
          </a:p>
          <a:p>
            <a:pPr>
              <a:lnSpc>
                <a:spcPct val="90000"/>
              </a:lnSpc>
              <a:buFontTx/>
              <a:buNone/>
            </a:pPr>
            <a:endParaRPr lang="es-ES" sz="2000" dirty="0">
              <a:latin typeface="Arial Unicode MS" pitchFamily="34" charset="-128"/>
              <a:ea typeface="Arial Unicode MS" pitchFamily="34" charset="-128"/>
              <a:cs typeface="Arial Unicode MS" pitchFamily="34" charset="-128"/>
            </a:endParaRPr>
          </a:p>
          <a:p>
            <a:pPr>
              <a:lnSpc>
                <a:spcPct val="90000"/>
              </a:lnSpc>
            </a:pPr>
            <a:r>
              <a:rPr lang="es-ES" sz="2000" b="1" dirty="0">
                <a:solidFill>
                  <a:schemeClr val="tx2"/>
                </a:solidFill>
                <a:latin typeface="Arial Unicode MS" pitchFamily="34" charset="-128"/>
                <a:cs typeface="Arial" pitchFamily="34" charset="0"/>
              </a:rPr>
              <a:t>Resolución de Problemas.</a:t>
            </a:r>
            <a:r>
              <a:rPr lang="es-ES" sz="2000" b="1" dirty="0">
                <a:latin typeface="Arial Unicode MS" pitchFamily="34" charset="-128"/>
                <a:cs typeface="Arial" pitchFamily="34" charset="0"/>
              </a:rPr>
              <a:t> INFORMACION- ANALISIS Y SÍNTESIS, PLANIFICACIÓN Y/ O RESOLUCION DE PROBLEMAS.</a:t>
            </a:r>
          </a:p>
          <a:p>
            <a:pPr>
              <a:lnSpc>
                <a:spcPct val="90000"/>
              </a:lnSpc>
            </a:pPr>
            <a:endParaRPr lang="es-ES" sz="2000" b="1" i="1" dirty="0">
              <a:latin typeface="Arial Unicode MS" pitchFamily="34" charset="-128"/>
              <a:cs typeface="Arial" pitchFamily="34" charset="0"/>
            </a:endParaRPr>
          </a:p>
          <a:p>
            <a:pPr algn="ctr">
              <a:lnSpc>
                <a:spcPct val="90000"/>
              </a:lnSpc>
              <a:buFontTx/>
              <a:buNone/>
            </a:pPr>
            <a:r>
              <a:rPr lang="es-ES" sz="2000" b="1" i="1" dirty="0">
                <a:solidFill>
                  <a:schemeClr val="tx2"/>
                </a:solidFill>
                <a:latin typeface="Arial Unicode MS" pitchFamily="34" charset="-128"/>
                <a:cs typeface="Arial" pitchFamily="34" charset="0"/>
              </a:rPr>
              <a:t>“PUEDE QUERER LLEGAR PERO NO PUEDE”</a:t>
            </a:r>
          </a:p>
          <a:p>
            <a:pPr>
              <a:lnSpc>
                <a:spcPct val="90000"/>
              </a:lnSpc>
            </a:pPr>
            <a:endParaRPr lang="es-ES" sz="2000" dirty="0">
              <a:solidFill>
                <a:schemeClr val="tx2"/>
              </a:solidFill>
              <a:latin typeface="Arial Unicode MS" pitchFamily="34"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23528" y="332656"/>
            <a:ext cx="8568952" cy="5875134"/>
          </a:xfrm>
          <a:prstGeom prst="rect">
            <a:avLst/>
          </a:prstGeom>
        </p:spPr>
        <p:txBody>
          <a:bodyPr wrap="square">
            <a:spAutoFit/>
          </a:bodyPr>
          <a:lstStyle/>
          <a:p>
            <a:pPr algn="just">
              <a:lnSpc>
                <a:spcPct val="150000"/>
              </a:lnSpc>
            </a:pPr>
            <a:r>
              <a:rPr lang="es-ES" sz="1200" i="1" dirty="0" smtClean="0">
                <a:latin typeface="Arial" pitchFamily="34" charset="0"/>
                <a:cs typeface="Arial" pitchFamily="34" charset="0"/>
              </a:rPr>
              <a:t>Cuando mi marido fue </a:t>
            </a:r>
            <a:r>
              <a:rPr lang="es-ES" sz="1200" i="1" dirty="0" err="1" smtClean="0">
                <a:latin typeface="Arial" pitchFamily="34" charset="0"/>
                <a:cs typeface="Arial" pitchFamily="34" charset="0"/>
              </a:rPr>
              <a:t>diagnósticado</a:t>
            </a:r>
            <a:r>
              <a:rPr lang="es-ES" sz="1200" i="1" dirty="0" smtClean="0">
                <a:latin typeface="Arial" pitchFamily="34" charset="0"/>
                <a:cs typeface="Arial" pitchFamily="34" charset="0"/>
              </a:rPr>
              <a:t> de TDAH fue una </a:t>
            </a:r>
            <a:r>
              <a:rPr lang="es-ES" sz="1200" b="1" i="1" dirty="0" smtClean="0">
                <a:latin typeface="Arial" pitchFamily="34" charset="0"/>
                <a:cs typeface="Arial" pitchFamily="34" charset="0"/>
              </a:rPr>
              <a:t>LIBERACIÓN</a:t>
            </a:r>
            <a:r>
              <a:rPr lang="es-ES" sz="1200" i="1" dirty="0" smtClean="0">
                <a:latin typeface="Arial" pitchFamily="34" charset="0"/>
                <a:cs typeface="Arial" pitchFamily="34" charset="0"/>
              </a:rPr>
              <a:t>. Por fin puse nombre a tanta cabezonería, tanta informalidad a la hora de cumplir tareas, horarios, etc.</a:t>
            </a:r>
          </a:p>
          <a:p>
            <a:pPr algn="just">
              <a:lnSpc>
                <a:spcPct val="150000"/>
              </a:lnSpc>
            </a:pPr>
            <a:r>
              <a:rPr lang="es-ES" sz="1200" i="1" dirty="0" smtClean="0">
                <a:latin typeface="Arial" pitchFamily="34" charset="0"/>
                <a:cs typeface="Arial" pitchFamily="34" charset="0"/>
              </a:rPr>
              <a:t>Lo que me costó más es asumir (todavía me cuesta), lo que el TDAH le llevó a hacer.  A los tres meses aproximadamente de su diagnóstico, descubrí por casualidad la doble vida que llevaba (no es que tuviera una amante ni otra familia en otro sitio…eso fue lo que me faltó!!)</a:t>
            </a:r>
          </a:p>
          <a:p>
            <a:pPr algn="just">
              <a:lnSpc>
                <a:spcPct val="150000"/>
              </a:lnSpc>
            </a:pPr>
            <a:r>
              <a:rPr lang="es-ES" sz="1200" i="1" dirty="0" smtClean="0">
                <a:latin typeface="Arial" pitchFamily="34" charset="0"/>
                <a:cs typeface="Arial" pitchFamily="34" charset="0"/>
              </a:rPr>
              <a:t>Descubrí los agujeros económicos de su mala planificación y gestión de la economía familiar mientras nos “vendía” una vida de estabilidad y bienestar económico.  Para mí esto fue como un huracán en mi vida. De repente, era como si no conociera a esa persona con la que llevaba tantísimos años juntos, era como un extraño. </a:t>
            </a:r>
          </a:p>
          <a:p>
            <a:pPr algn="just">
              <a:lnSpc>
                <a:spcPct val="150000"/>
              </a:lnSpc>
            </a:pPr>
            <a:r>
              <a:rPr lang="es-ES" sz="1200" i="1" dirty="0" smtClean="0">
                <a:latin typeface="Arial" pitchFamily="34" charset="0"/>
                <a:cs typeface="Arial" pitchFamily="34" charset="0"/>
              </a:rPr>
              <a:t>Me hizo sentir muy tonta por no haberme dado cuenta de nada…Con el tiempo se que no soy tonta, simplemente quería y confiaba en esta persona. </a:t>
            </a:r>
          </a:p>
          <a:p>
            <a:pPr algn="just">
              <a:lnSpc>
                <a:spcPct val="150000"/>
              </a:lnSpc>
            </a:pPr>
            <a:r>
              <a:rPr lang="es-ES" sz="1200" i="1" dirty="0" smtClean="0">
                <a:latin typeface="Arial" pitchFamily="34" charset="0"/>
                <a:cs typeface="Arial" pitchFamily="34" charset="0"/>
              </a:rPr>
              <a:t>El TDAH me ha enseñado a tener </a:t>
            </a:r>
            <a:r>
              <a:rPr lang="es-ES" sz="1200" b="1" i="1" dirty="0" smtClean="0">
                <a:latin typeface="Arial" pitchFamily="34" charset="0"/>
                <a:cs typeface="Arial" pitchFamily="34" charset="0"/>
              </a:rPr>
              <a:t>más paciencia, a intentar NO ENFADARME </a:t>
            </a:r>
            <a:r>
              <a:rPr lang="es-ES" sz="1200" i="1" dirty="0" smtClean="0">
                <a:latin typeface="Arial" pitchFamily="34" charset="0"/>
                <a:cs typeface="Arial" pitchFamily="34" charset="0"/>
              </a:rPr>
              <a:t>porque me diga que va a comprar el pan y luego se le olvide. </a:t>
            </a:r>
          </a:p>
          <a:p>
            <a:pPr algn="just">
              <a:lnSpc>
                <a:spcPct val="150000"/>
              </a:lnSpc>
            </a:pPr>
            <a:r>
              <a:rPr lang="es-ES" sz="1200" i="1" dirty="0" smtClean="0">
                <a:latin typeface="Arial" pitchFamily="34" charset="0"/>
                <a:cs typeface="Arial" pitchFamily="34" charset="0"/>
              </a:rPr>
              <a:t>También </a:t>
            </a:r>
            <a:r>
              <a:rPr lang="es-ES" sz="1200" b="1" i="1" dirty="0" smtClean="0">
                <a:latin typeface="Arial" pitchFamily="34" charset="0"/>
                <a:cs typeface="Arial" pitchFamily="34" charset="0"/>
              </a:rPr>
              <a:t>me HA OBLIGADO a EXIGIR  </a:t>
            </a:r>
            <a:r>
              <a:rPr lang="es-ES" sz="1200" i="1" dirty="0" smtClean="0">
                <a:latin typeface="Arial" pitchFamily="34" charset="0"/>
                <a:cs typeface="Arial" pitchFamily="34" charset="0"/>
              </a:rPr>
              <a:t>a mi marido cumplir con un </a:t>
            </a:r>
            <a:r>
              <a:rPr lang="es-ES" sz="1200" b="1" i="1" dirty="0" smtClean="0">
                <a:latin typeface="Arial" pitchFamily="34" charset="0"/>
                <a:cs typeface="Arial" pitchFamily="34" charset="0"/>
              </a:rPr>
              <a:t>ORDEN</a:t>
            </a:r>
            <a:r>
              <a:rPr lang="es-ES" sz="1200" i="1" dirty="0" smtClean="0">
                <a:latin typeface="Arial" pitchFamily="34" charset="0"/>
                <a:cs typeface="Arial" pitchFamily="34" charset="0"/>
              </a:rPr>
              <a:t> y unas </a:t>
            </a:r>
            <a:r>
              <a:rPr lang="es-ES" sz="1200" b="1" i="1" dirty="0" smtClean="0">
                <a:latin typeface="Arial" pitchFamily="34" charset="0"/>
                <a:cs typeface="Arial" pitchFamily="34" charset="0"/>
              </a:rPr>
              <a:t>OBLIGACIONES. </a:t>
            </a:r>
          </a:p>
          <a:p>
            <a:pPr algn="just">
              <a:lnSpc>
                <a:spcPct val="150000"/>
              </a:lnSpc>
            </a:pPr>
            <a:r>
              <a:rPr lang="es-ES" sz="1200" i="1" dirty="0" smtClean="0">
                <a:latin typeface="Arial" pitchFamily="34" charset="0"/>
                <a:cs typeface="Arial" pitchFamily="34" charset="0"/>
              </a:rPr>
              <a:t>Para seguir adelante con la relación sentimental con alguien con TDAH es necesario:</a:t>
            </a:r>
          </a:p>
          <a:p>
            <a:pPr algn="ctr">
              <a:lnSpc>
                <a:spcPct val="150000"/>
              </a:lnSpc>
            </a:pPr>
            <a:r>
              <a:rPr lang="es-ES" sz="1200" b="1" i="1" dirty="0" smtClean="0">
                <a:solidFill>
                  <a:schemeClr val="accent1"/>
                </a:solidFill>
                <a:latin typeface="Arial" pitchFamily="34" charset="0"/>
                <a:cs typeface="Arial" pitchFamily="34" charset="0"/>
              </a:rPr>
              <a:t>AMOR+PERSEVERANCIA+COMPROMISO</a:t>
            </a:r>
          </a:p>
          <a:p>
            <a:pPr algn="ctr">
              <a:lnSpc>
                <a:spcPct val="150000"/>
              </a:lnSpc>
            </a:pPr>
            <a:r>
              <a:rPr lang="es-ES" sz="1200" b="1" i="1" dirty="0" smtClean="0">
                <a:solidFill>
                  <a:schemeClr val="tx2"/>
                </a:solidFill>
                <a:latin typeface="Arial" pitchFamily="34" charset="0"/>
                <a:cs typeface="Arial" pitchFamily="34" charset="0"/>
              </a:rPr>
              <a:t>   </a:t>
            </a:r>
          </a:p>
          <a:p>
            <a:pPr algn="just">
              <a:lnSpc>
                <a:spcPct val="150000"/>
              </a:lnSpc>
            </a:pPr>
            <a:r>
              <a:rPr lang="es-ES" sz="1200" i="1" dirty="0" smtClean="0">
                <a:latin typeface="Arial" pitchFamily="34" charset="0"/>
                <a:cs typeface="Arial" pitchFamily="34" charset="0"/>
              </a:rPr>
              <a:t>UNO COMPROMETIDO EN AYUDAR Y EL OTRO EN </a:t>
            </a:r>
            <a:r>
              <a:rPr lang="es-ES" sz="1200" b="1" i="1" dirty="0" smtClean="0">
                <a:latin typeface="Arial" pitchFamily="34" charset="0"/>
                <a:cs typeface="Arial" pitchFamily="34" charset="0"/>
              </a:rPr>
              <a:t>DEJARSE AYUDAR</a:t>
            </a:r>
          </a:p>
          <a:p>
            <a:pPr algn="just">
              <a:lnSpc>
                <a:spcPct val="150000"/>
              </a:lnSpc>
            </a:pPr>
            <a:r>
              <a:rPr lang="es-ES" sz="1200" i="1" dirty="0" smtClean="0">
                <a:latin typeface="Arial" pitchFamily="34" charset="0"/>
                <a:cs typeface="Arial" pitchFamily="34" charset="0"/>
              </a:rPr>
              <a:t>Siempre permanecerá cierto miedo a la recaída, aunque intento no obsesionarme. </a:t>
            </a:r>
          </a:p>
          <a:p>
            <a:pPr algn="just">
              <a:lnSpc>
                <a:spcPct val="150000"/>
              </a:lnSpc>
            </a:pPr>
            <a:r>
              <a:rPr lang="es-ES" sz="1200" i="1" dirty="0" smtClean="0">
                <a:latin typeface="Arial" pitchFamily="34" charset="0"/>
                <a:cs typeface="Arial" pitchFamily="34" charset="0"/>
              </a:rPr>
              <a:t>Aunque el TDAH vino a mi vida de golpe y arrasando, hoy, después de tres años y remontando las consecuencias de su mala gestión económica, puedo decir que </a:t>
            </a:r>
            <a:r>
              <a:rPr lang="es-ES" sz="1200" b="1" i="1" dirty="0" smtClean="0">
                <a:latin typeface="Arial" pitchFamily="34" charset="0"/>
                <a:cs typeface="Arial" pitchFamily="34" charset="0"/>
              </a:rPr>
              <a:t>MI VIDA ES DE VERDAD</a:t>
            </a:r>
            <a:r>
              <a:rPr lang="es-ES" sz="1200" i="1" dirty="0" smtClean="0">
                <a:latin typeface="Arial" pitchFamily="34" charset="0"/>
                <a:cs typeface="Arial" pitchFamily="34" charset="0"/>
              </a:rPr>
              <a:t>. </a:t>
            </a:r>
          </a:p>
          <a:p>
            <a:pPr algn="just">
              <a:lnSpc>
                <a:spcPct val="150000"/>
              </a:lnSpc>
            </a:pPr>
            <a:r>
              <a:rPr lang="es-ES" sz="1200" i="1" dirty="0" smtClean="0">
                <a:latin typeface="Arial" pitchFamily="34" charset="0"/>
                <a:cs typeface="Arial" pitchFamily="34" charset="0"/>
              </a:rPr>
              <a:t>Creo en las </a:t>
            </a:r>
            <a:r>
              <a:rPr lang="es-ES" sz="1200" b="1" i="1" dirty="0" smtClean="0">
                <a:latin typeface="Arial" pitchFamily="34" charset="0"/>
                <a:cs typeface="Arial" pitchFamily="34" charset="0"/>
              </a:rPr>
              <a:t>SEGUNDAS OPORTUNIDADES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692696"/>
            <a:ext cx="8280920" cy="5021888"/>
          </a:xfrm>
          <a:prstGeom prst="rect">
            <a:avLst/>
          </a:prstGeom>
        </p:spPr>
        <p:txBody>
          <a:bodyPr wrap="square">
            <a:spAutoFit/>
          </a:bodyPr>
          <a:lstStyle/>
          <a:p>
            <a:pPr lvl="0" algn="just" fontAlgn="base">
              <a:lnSpc>
                <a:spcPct val="150000"/>
              </a:lnSpc>
              <a:spcBef>
                <a:spcPct val="0"/>
              </a:spcBef>
              <a:spcAft>
                <a:spcPts val="1000"/>
              </a:spcAft>
            </a:pPr>
            <a:r>
              <a:rPr lang="es-ES" sz="1600" b="1" dirty="0" smtClean="0">
                <a:solidFill>
                  <a:srgbClr val="222222"/>
                </a:solidFill>
                <a:latin typeface="Arial" pitchFamily="34" charset="0"/>
                <a:cs typeface="Arial" pitchFamily="34" charset="0"/>
              </a:rPr>
              <a:t>NO QUIERO:</a:t>
            </a:r>
          </a:p>
          <a:p>
            <a:pPr lvl="0" algn="just" fontAlgn="base">
              <a:lnSpc>
                <a:spcPct val="150000"/>
              </a:lnSpc>
              <a:spcBef>
                <a:spcPct val="0"/>
              </a:spcBef>
              <a:spcAft>
                <a:spcPct val="0"/>
              </a:spcAft>
            </a:pPr>
            <a:r>
              <a:rPr lang="es-ES" sz="1600" dirty="0" smtClean="0">
                <a:solidFill>
                  <a:srgbClr val="222222"/>
                </a:solidFill>
                <a:latin typeface="Arial" pitchFamily="34" charset="0"/>
                <a:cs typeface="Arial" pitchFamily="34" charset="0"/>
              </a:rPr>
              <a:t>        </a:t>
            </a:r>
            <a:r>
              <a:rPr lang="es-ES" sz="1600" i="1" dirty="0" smtClean="0">
                <a:solidFill>
                  <a:srgbClr val="222222"/>
                </a:solidFill>
                <a:latin typeface="Arial" pitchFamily="34" charset="0"/>
                <a:cs typeface="Arial" pitchFamily="34" charset="0"/>
              </a:rPr>
              <a:t>Que la mayoría de las cosas me den igual</a:t>
            </a:r>
          </a:p>
          <a:p>
            <a:pPr lvl="0" algn="just" fontAlgn="base">
              <a:lnSpc>
                <a:spcPct val="150000"/>
              </a:lnSpc>
              <a:spcBef>
                <a:spcPct val="0"/>
              </a:spcBef>
              <a:spcAft>
                <a:spcPct val="0"/>
              </a:spcAft>
            </a:pPr>
            <a:r>
              <a:rPr lang="es-ES" sz="1600" i="1" dirty="0" smtClean="0">
                <a:solidFill>
                  <a:srgbClr val="222222"/>
                </a:solidFill>
                <a:latin typeface="Arial" pitchFamily="34" charset="0"/>
                <a:cs typeface="Arial" pitchFamily="34" charset="0"/>
              </a:rPr>
              <a:t>        Que todo me parezca un follón</a:t>
            </a:r>
          </a:p>
          <a:p>
            <a:pPr lvl="1" algn="just" fontAlgn="base">
              <a:lnSpc>
                <a:spcPct val="150000"/>
              </a:lnSpc>
              <a:spcBef>
                <a:spcPct val="0"/>
              </a:spcBef>
              <a:spcAft>
                <a:spcPct val="0"/>
              </a:spcAft>
            </a:pPr>
            <a:r>
              <a:rPr lang="es-ES" sz="1600" i="1" dirty="0" smtClean="0">
                <a:solidFill>
                  <a:srgbClr val="222222"/>
                </a:solidFill>
                <a:latin typeface="Arial" pitchFamily="34" charset="0"/>
                <a:cs typeface="Arial" pitchFamily="34" charset="0"/>
              </a:rPr>
              <a:t>Que la rutina se me haga monotonía (</a:t>
            </a:r>
            <a:r>
              <a:rPr lang="es-ES" sz="1600" i="1" dirty="0" err="1" smtClean="0">
                <a:solidFill>
                  <a:srgbClr val="222222"/>
                </a:solidFill>
                <a:latin typeface="Arial" pitchFamily="34" charset="0"/>
                <a:cs typeface="Arial" pitchFamily="34" charset="0"/>
              </a:rPr>
              <a:t>ejm.</a:t>
            </a:r>
            <a:r>
              <a:rPr lang="es-ES" sz="1600" i="1" dirty="0" smtClean="0">
                <a:solidFill>
                  <a:srgbClr val="222222"/>
                </a:solidFill>
                <a:latin typeface="Arial" pitchFamily="34" charset="0"/>
                <a:cs typeface="Arial" pitchFamily="34" charset="0"/>
              </a:rPr>
              <a:t> Que si me tengo que tomar todos los días mis pastillas me las tome).</a:t>
            </a:r>
          </a:p>
          <a:p>
            <a:pPr lvl="1" algn="just" fontAlgn="base">
              <a:lnSpc>
                <a:spcPct val="150000"/>
              </a:lnSpc>
              <a:spcBef>
                <a:spcPct val="0"/>
              </a:spcBef>
              <a:spcAft>
                <a:spcPct val="0"/>
              </a:spcAft>
            </a:pPr>
            <a:endParaRPr lang="es-ES" sz="1600" dirty="0" smtClean="0">
              <a:solidFill>
                <a:srgbClr val="222222"/>
              </a:solidFill>
              <a:latin typeface="Arial" pitchFamily="34" charset="0"/>
              <a:cs typeface="Arial" pitchFamily="34" charset="0"/>
            </a:endParaRPr>
          </a:p>
          <a:p>
            <a:pPr lvl="0" algn="just" fontAlgn="base">
              <a:lnSpc>
                <a:spcPct val="150000"/>
              </a:lnSpc>
              <a:spcBef>
                <a:spcPct val="0"/>
              </a:spcBef>
              <a:spcAft>
                <a:spcPct val="0"/>
              </a:spcAft>
            </a:pPr>
            <a:r>
              <a:rPr lang="es-ES" sz="1600" dirty="0" smtClean="0">
                <a:solidFill>
                  <a:srgbClr val="222222"/>
                </a:solidFill>
                <a:latin typeface="Arial" pitchFamily="34" charset="0"/>
                <a:cs typeface="Arial" pitchFamily="34" charset="0"/>
              </a:rPr>
              <a:t>Y sobre todo y esto creo que es</a:t>
            </a:r>
            <a:r>
              <a:rPr lang="es-ES" sz="1600" b="1" dirty="0" smtClean="0">
                <a:solidFill>
                  <a:srgbClr val="222222"/>
                </a:solidFill>
                <a:latin typeface="Arial" pitchFamily="34" charset="0"/>
                <a:cs typeface="Arial" pitchFamily="34" charset="0"/>
              </a:rPr>
              <a:t> LO MÁS IMPORTANTE</a:t>
            </a:r>
            <a:r>
              <a:rPr lang="es-ES" sz="1600" dirty="0" smtClean="0">
                <a:solidFill>
                  <a:srgbClr val="222222"/>
                </a:solidFill>
                <a:latin typeface="Arial" pitchFamily="34" charset="0"/>
                <a:cs typeface="Arial" pitchFamily="34" charset="0"/>
              </a:rPr>
              <a:t>:</a:t>
            </a:r>
          </a:p>
          <a:p>
            <a:pPr lvl="1" algn="just" fontAlgn="base">
              <a:lnSpc>
                <a:spcPct val="150000"/>
              </a:lnSpc>
              <a:spcBef>
                <a:spcPct val="0"/>
              </a:spcBef>
              <a:spcAft>
                <a:spcPct val="0"/>
              </a:spcAft>
            </a:pPr>
            <a:r>
              <a:rPr lang="es-ES" sz="1600" dirty="0" smtClean="0">
                <a:solidFill>
                  <a:srgbClr val="222222"/>
                </a:solidFill>
                <a:latin typeface="Arial" pitchFamily="34" charset="0"/>
                <a:cs typeface="Arial" pitchFamily="34" charset="0"/>
              </a:rPr>
              <a:t>PRESTAR ATENCIÓN.  Atención a cuando me habla mi mujer, mi jefe, mis compañeros, mis hijos, mis vecinos, mis conocidos. </a:t>
            </a:r>
          </a:p>
          <a:p>
            <a:pPr lvl="1" algn="just" fontAlgn="base">
              <a:lnSpc>
                <a:spcPct val="150000"/>
              </a:lnSpc>
              <a:spcBef>
                <a:spcPct val="0"/>
              </a:spcBef>
              <a:spcAft>
                <a:spcPct val="0"/>
              </a:spcAft>
            </a:pPr>
            <a:r>
              <a:rPr lang="es-ES" sz="1600" dirty="0" smtClean="0">
                <a:solidFill>
                  <a:srgbClr val="222222"/>
                </a:solidFill>
                <a:latin typeface="Arial" pitchFamily="34" charset="0"/>
                <a:cs typeface="Arial" pitchFamily="34" charset="0"/>
              </a:rPr>
              <a:t>Que cuando lleve 2 minutos de conversación no desconecte y </a:t>
            </a:r>
            <a:r>
              <a:rPr lang="es-ES" sz="1600" b="1" dirty="0" smtClean="0">
                <a:solidFill>
                  <a:srgbClr val="222222"/>
                </a:solidFill>
                <a:latin typeface="Arial" pitchFamily="34" charset="0"/>
                <a:cs typeface="Arial" pitchFamily="34" charset="0"/>
              </a:rPr>
              <a:t>dar por hecho lo que les falta por decirme</a:t>
            </a:r>
            <a:r>
              <a:rPr lang="es-ES" sz="1600" dirty="0" smtClean="0">
                <a:solidFill>
                  <a:srgbClr val="222222"/>
                </a:solidFill>
                <a:latin typeface="Arial" pitchFamily="34" charset="0"/>
                <a:cs typeface="Arial" pitchFamily="34" charset="0"/>
              </a:rPr>
              <a:t>.</a:t>
            </a:r>
          </a:p>
          <a:p>
            <a:pPr lvl="1" algn="just" fontAlgn="base">
              <a:lnSpc>
                <a:spcPct val="150000"/>
              </a:lnSpc>
              <a:spcBef>
                <a:spcPct val="0"/>
              </a:spcBef>
              <a:spcAft>
                <a:spcPct val="0"/>
              </a:spcAft>
            </a:pPr>
            <a:r>
              <a:rPr lang="es-ES" sz="1600" dirty="0" smtClean="0">
                <a:solidFill>
                  <a:srgbClr val="222222"/>
                </a:solidFill>
                <a:latin typeface="Arial" pitchFamily="34" charset="0"/>
                <a:cs typeface="Arial" pitchFamily="34" charset="0"/>
              </a:rPr>
              <a:t>Que no necesite </a:t>
            </a:r>
            <a:r>
              <a:rPr lang="es-ES" sz="1600" b="1" dirty="0" smtClean="0">
                <a:solidFill>
                  <a:srgbClr val="222222"/>
                </a:solidFill>
                <a:latin typeface="Arial" pitchFamily="34" charset="0"/>
                <a:cs typeface="Arial" pitchFamily="34" charset="0"/>
              </a:rPr>
              <a:t>“marcharme”</a:t>
            </a:r>
            <a:r>
              <a:rPr lang="es-ES" sz="1600" dirty="0" smtClean="0">
                <a:solidFill>
                  <a:srgbClr val="222222"/>
                </a:solidFill>
                <a:latin typeface="Arial" pitchFamily="34" charset="0"/>
                <a:cs typeface="Arial" pitchFamily="34" charset="0"/>
              </a:rPr>
              <a:t> a mi mundo en donde no hay nada, solo yo y en el que me siento a gusto.</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Text Box 5"/>
          <p:cNvSpPr txBox="1">
            <a:spLocks noChangeArrowheads="1"/>
          </p:cNvSpPr>
          <p:nvPr/>
        </p:nvSpPr>
        <p:spPr bwMode="auto">
          <a:xfrm>
            <a:off x="467544" y="476672"/>
            <a:ext cx="8136904" cy="597666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s-ES" sz="1400" b="0" i="1" u="none" strike="noStrike" cap="none" normalizeH="0" baseline="0" dirty="0" smtClean="0">
                <a:ln>
                  <a:noFill/>
                </a:ln>
                <a:solidFill>
                  <a:srgbClr val="222222"/>
                </a:solidFill>
                <a:effectLst/>
                <a:latin typeface="Arial" pitchFamily="34" charset="0"/>
                <a:cs typeface="Arial" pitchFamily="34" charset="0"/>
              </a:rPr>
              <a:t>Edad.49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sz="1400" b="0" i="1" u="none" strike="noStrike" cap="none" normalizeH="0" baseline="0" dirty="0" smtClean="0">
                <a:ln>
                  <a:noFill/>
                </a:ln>
                <a:solidFill>
                  <a:srgbClr val="222222"/>
                </a:solidFill>
                <a:effectLst/>
                <a:latin typeface="Arial" pitchFamily="34" charset="0"/>
                <a:cs typeface="Arial" pitchFamily="34" charset="0"/>
              </a:rPr>
              <a:t> Diagnóstico desde hace 10 meses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sz="1400" b="1" i="1" u="none" strike="noStrike" cap="none" normalizeH="0" baseline="0" dirty="0" smtClean="0">
                <a:ln>
                  <a:noFill/>
                </a:ln>
                <a:solidFill>
                  <a:srgbClr val="222222"/>
                </a:solidFill>
                <a:effectLst/>
                <a:latin typeface="Arial" pitchFamily="34" charset="0"/>
                <a:cs typeface="Arial" pitchFamily="34" charset="0"/>
              </a:rPr>
              <a:t>IMPACTO DE LA NOTICIA EN TÍ Y EN TU AMBITO FAMILAR</a:t>
            </a:r>
            <a:r>
              <a:rPr kumimoji="0" lang="es-ES" sz="1400" b="0" i="1" u="none" strike="noStrike" cap="none" normalizeH="0" baseline="0" dirty="0" smtClean="0">
                <a:ln>
                  <a:noFill/>
                </a:ln>
                <a:solidFill>
                  <a:srgbClr val="222222"/>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sz="1400" b="0" i="1" u="none" strike="noStrike" cap="none" normalizeH="0" baseline="0" dirty="0" smtClean="0">
                <a:ln>
                  <a:noFill/>
                </a:ln>
                <a:solidFill>
                  <a:srgbClr val="222222"/>
                </a:solidFill>
                <a:effectLst/>
                <a:latin typeface="Arial" pitchFamily="34" charset="0"/>
                <a:cs typeface="Arial" pitchFamily="34" charset="0"/>
              </a:rPr>
              <a:t>En mí ninguno salvo que le puse nombre a esos “despistes”, “viajes internos” y “ese pronto que tengo”, llamémoslo   “impulsividad”, y comprendí que lo que me pasa </a:t>
            </a:r>
            <a:r>
              <a:rPr kumimoji="0" lang="es-ES" sz="1400" b="1" i="1" u="none" strike="noStrike" cap="none" normalizeH="0" baseline="0" dirty="0" smtClean="0">
                <a:ln>
                  <a:noFill/>
                </a:ln>
                <a:solidFill>
                  <a:srgbClr val="222222"/>
                </a:solidFill>
                <a:effectLst/>
                <a:latin typeface="Arial" pitchFamily="34" charset="0"/>
                <a:cs typeface="Arial" pitchFamily="34" charset="0"/>
              </a:rPr>
              <a:t>no es una forma de ser sino una patología.</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sz="1400" b="0" i="1" u="none" strike="noStrike" cap="none" normalizeH="0" baseline="0" dirty="0" smtClean="0">
                <a:ln>
                  <a:noFill/>
                </a:ln>
                <a:solidFill>
                  <a:srgbClr val="222222"/>
                </a:solidFill>
                <a:effectLst/>
                <a:latin typeface="Arial" pitchFamily="34" charset="0"/>
                <a:cs typeface="Arial" pitchFamily="34" charset="0"/>
              </a:rPr>
              <a:t>En el familiar.  Pues no creo que mis hijas lo entendieran, en cambio para mi mujer fue un alivio en cierto sentido saber que no era la culpable de la mayoría de nuestras discusiones. Creo que realmente a la que más la ha impactado es a mi mujer.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sz="1400" b="1" i="1" u="none" strike="noStrike" cap="none" normalizeH="0" baseline="0" dirty="0" smtClean="0">
                <a:ln>
                  <a:noFill/>
                </a:ln>
                <a:solidFill>
                  <a:srgbClr val="222222"/>
                </a:solidFill>
                <a:effectLst/>
                <a:latin typeface="Arial" pitchFamily="34" charset="0"/>
                <a:cs typeface="Arial" pitchFamily="34" charset="0"/>
              </a:rPr>
              <a:t>Tratamiento actual. Qué significa para ti el TDA a lo largo de tu vida?</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sz="1400" b="0" i="1" u="none" strike="noStrike" cap="none" normalizeH="0" baseline="0" dirty="0" smtClean="0">
                <a:ln>
                  <a:noFill/>
                </a:ln>
                <a:solidFill>
                  <a:srgbClr val="222222"/>
                </a:solidFill>
                <a:effectLst/>
                <a:latin typeface="Arial" pitchFamily="34" charset="0"/>
                <a:cs typeface="Arial" pitchFamily="34" charset="0"/>
              </a:rPr>
              <a:t>Pues no sigo ningún tratamiento</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sz="1400" b="0" i="1" u="none" strike="noStrike" cap="none" normalizeH="0" baseline="0" dirty="0" smtClean="0">
                <a:ln>
                  <a:noFill/>
                </a:ln>
                <a:solidFill>
                  <a:srgbClr val="222222"/>
                </a:solidFill>
                <a:effectLst/>
                <a:latin typeface="Arial" pitchFamily="34" charset="0"/>
                <a:cs typeface="Arial" pitchFamily="34" charset="0"/>
              </a:rPr>
              <a:t>El significado es relativamente nuevo así que no sé exactamente como ha influido en mí a lo largo de mi vida. Si puedo decir lo que significa ahora, y la verdad es que es un coñazo ser así.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sz="1400" b="1" i="1" u="none" strike="noStrike" cap="none" normalizeH="0" baseline="0" dirty="0" smtClean="0">
                <a:ln>
                  <a:noFill/>
                </a:ln>
                <a:solidFill>
                  <a:srgbClr val="222222"/>
                </a:solidFill>
                <a:effectLst/>
                <a:latin typeface="Arial" pitchFamily="34" charset="0"/>
                <a:cs typeface="Arial" pitchFamily="34" charset="0"/>
              </a:rPr>
              <a:t>Los principales obstáculos/inconvenientes de esta patología</a:t>
            </a:r>
            <a:r>
              <a:rPr kumimoji="0" lang="es-ES" sz="1400" b="0" i="1" u="none" strike="noStrike" cap="none" normalizeH="0" baseline="0" dirty="0" smtClean="0">
                <a:ln>
                  <a:noFill/>
                </a:ln>
                <a:solidFill>
                  <a:srgbClr val="222222"/>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S" sz="1400" b="0" i="1" u="none" strike="noStrike" cap="none" normalizeH="0" baseline="0" dirty="0" smtClean="0">
                <a:ln>
                  <a:noFill/>
                </a:ln>
                <a:solidFill>
                  <a:srgbClr val="222222"/>
                </a:solidFill>
                <a:effectLst/>
                <a:latin typeface="Arial" pitchFamily="34" charset="0"/>
                <a:cs typeface="Arial" pitchFamily="34" charset="0"/>
              </a:rPr>
              <a:t>Pues sinceramente me genera un </a:t>
            </a:r>
            <a:r>
              <a:rPr kumimoji="0" lang="es-ES" sz="1400" b="1" i="1" u="none" strike="noStrike" cap="none" normalizeH="0" baseline="0" dirty="0" smtClean="0">
                <a:ln>
                  <a:noFill/>
                </a:ln>
                <a:solidFill>
                  <a:srgbClr val="222222"/>
                </a:solidFill>
                <a:effectLst/>
                <a:latin typeface="Arial" pitchFamily="34" charset="0"/>
                <a:cs typeface="Arial" pitchFamily="34" charset="0"/>
              </a:rPr>
              <a:t>ESTRÉS ENORME</a:t>
            </a:r>
            <a:r>
              <a:rPr kumimoji="0" lang="es-ES" sz="1400" b="0" i="1" u="none" strike="noStrike" cap="none" normalizeH="0" baseline="0" dirty="0" smtClean="0">
                <a:ln>
                  <a:noFill/>
                </a:ln>
                <a:solidFill>
                  <a:srgbClr val="222222"/>
                </a:solidFill>
                <a:effectLst/>
                <a:latin typeface="Arial" pitchFamily="34" charset="0"/>
                <a:cs typeface="Arial" pitchFamily="34" charset="0"/>
              </a:rPr>
              <a:t>, me meto en situaciones que nos las quisiera, se me acumulan las tareas de las que salgo a trancas y barrancas, </a:t>
            </a:r>
            <a:r>
              <a:rPr kumimoji="0" lang="es-ES" sz="1400" b="1" i="1" u="none" strike="noStrike" cap="none" normalizeH="0" baseline="0" dirty="0" smtClean="0">
                <a:ln>
                  <a:noFill/>
                </a:ln>
                <a:solidFill>
                  <a:srgbClr val="222222"/>
                </a:solidFill>
                <a:effectLst/>
                <a:latin typeface="Arial" pitchFamily="34" charset="0"/>
                <a:cs typeface="Arial" pitchFamily="34" charset="0"/>
              </a:rPr>
              <a:t>siempre improvisando a última hora.</a:t>
            </a:r>
            <a:r>
              <a:rPr kumimoji="0" lang="es-ES" sz="1400" b="0" i="1" u="none" strike="noStrike" cap="none" normalizeH="0" baseline="0" dirty="0" smtClean="0">
                <a:ln>
                  <a:noFill/>
                </a:ln>
                <a:solidFill>
                  <a:srgbClr val="222222"/>
                </a:solidFill>
                <a:effectLst/>
                <a:latin typeface="Arial" pitchFamily="34" charset="0"/>
                <a:cs typeface="Arial" pitchFamily="34" charset="0"/>
              </a:rPr>
              <a:t> No es que deje las cosas para lo último, sino que entre tarea y tarea meto otras tareas  y así hasta que llega un momento que me colapso y lo hago todo a la carrera. Eso me genera un estrés enorme, </a:t>
            </a:r>
            <a:r>
              <a:rPr kumimoji="0" lang="es-ES" sz="1400" b="1" i="1" u="none" strike="noStrike" cap="none" normalizeH="0" baseline="0" dirty="0" smtClean="0">
                <a:ln>
                  <a:noFill/>
                </a:ln>
                <a:solidFill>
                  <a:srgbClr val="222222"/>
                </a:solidFill>
                <a:effectLst/>
                <a:latin typeface="Arial" pitchFamily="34" charset="0"/>
                <a:cs typeface="Arial" pitchFamily="34" charset="0"/>
              </a:rPr>
              <a:t>pierdo cosas, digo cosas de las que no me acuerdo, hago cosas sin venir a cuento </a:t>
            </a:r>
            <a:r>
              <a:rPr kumimoji="0" lang="es-ES" sz="1400" b="0" i="1" u="none" strike="noStrike" cap="none" normalizeH="0" baseline="0" dirty="0" smtClean="0">
                <a:ln>
                  <a:noFill/>
                </a:ln>
                <a:solidFill>
                  <a:srgbClr val="222222"/>
                </a:solidFill>
                <a:effectLst/>
                <a:latin typeface="Arial" pitchFamily="34" charset="0"/>
                <a:cs typeface="Arial" pitchFamily="34" charset="0"/>
              </a:rPr>
              <a:t>, no hago lo que se suponía que debía hacer en un primer momento , las cambio sobre la marcha. “</a:t>
            </a:r>
            <a:r>
              <a:rPr kumimoji="0" lang="es-ES" sz="1400" b="0" i="1" u="none" strike="noStrike" cap="none" normalizeH="0" baseline="0" dirty="0" err="1" smtClean="0">
                <a:ln>
                  <a:noFill/>
                </a:ln>
                <a:solidFill>
                  <a:srgbClr val="222222"/>
                </a:solidFill>
                <a:effectLst/>
                <a:latin typeface="Arial" pitchFamily="34" charset="0"/>
                <a:cs typeface="Arial" pitchFamily="34" charset="0"/>
              </a:rPr>
              <a:t>Puff</a:t>
            </a:r>
            <a:r>
              <a:rPr kumimoji="0" lang="es-ES" sz="1400" b="0" i="1" u="none" strike="noStrike" cap="none" normalizeH="0" baseline="0" dirty="0" smtClean="0">
                <a:ln>
                  <a:noFill/>
                </a:ln>
                <a:solidFill>
                  <a:srgbClr val="222222"/>
                </a:solidFill>
                <a:effectLst/>
                <a:latin typeface="Arial" pitchFamily="34" charset="0"/>
                <a:cs typeface="Arial" pitchFamily="34" charset="0"/>
              </a:rPr>
              <a:t>!”. Como digo un coñazo.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323528" y="332656"/>
            <a:ext cx="8424936" cy="62646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400" b="1" i="1" u="none" strike="noStrike" cap="none" normalizeH="0" baseline="0" dirty="0" smtClean="0">
              <a:ln>
                <a:noFill/>
              </a:ln>
              <a:solidFill>
                <a:srgbClr val="222222"/>
              </a:solidFill>
              <a:effectLst/>
              <a:latin typeface="Arial" pitchFamily="34" charset="0"/>
              <a:cs typeface="Arial" pitchFamily="34" charset="0"/>
            </a:endParaRPr>
          </a:p>
          <a:p>
            <a:pPr marL="0" marR="0" lvl="0" indent="0" algn="l" defTabSz="914400" rtl="0" eaLnBrk="1" fontAlgn="base" latinLnBrk="0" hangingPunct="1">
              <a:lnSpc>
                <a:spcPct val="150000"/>
              </a:lnSpc>
              <a:spcBef>
                <a:spcPct val="0"/>
              </a:spcBef>
              <a:spcAft>
                <a:spcPts val="1000"/>
              </a:spcAft>
              <a:buClrTx/>
              <a:buSzTx/>
              <a:buFontTx/>
              <a:buNone/>
              <a:tabLst/>
            </a:pPr>
            <a:r>
              <a:rPr kumimoji="0" lang="es-ES" sz="1400" b="1" i="1" u="none" strike="noStrike" cap="none" normalizeH="0" baseline="0" dirty="0" smtClean="0">
                <a:ln>
                  <a:noFill/>
                </a:ln>
                <a:solidFill>
                  <a:srgbClr val="222222"/>
                </a:solidFill>
                <a:effectLst/>
                <a:latin typeface="Arial" pitchFamily="34" charset="0"/>
                <a:cs typeface="Arial" pitchFamily="34" charset="0"/>
              </a:rPr>
              <a:t>Interferencias en lo personal/social/ familiar/ escolar/ laboral</a:t>
            </a:r>
            <a:r>
              <a:rPr kumimoji="0" lang="es-ES" sz="1400" b="0" i="1" u="none" strike="noStrike" cap="none" normalizeH="0" baseline="0" dirty="0" smtClean="0">
                <a:ln>
                  <a:noFill/>
                </a:ln>
                <a:solidFill>
                  <a:srgbClr val="222222"/>
                </a:solidFill>
                <a:effectLst/>
                <a:latin typeface="Arial" pitchFamily="34" charset="0"/>
                <a:cs typeface="Arial" pitchFamily="34" charset="0"/>
              </a:rPr>
              <a:t>. </a:t>
            </a:r>
          </a:p>
          <a:p>
            <a:pPr marL="0" marR="0" lvl="0" indent="0" algn="l" defTabSz="914400" rtl="0" eaLnBrk="1" fontAlgn="base" latinLnBrk="0" hangingPunct="1">
              <a:lnSpc>
                <a:spcPct val="150000"/>
              </a:lnSpc>
              <a:spcBef>
                <a:spcPct val="0"/>
              </a:spcBef>
              <a:spcAft>
                <a:spcPts val="1000"/>
              </a:spcAft>
              <a:buClrTx/>
              <a:buSzTx/>
              <a:buFontTx/>
              <a:buNone/>
              <a:tabLst/>
            </a:pPr>
            <a:r>
              <a:rPr kumimoji="0" lang="es-ES" sz="1400" b="0" i="1" u="none" strike="noStrike" cap="none" normalizeH="0" baseline="0" dirty="0" smtClean="0">
                <a:ln>
                  <a:noFill/>
                </a:ln>
                <a:solidFill>
                  <a:srgbClr val="222222"/>
                </a:solidFill>
                <a:effectLst/>
                <a:latin typeface="Arial" pitchFamily="34" charset="0"/>
                <a:cs typeface="Arial" pitchFamily="34" charset="0"/>
              </a:rPr>
              <a:t>En lo personal. Lo resumido en la anterior pregunta .Oculta como soy cuando estoy tranquilo. Alguien que puede ser muy divertido, social. Un persona extrovertida.</a:t>
            </a:r>
          </a:p>
          <a:p>
            <a:pPr marL="0" marR="0" lvl="0" indent="0" algn="l" defTabSz="914400" rtl="0" eaLnBrk="1" fontAlgn="base" latinLnBrk="0" hangingPunct="1">
              <a:lnSpc>
                <a:spcPct val="150000"/>
              </a:lnSpc>
              <a:spcBef>
                <a:spcPct val="0"/>
              </a:spcBef>
              <a:spcAft>
                <a:spcPts val="1000"/>
              </a:spcAft>
              <a:buClrTx/>
              <a:buSzTx/>
              <a:buFontTx/>
              <a:buNone/>
              <a:tabLst/>
            </a:pPr>
            <a:r>
              <a:rPr kumimoji="0" lang="es-ES" sz="1400" b="0" i="1" u="none" strike="noStrike" cap="none" normalizeH="0" baseline="0" dirty="0" smtClean="0">
                <a:ln>
                  <a:noFill/>
                </a:ln>
                <a:solidFill>
                  <a:srgbClr val="222222"/>
                </a:solidFill>
                <a:effectLst/>
                <a:latin typeface="Arial" pitchFamily="34" charset="0"/>
                <a:cs typeface="Arial" pitchFamily="34" charset="0"/>
              </a:rPr>
              <a:t>En lo social. Hace que no quiera conocer a las personas, y si </a:t>
            </a:r>
            <a:r>
              <a:rPr kumimoji="0" lang="es-ES" sz="1400" b="0" i="1" u="none" strike="noStrike" cap="none" normalizeH="0" baseline="0" dirty="0" err="1" smtClean="0">
                <a:ln>
                  <a:noFill/>
                </a:ln>
                <a:solidFill>
                  <a:srgbClr val="222222"/>
                </a:solidFill>
                <a:effectLst/>
                <a:latin typeface="Arial" pitchFamily="34" charset="0"/>
                <a:cs typeface="Arial" pitchFamily="34" charset="0"/>
              </a:rPr>
              <a:t>empatizo</a:t>
            </a:r>
            <a:r>
              <a:rPr kumimoji="0" lang="es-ES" sz="1400" b="0" i="1" u="none" strike="noStrike" cap="none" normalizeH="0" baseline="0" dirty="0" smtClean="0">
                <a:ln>
                  <a:noFill/>
                </a:ln>
                <a:solidFill>
                  <a:srgbClr val="222222"/>
                </a:solidFill>
                <a:effectLst/>
                <a:latin typeface="Arial" pitchFamily="34" charset="0"/>
                <a:cs typeface="Arial" pitchFamily="34" charset="0"/>
              </a:rPr>
              <a:t> con alguna al cabo del tiempo me canso de ella como de la mayoría de las cosas. Y busco algún motivo para dejar de tratarla. </a:t>
            </a:r>
            <a:r>
              <a:rPr kumimoji="0" lang="es-ES" sz="1400" b="1" i="1" u="none" strike="noStrike" cap="none" normalizeH="0" baseline="0" dirty="0" smtClean="0">
                <a:ln>
                  <a:noFill/>
                </a:ln>
                <a:solidFill>
                  <a:srgbClr val="222222"/>
                </a:solidFill>
                <a:effectLst/>
                <a:latin typeface="Arial" pitchFamily="34" charset="0"/>
                <a:cs typeface="Arial" pitchFamily="34" charset="0"/>
              </a:rPr>
              <a:t>“LA RUTINA ME MATA”  </a:t>
            </a:r>
            <a:r>
              <a:rPr kumimoji="0" lang="es-ES" sz="1400" b="0" i="1" u="none" strike="noStrike" cap="none" normalizeH="0" baseline="0" dirty="0" smtClean="0">
                <a:ln>
                  <a:noFill/>
                </a:ln>
                <a:solidFill>
                  <a:srgbClr val="222222"/>
                </a:solidFill>
                <a:effectLst/>
                <a:latin typeface="Arial" pitchFamily="34" charset="0"/>
                <a:cs typeface="Arial" pitchFamily="34" charset="0"/>
              </a:rPr>
              <a:t>y en las relaciones personales también. Exceptuando mi mujer y mis hijas.</a:t>
            </a:r>
          </a:p>
          <a:p>
            <a:pPr marL="0" marR="0" lvl="0" indent="0" algn="l" defTabSz="914400" rtl="0" eaLnBrk="1" fontAlgn="base" latinLnBrk="0" hangingPunct="1">
              <a:lnSpc>
                <a:spcPct val="150000"/>
              </a:lnSpc>
              <a:spcBef>
                <a:spcPct val="0"/>
              </a:spcBef>
              <a:spcAft>
                <a:spcPts val="1000"/>
              </a:spcAft>
              <a:buClrTx/>
              <a:buSzTx/>
              <a:buFontTx/>
              <a:buNone/>
              <a:tabLst/>
            </a:pPr>
            <a:r>
              <a:rPr kumimoji="0" lang="es-ES" sz="1400" b="0" i="1" u="none" strike="noStrike" cap="none" normalizeH="0" baseline="0" dirty="0" smtClean="0">
                <a:ln>
                  <a:noFill/>
                </a:ln>
                <a:solidFill>
                  <a:srgbClr val="222222"/>
                </a:solidFill>
                <a:effectLst/>
                <a:latin typeface="Arial" pitchFamily="34" charset="0"/>
                <a:cs typeface="Arial" pitchFamily="34" charset="0"/>
              </a:rPr>
              <a:t>En lo familiar .No tengo relaciones familiares salvo un poco las de la familia de mi mujer. Pero  sobre todo  donde más me duele, es con mi mujer. Sé que la hago mucho daño y no sé ni siquiera porque me aguanta. Sé que cada día la pierdo un poco más. Sé que la puede hacer feliz y siempre me digo a mi mismo que coño estoy haciendo</a:t>
            </a:r>
          </a:p>
          <a:p>
            <a:pPr marL="0" marR="0" lvl="0" indent="0" algn="l" defTabSz="914400" rtl="0" eaLnBrk="1" fontAlgn="base" latinLnBrk="0" hangingPunct="1">
              <a:lnSpc>
                <a:spcPct val="150000"/>
              </a:lnSpc>
              <a:spcBef>
                <a:spcPct val="0"/>
              </a:spcBef>
              <a:spcAft>
                <a:spcPts val="1000"/>
              </a:spcAft>
              <a:buClrTx/>
              <a:buSzTx/>
              <a:buFontTx/>
              <a:buNone/>
              <a:tabLst/>
            </a:pPr>
            <a:r>
              <a:rPr kumimoji="0" lang="es-ES" sz="1400" b="0" i="1" u="none" strike="noStrike" cap="none" normalizeH="0" baseline="0" dirty="0" smtClean="0">
                <a:ln>
                  <a:noFill/>
                </a:ln>
                <a:solidFill>
                  <a:srgbClr val="222222"/>
                </a:solidFill>
                <a:effectLst/>
                <a:latin typeface="Arial" pitchFamily="34" charset="0"/>
                <a:cs typeface="Arial" pitchFamily="34" charset="0"/>
              </a:rPr>
              <a:t>En cuanto a mis hijas creo que son pequeñas todavía aunque ya me empiezan a conocer. Saben que de vez en cuando me “piro a otro mundo” </a:t>
            </a:r>
          </a:p>
          <a:p>
            <a:pPr marL="0" marR="0" lvl="0" indent="0" algn="l" defTabSz="914400" rtl="0" eaLnBrk="1" fontAlgn="base" latinLnBrk="0" hangingPunct="1">
              <a:lnSpc>
                <a:spcPct val="150000"/>
              </a:lnSpc>
              <a:spcBef>
                <a:spcPct val="0"/>
              </a:spcBef>
              <a:spcAft>
                <a:spcPts val="1000"/>
              </a:spcAft>
              <a:buClrTx/>
              <a:buSzTx/>
              <a:buFontTx/>
              <a:buNone/>
              <a:tabLst/>
            </a:pPr>
            <a:r>
              <a:rPr kumimoji="0" lang="es-ES" sz="1400" b="0" i="1" u="none" strike="noStrike" cap="none" normalizeH="0" baseline="0" dirty="0" smtClean="0">
                <a:ln>
                  <a:noFill/>
                </a:ln>
                <a:solidFill>
                  <a:srgbClr val="222222"/>
                </a:solidFill>
                <a:effectLst/>
                <a:latin typeface="Arial" pitchFamily="34" charset="0"/>
                <a:cs typeface="Arial" pitchFamily="34" charset="0"/>
              </a:rPr>
              <a:t>En lo laboral. Pues resulta que tengo un trabajo que enmascara mi problema. Tengo un trabajo totalmente anárquico en el que no se requiere organización ni control y no es rutinario. Trabajo en el departamento de arquitectura y sistemas  técnicos  de un banco y me dedico a hacer que las cosas funcionen existan o no.</a:t>
            </a:r>
          </a:p>
          <a:p>
            <a:pPr lvl="0" fontAlgn="base">
              <a:lnSpc>
                <a:spcPct val="150000"/>
              </a:lnSpc>
              <a:spcBef>
                <a:spcPct val="0"/>
              </a:spcBef>
              <a:spcAft>
                <a:spcPts val="1000"/>
              </a:spcAft>
            </a:pPr>
            <a:r>
              <a:rPr lang="es-ES" sz="1400" i="1" dirty="0" smtClean="0">
                <a:solidFill>
                  <a:srgbClr val="222222"/>
                </a:solidFill>
                <a:latin typeface="Arial" pitchFamily="34" charset="0"/>
                <a:cs typeface="Arial" pitchFamily="34" charset="0"/>
              </a:rPr>
              <a:t> </a:t>
            </a:r>
            <a:endParaRPr kumimoji="0" lang="es-ES" sz="1400" b="0" i="1" u="none" strike="noStrike" cap="none" normalizeH="0" baseline="0" dirty="0" smtClean="0">
              <a:ln>
                <a:noFill/>
              </a:ln>
              <a:solidFill>
                <a:srgbClr val="22222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S" sz="1400" b="0" i="1" u="none" strike="noStrike" cap="none" normalizeH="0" baseline="0" dirty="0" smtClean="0">
              <a:ln>
                <a:noFill/>
              </a:ln>
              <a:solidFill>
                <a:srgbClr val="22222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39552" y="358785"/>
            <a:ext cx="8136904" cy="5811847"/>
          </a:xfrm>
          <a:prstGeom prst="rect">
            <a:avLst/>
          </a:prstGeom>
        </p:spPr>
        <p:txBody>
          <a:bodyPr wrap="square">
            <a:spAutoFit/>
          </a:bodyPr>
          <a:lstStyle/>
          <a:p>
            <a:pPr lvl="0" fontAlgn="base">
              <a:spcBef>
                <a:spcPct val="0"/>
              </a:spcBef>
              <a:spcAft>
                <a:spcPts val="1000"/>
              </a:spcAft>
            </a:pPr>
            <a:endParaRPr lang="es-ES" sz="1400" b="1" i="1" dirty="0" smtClean="0">
              <a:solidFill>
                <a:srgbClr val="222222"/>
              </a:solidFill>
              <a:latin typeface="Arial" pitchFamily="34" charset="0"/>
              <a:cs typeface="Arial" pitchFamily="34" charset="0"/>
            </a:endParaRPr>
          </a:p>
          <a:p>
            <a:pPr lvl="0" fontAlgn="base">
              <a:lnSpc>
                <a:spcPct val="150000"/>
              </a:lnSpc>
              <a:spcBef>
                <a:spcPct val="0"/>
              </a:spcBef>
              <a:spcAft>
                <a:spcPts val="1000"/>
              </a:spcAft>
            </a:pPr>
            <a:r>
              <a:rPr lang="es-ES" sz="1400" b="1" i="1" dirty="0" smtClean="0">
                <a:solidFill>
                  <a:srgbClr val="222222"/>
                </a:solidFill>
                <a:latin typeface="Arial" pitchFamily="34" charset="0"/>
                <a:cs typeface="Arial" pitchFamily="34" charset="0"/>
              </a:rPr>
              <a:t>Cuáles son las mayores pérdidas por el TDA (SI LAS HAS TENIDO</a:t>
            </a:r>
            <a:r>
              <a:rPr lang="es-ES" sz="1400" i="1" dirty="0" smtClean="0">
                <a:solidFill>
                  <a:srgbClr val="222222"/>
                </a:solidFill>
                <a:latin typeface="Arial" pitchFamily="34" charset="0"/>
                <a:cs typeface="Arial" pitchFamily="34" charset="0"/>
              </a:rPr>
              <a:t>).</a:t>
            </a:r>
          </a:p>
          <a:p>
            <a:pPr lvl="0" fontAlgn="base">
              <a:lnSpc>
                <a:spcPct val="150000"/>
              </a:lnSpc>
              <a:spcBef>
                <a:spcPct val="0"/>
              </a:spcBef>
              <a:spcAft>
                <a:spcPts val="1000"/>
              </a:spcAft>
            </a:pPr>
            <a:r>
              <a:rPr lang="es-ES" sz="1400" i="1" dirty="0" smtClean="0">
                <a:solidFill>
                  <a:srgbClr val="222222"/>
                </a:solidFill>
                <a:latin typeface="Arial" pitchFamily="34" charset="0"/>
                <a:cs typeface="Arial" pitchFamily="34" charset="0"/>
              </a:rPr>
              <a:t>Hasta ahora no he tenido ninguna, pero presiento que si sigo así las tendré.</a:t>
            </a:r>
          </a:p>
          <a:p>
            <a:pPr lvl="0" fontAlgn="base">
              <a:spcBef>
                <a:spcPct val="0"/>
              </a:spcBef>
              <a:spcAft>
                <a:spcPts val="1000"/>
              </a:spcAft>
            </a:pPr>
            <a:r>
              <a:rPr lang="es-ES" sz="1400" b="1" i="1" dirty="0" smtClean="0">
                <a:solidFill>
                  <a:srgbClr val="222222"/>
                </a:solidFill>
                <a:latin typeface="Arial" pitchFamily="34" charset="0"/>
                <a:cs typeface="Arial" pitchFamily="34" charset="0"/>
              </a:rPr>
              <a:t>Ver los síntomas de uno de tus hijos ¿Qué te hace sentir</a:t>
            </a:r>
            <a:r>
              <a:rPr lang="es-ES" sz="1400" i="1" dirty="0" smtClean="0">
                <a:solidFill>
                  <a:srgbClr val="222222"/>
                </a:solidFill>
                <a:latin typeface="Arial" pitchFamily="34" charset="0"/>
                <a:cs typeface="Arial" pitchFamily="34" charset="0"/>
              </a:rPr>
              <a:t>?</a:t>
            </a:r>
          </a:p>
          <a:p>
            <a:pPr lvl="0" fontAlgn="base">
              <a:spcBef>
                <a:spcPct val="0"/>
              </a:spcBef>
              <a:spcAft>
                <a:spcPts val="1000"/>
              </a:spcAft>
            </a:pPr>
            <a:r>
              <a:rPr lang="es-ES" sz="1400" i="1" dirty="0" smtClean="0">
                <a:solidFill>
                  <a:srgbClr val="222222"/>
                </a:solidFill>
                <a:latin typeface="Arial" pitchFamily="34" charset="0"/>
                <a:cs typeface="Arial" pitchFamily="34" charset="0"/>
              </a:rPr>
              <a:t>Me causa un poco tristeza porque me identifico con ella y además me pongo en la piel de quien nos trata en el día a día</a:t>
            </a:r>
          </a:p>
          <a:p>
            <a:pPr lvl="0" fontAlgn="base">
              <a:spcBef>
                <a:spcPct val="0"/>
              </a:spcBef>
              <a:spcAft>
                <a:spcPts val="1000"/>
              </a:spcAft>
            </a:pPr>
            <a:r>
              <a:rPr lang="es-ES" sz="1400" b="1" i="1" dirty="0" smtClean="0">
                <a:solidFill>
                  <a:srgbClr val="222222"/>
                </a:solidFill>
                <a:latin typeface="Arial" pitchFamily="34" charset="0"/>
                <a:cs typeface="Arial" pitchFamily="34" charset="0"/>
              </a:rPr>
              <a:t>En qué te ayuda y en que puede ser un inconveniente tenerlo tú también</a:t>
            </a:r>
            <a:r>
              <a:rPr lang="es-ES" sz="1400" i="1" dirty="0" smtClean="0">
                <a:solidFill>
                  <a:srgbClr val="222222"/>
                </a:solidFill>
                <a:latin typeface="Arial" pitchFamily="34" charset="0"/>
                <a:cs typeface="Arial" pitchFamily="34" charset="0"/>
              </a:rPr>
              <a:t>? </a:t>
            </a:r>
          </a:p>
          <a:p>
            <a:pPr lvl="0" fontAlgn="base">
              <a:spcBef>
                <a:spcPct val="0"/>
              </a:spcBef>
              <a:spcAft>
                <a:spcPts val="1000"/>
              </a:spcAft>
            </a:pPr>
            <a:r>
              <a:rPr lang="es-ES" sz="1400" i="1" dirty="0" smtClean="0">
                <a:solidFill>
                  <a:srgbClr val="222222"/>
                </a:solidFill>
                <a:latin typeface="Arial" pitchFamily="34" charset="0"/>
                <a:cs typeface="Arial" pitchFamily="34" charset="0"/>
              </a:rPr>
              <a:t>Ayuda. A entenderlo un poco mejor. Inconveniente, de momento ninguno</a:t>
            </a:r>
          </a:p>
          <a:p>
            <a:pPr lvl="0" fontAlgn="base">
              <a:spcBef>
                <a:spcPct val="0"/>
              </a:spcBef>
              <a:spcAft>
                <a:spcPts val="1000"/>
              </a:spcAft>
            </a:pPr>
            <a:r>
              <a:rPr lang="es-ES" sz="1400" b="1" i="1" dirty="0" smtClean="0">
                <a:solidFill>
                  <a:srgbClr val="222222"/>
                </a:solidFill>
                <a:latin typeface="Arial" pitchFamily="34" charset="0"/>
                <a:cs typeface="Arial" pitchFamily="34" charset="0"/>
              </a:rPr>
              <a:t>Qué te ha enseñado TENER ESTO</a:t>
            </a:r>
            <a:r>
              <a:rPr lang="es-ES" sz="1400" i="1" dirty="0" smtClean="0">
                <a:solidFill>
                  <a:srgbClr val="222222"/>
                </a:solidFill>
                <a:latin typeface="Arial" pitchFamily="34" charset="0"/>
                <a:cs typeface="Arial" pitchFamily="34" charset="0"/>
              </a:rPr>
              <a:t>?</a:t>
            </a:r>
          </a:p>
          <a:p>
            <a:pPr lvl="0" fontAlgn="base">
              <a:spcBef>
                <a:spcPct val="0"/>
              </a:spcBef>
              <a:spcAft>
                <a:spcPts val="1000"/>
              </a:spcAft>
            </a:pPr>
            <a:r>
              <a:rPr lang="es-ES" sz="1400" i="1" dirty="0" smtClean="0">
                <a:solidFill>
                  <a:srgbClr val="222222"/>
                </a:solidFill>
                <a:latin typeface="Arial" pitchFamily="34" charset="0"/>
                <a:cs typeface="Arial" pitchFamily="34" charset="0"/>
              </a:rPr>
              <a:t>Todavía no sé cómo afrontarlo, debo buscar ayuda  </a:t>
            </a:r>
          </a:p>
          <a:p>
            <a:pPr lvl="0" fontAlgn="base">
              <a:spcBef>
                <a:spcPct val="0"/>
              </a:spcBef>
              <a:spcAft>
                <a:spcPts val="1000"/>
              </a:spcAft>
            </a:pPr>
            <a:r>
              <a:rPr lang="es-ES" sz="1400" i="1" dirty="0" smtClean="0">
                <a:solidFill>
                  <a:srgbClr val="222222"/>
                </a:solidFill>
                <a:latin typeface="Arial" pitchFamily="34" charset="0"/>
                <a:cs typeface="Arial" pitchFamily="34" charset="0"/>
              </a:rPr>
              <a:t>Que </a:t>
            </a:r>
            <a:r>
              <a:rPr lang="es-ES" sz="1400" b="1" i="1" dirty="0" smtClean="0">
                <a:solidFill>
                  <a:srgbClr val="222222"/>
                </a:solidFill>
                <a:latin typeface="Arial" pitchFamily="34" charset="0"/>
                <a:cs typeface="Arial" pitchFamily="34" charset="0"/>
              </a:rPr>
              <a:t>hago deño a quienes me quieren </a:t>
            </a:r>
          </a:p>
          <a:p>
            <a:pPr lvl="0" fontAlgn="base">
              <a:spcBef>
                <a:spcPct val="0"/>
              </a:spcBef>
              <a:spcAft>
                <a:spcPts val="1000"/>
              </a:spcAft>
            </a:pPr>
            <a:r>
              <a:rPr lang="es-ES" sz="1400" i="1" dirty="0" smtClean="0">
                <a:solidFill>
                  <a:srgbClr val="222222"/>
                </a:solidFill>
                <a:latin typeface="Arial" pitchFamily="34" charset="0"/>
                <a:cs typeface="Arial" pitchFamily="34" charset="0"/>
              </a:rPr>
              <a:t> El día que consiga cambiar aunque sea solo un poco, estaré orgulloso </a:t>
            </a:r>
          </a:p>
          <a:p>
            <a:r>
              <a:rPr lang="es-ES" sz="1400" dirty="0" smtClean="0"/>
              <a:t> </a:t>
            </a:r>
          </a:p>
          <a:p>
            <a:r>
              <a:rPr lang="es-ES" sz="1400" b="1" dirty="0" smtClean="0"/>
              <a:t> PRINCIPALES MULETAS QUE HAS APRENDIDO O ADOPTADO PARA PODER HACER FRENTE A TU DIA A DIA SALTANDO LOS OBSTACULOS DEL TDA</a:t>
            </a:r>
            <a:endParaRPr lang="es-ES" sz="1400" dirty="0" smtClean="0"/>
          </a:p>
          <a:p>
            <a:r>
              <a:rPr lang="es-ES" sz="1400" b="1" dirty="0" smtClean="0"/>
              <a:t> </a:t>
            </a:r>
            <a:endParaRPr lang="es-ES" sz="1400" dirty="0" smtClean="0"/>
          </a:p>
          <a:p>
            <a:r>
              <a:rPr lang="es-ES" sz="1400" i="1" dirty="0" smtClean="0"/>
              <a:t>A día de hoy ninguna. Mi mujer me apunta cosas y ahí voy tirando.</a:t>
            </a:r>
          </a:p>
          <a:p>
            <a:r>
              <a:rPr lang="es-ES" sz="1400" dirty="0" smtClean="0"/>
              <a:t> </a:t>
            </a:r>
          </a:p>
          <a:p>
            <a:r>
              <a:rPr lang="es-ES" sz="1400" b="1" dirty="0" smtClean="0"/>
              <a:t> </a:t>
            </a:r>
            <a:endParaRPr lang="es-ES" sz="1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532679"/>
            <a:ext cx="7992888" cy="5632311"/>
          </a:xfrm>
          <a:prstGeom prst="rect">
            <a:avLst/>
          </a:prstGeom>
          <a:noFill/>
        </p:spPr>
        <p:txBody>
          <a:bodyPr wrap="square" rtlCol="0">
            <a:spAutoFit/>
          </a:bodyPr>
          <a:lstStyle/>
          <a:p>
            <a:pPr algn="just">
              <a:lnSpc>
                <a:spcPct val="150000"/>
              </a:lnSpc>
            </a:pPr>
            <a:r>
              <a:rPr lang="es-ES" sz="1600" i="1" dirty="0" smtClean="0">
                <a:latin typeface="Arial" pitchFamily="34" charset="0"/>
                <a:cs typeface="Arial" pitchFamily="34" charset="0"/>
              </a:rPr>
              <a:t>Soy madre de un niño diagnosticado de TDAH y yo también diagnosticada ya de adulta.</a:t>
            </a:r>
          </a:p>
          <a:p>
            <a:pPr algn="just">
              <a:lnSpc>
                <a:spcPct val="150000"/>
              </a:lnSpc>
            </a:pPr>
            <a:r>
              <a:rPr lang="es-ES" sz="1600" i="1" dirty="0" smtClean="0">
                <a:latin typeface="Arial" pitchFamily="34" charset="0"/>
                <a:cs typeface="Arial" pitchFamily="34" charset="0"/>
              </a:rPr>
              <a:t>Mi caso es distinto: mujer, hiperactiva, más parecido a altas capacidades…</a:t>
            </a:r>
          </a:p>
          <a:p>
            <a:pPr algn="just">
              <a:lnSpc>
                <a:spcPct val="150000"/>
              </a:lnSpc>
            </a:pPr>
            <a:r>
              <a:rPr lang="es-ES" sz="1600" i="1" dirty="0" smtClean="0">
                <a:latin typeface="Arial" pitchFamily="34" charset="0"/>
                <a:cs typeface="Arial" pitchFamily="34" charset="0"/>
              </a:rPr>
              <a:t>La mayoría de las mujeres con TDAH NO están diagnosticadas y sí poseídas por la ANSIEDAD, los complejos, la inseguridad y bastantes problemas de </a:t>
            </a:r>
            <a:r>
              <a:rPr lang="es-ES" sz="1600" i="1" dirty="0" err="1" smtClean="0">
                <a:latin typeface="Arial" pitchFamily="34" charset="0"/>
                <a:cs typeface="Arial" pitchFamily="34" charset="0"/>
              </a:rPr>
              <a:t>comorbilidad</a:t>
            </a:r>
            <a:r>
              <a:rPr lang="es-ES" sz="1600" i="1" dirty="0" smtClean="0">
                <a:latin typeface="Arial" pitchFamily="34" charset="0"/>
                <a:cs typeface="Arial" pitchFamily="34" charset="0"/>
              </a:rPr>
              <a:t>. </a:t>
            </a:r>
          </a:p>
          <a:p>
            <a:pPr algn="just">
              <a:lnSpc>
                <a:spcPct val="150000"/>
              </a:lnSpc>
            </a:pPr>
            <a:r>
              <a:rPr lang="es-ES" sz="1600" i="1" dirty="0" smtClean="0">
                <a:latin typeface="Arial" pitchFamily="34" charset="0"/>
                <a:cs typeface="Arial" pitchFamily="34" charset="0"/>
              </a:rPr>
              <a:t>Muchos trastornos alimenticios que se tratan por sí mismos, no dejan de ser </a:t>
            </a:r>
            <a:r>
              <a:rPr lang="es-ES" sz="1600" i="1" dirty="0" err="1" smtClean="0">
                <a:latin typeface="Arial" pitchFamily="34" charset="0"/>
                <a:cs typeface="Arial" pitchFamily="34" charset="0"/>
              </a:rPr>
              <a:t>comorbilidades</a:t>
            </a:r>
            <a:r>
              <a:rPr lang="es-ES" sz="1600" i="1" dirty="0" smtClean="0">
                <a:latin typeface="Arial" pitchFamily="34" charset="0"/>
                <a:cs typeface="Arial" pitchFamily="34" charset="0"/>
              </a:rPr>
              <a:t> con TDAH, DE LA FRUSTRACIÓN, DE LA ANGUSTIA DE SENTIRTE DE MANERA CONSCIENTE COMO LA PIEZA QUE NO ENCAJA EN EL PUZZLE. </a:t>
            </a:r>
          </a:p>
          <a:p>
            <a:pPr algn="just">
              <a:lnSpc>
                <a:spcPct val="150000"/>
              </a:lnSpc>
            </a:pPr>
            <a:r>
              <a:rPr lang="es-ES" sz="1600" i="1" dirty="0" smtClean="0">
                <a:latin typeface="Arial" pitchFamily="34" charset="0"/>
                <a:cs typeface="Arial" pitchFamily="34" charset="0"/>
              </a:rPr>
              <a:t>Si además eres madre y tus hijos son como tú: la ansiedad se dispara y no pocos veces estás solas. </a:t>
            </a:r>
          </a:p>
          <a:p>
            <a:pPr algn="just">
              <a:lnSpc>
                <a:spcPct val="150000"/>
              </a:lnSpc>
            </a:pPr>
            <a:r>
              <a:rPr lang="es-ES" sz="1600" i="1" dirty="0" smtClean="0">
                <a:latin typeface="Arial" pitchFamily="34" charset="0"/>
                <a:cs typeface="Arial" pitchFamily="34" charset="0"/>
              </a:rPr>
              <a:t>Creo que en el TDAH hay mucho de rol de género. Ciertos comportamiento impulsivos en los hombres se “toleran” y sin embargo en las mujeres se censuran y además se las penaliza por salirse del estereotipo. </a:t>
            </a:r>
          </a:p>
          <a:p>
            <a:pPr algn="just">
              <a:lnSpc>
                <a:spcPct val="150000"/>
              </a:lnSpc>
            </a:pPr>
            <a:r>
              <a:rPr lang="es-ES" sz="1600" i="1" dirty="0" smtClean="0">
                <a:latin typeface="Arial" pitchFamily="34" charset="0"/>
                <a:cs typeface="Arial" pitchFamily="34" charset="0"/>
              </a:rPr>
              <a:t>El trastorno en las mujeres es silencioso de cara al exterior, no se nota tanto, o se nota poco, y muchas sin saber que les pasa lo sufren.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548680"/>
            <a:ext cx="7776864" cy="5586145"/>
          </a:xfrm>
          <a:prstGeom prst="rect">
            <a:avLst/>
          </a:prstGeom>
          <a:noFill/>
        </p:spPr>
        <p:txBody>
          <a:bodyPr wrap="square" rtlCol="0">
            <a:spAutoFit/>
          </a:bodyPr>
          <a:lstStyle/>
          <a:p>
            <a:pPr>
              <a:lnSpc>
                <a:spcPct val="150000"/>
              </a:lnSpc>
            </a:pPr>
            <a:r>
              <a:rPr lang="es-ES" sz="1400" i="1" dirty="0" smtClean="0">
                <a:latin typeface="Arial" pitchFamily="34" charset="0"/>
                <a:cs typeface="Arial" pitchFamily="34" charset="0"/>
              </a:rPr>
              <a:t>Para mí el TDAH de mi marido significa </a:t>
            </a:r>
            <a:r>
              <a:rPr lang="es-ES" sz="1400" b="1" i="1" dirty="0" smtClean="0">
                <a:latin typeface="Arial" pitchFamily="34" charset="0"/>
                <a:cs typeface="Arial" pitchFamily="34" charset="0"/>
              </a:rPr>
              <a:t>SOLEDAD,</a:t>
            </a:r>
            <a:r>
              <a:rPr lang="es-ES" sz="1400" i="1" dirty="0" smtClean="0">
                <a:latin typeface="Arial" pitchFamily="34" charset="0"/>
                <a:cs typeface="Arial" pitchFamily="34" charset="0"/>
              </a:rPr>
              <a:t> él siempre </a:t>
            </a:r>
            <a:r>
              <a:rPr lang="es-ES" sz="1400" b="1" i="1" dirty="0" smtClean="0">
                <a:latin typeface="Arial" pitchFamily="34" charset="0"/>
                <a:cs typeface="Arial" pitchFamily="34" charset="0"/>
              </a:rPr>
              <a:t>está ausente</a:t>
            </a:r>
            <a:r>
              <a:rPr lang="es-ES" sz="1400" i="1" dirty="0" smtClean="0">
                <a:latin typeface="Arial" pitchFamily="34" charset="0"/>
                <a:cs typeface="Arial" pitchFamily="34" charset="0"/>
              </a:rPr>
              <a:t>. </a:t>
            </a:r>
          </a:p>
          <a:p>
            <a:pPr>
              <a:lnSpc>
                <a:spcPct val="150000"/>
              </a:lnSpc>
            </a:pPr>
            <a:r>
              <a:rPr lang="es-ES" sz="1400" i="1" dirty="0" smtClean="0">
                <a:latin typeface="Arial" pitchFamily="34" charset="0"/>
                <a:cs typeface="Arial" pitchFamily="34" charset="0"/>
              </a:rPr>
              <a:t>Cuando conocí el diagnóstico a través de una charla que fui por mi hija, lo primero que pensé fue: “pobre, no es una mala persona, lo que está es enfermo…” Ahora no pienso que sea una enfermedad sino también un modo de vida. </a:t>
            </a:r>
          </a:p>
          <a:p>
            <a:pPr>
              <a:lnSpc>
                <a:spcPct val="150000"/>
              </a:lnSpc>
            </a:pPr>
            <a:r>
              <a:rPr lang="es-ES" sz="1400" i="1" dirty="0" smtClean="0">
                <a:latin typeface="Arial" pitchFamily="34" charset="0"/>
                <a:cs typeface="Arial" pitchFamily="34" charset="0"/>
              </a:rPr>
              <a:t>Después de años de dudas, culpa, pesar, mala comunicación…el hecho de saber que lo que le pasaba tenía un nombre y que hay cosas que se pueden hacer para mejorar la situación me dio muchas esperanzas pero, lo cierto es que, si la persona con TDA </a:t>
            </a:r>
            <a:r>
              <a:rPr lang="es-ES" sz="1400" b="1" i="1" dirty="0" smtClean="0">
                <a:latin typeface="Arial" pitchFamily="34" charset="0"/>
                <a:cs typeface="Arial" pitchFamily="34" charset="0"/>
              </a:rPr>
              <a:t>NO acepta la solución y no se pone a trabajar en ello, no hay nada que hacer. </a:t>
            </a:r>
          </a:p>
          <a:p>
            <a:pPr>
              <a:lnSpc>
                <a:spcPct val="150000"/>
              </a:lnSpc>
            </a:pPr>
            <a:r>
              <a:rPr lang="es-ES" sz="1400" i="1" dirty="0" smtClean="0">
                <a:latin typeface="Arial" pitchFamily="34" charset="0"/>
                <a:cs typeface="Arial" pitchFamily="34" charset="0"/>
              </a:rPr>
              <a:t>En nuestro caso no se trata de interferencias, es que la comunicación es prácticamente imposible, no es capaza de prestar atención, se precipita, interrumpe o directamente no hace ni caso.  Y esto me hace que yo viva en un </a:t>
            </a:r>
            <a:r>
              <a:rPr lang="es-ES" sz="1400" b="1" i="1" dirty="0" smtClean="0">
                <a:latin typeface="Arial" pitchFamily="34" charset="0"/>
                <a:cs typeface="Arial" pitchFamily="34" charset="0"/>
              </a:rPr>
              <a:t>estado permanente de cabreo </a:t>
            </a:r>
            <a:r>
              <a:rPr lang="es-ES" sz="1400" i="1" dirty="0" smtClean="0">
                <a:latin typeface="Arial" pitchFamily="34" charset="0"/>
                <a:cs typeface="Arial" pitchFamily="34" charset="0"/>
              </a:rPr>
              <a:t>que tampoco facilita las cosas. </a:t>
            </a:r>
          </a:p>
          <a:p>
            <a:pPr>
              <a:lnSpc>
                <a:spcPct val="150000"/>
              </a:lnSpc>
            </a:pPr>
            <a:r>
              <a:rPr lang="es-ES" sz="1400" i="1" dirty="0" smtClean="0">
                <a:latin typeface="Arial" pitchFamily="34" charset="0"/>
                <a:cs typeface="Arial" pitchFamily="34" charset="0"/>
              </a:rPr>
              <a:t>El diagnóstico me ha ayudado a comprender. </a:t>
            </a:r>
          </a:p>
          <a:p>
            <a:pPr>
              <a:lnSpc>
                <a:spcPct val="150000"/>
              </a:lnSpc>
            </a:pPr>
            <a:r>
              <a:rPr lang="es-ES" sz="1400" i="1" dirty="0" smtClean="0">
                <a:latin typeface="Arial" pitchFamily="34" charset="0"/>
                <a:cs typeface="Arial" pitchFamily="34" charset="0"/>
              </a:rPr>
              <a:t>En el caso de mi marido los cambios no son posibles porque no es capaz de mantenerlos en el tiempo. </a:t>
            </a:r>
          </a:p>
          <a:p>
            <a:pPr>
              <a:lnSpc>
                <a:spcPct val="150000"/>
              </a:lnSpc>
            </a:pPr>
            <a:r>
              <a:rPr lang="es-ES" sz="1400" i="1" dirty="0" smtClean="0">
                <a:latin typeface="Arial" pitchFamily="34" charset="0"/>
                <a:cs typeface="Arial" pitchFamily="34" charset="0"/>
              </a:rPr>
              <a:t>El </a:t>
            </a:r>
            <a:r>
              <a:rPr lang="es-ES" sz="1400" b="1" i="1" dirty="0" smtClean="0">
                <a:latin typeface="Arial" pitchFamily="34" charset="0"/>
                <a:cs typeface="Arial" pitchFamily="34" charset="0"/>
              </a:rPr>
              <a:t>no acepta la ayuda porque no acepta su “problema”. </a:t>
            </a:r>
            <a:r>
              <a:rPr lang="es-ES" sz="1400" i="1" dirty="0" smtClean="0">
                <a:latin typeface="Arial" pitchFamily="34" charset="0"/>
                <a:cs typeface="Arial" pitchFamily="34" charset="0"/>
              </a:rPr>
              <a:t>Lo ve como una tara, no como un reto.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548680"/>
            <a:ext cx="7776864" cy="5586145"/>
          </a:xfrm>
          <a:prstGeom prst="rect">
            <a:avLst/>
          </a:prstGeom>
          <a:noFill/>
        </p:spPr>
        <p:txBody>
          <a:bodyPr wrap="square" rtlCol="0">
            <a:spAutoFit/>
          </a:bodyPr>
          <a:lstStyle/>
          <a:p>
            <a:pPr>
              <a:lnSpc>
                <a:spcPct val="150000"/>
              </a:lnSpc>
            </a:pPr>
            <a:r>
              <a:rPr lang="es-ES" sz="1400" i="1" dirty="0" smtClean="0">
                <a:latin typeface="Arial" pitchFamily="34" charset="0"/>
                <a:cs typeface="Arial" pitchFamily="34" charset="0"/>
              </a:rPr>
              <a:t>Con mi hija trato de tener una rutina y en las tareas yo soy la voz que le recuerda lo que tiene que hacer.</a:t>
            </a:r>
          </a:p>
          <a:p>
            <a:pPr>
              <a:lnSpc>
                <a:spcPct val="150000"/>
              </a:lnSpc>
            </a:pPr>
            <a:r>
              <a:rPr lang="es-ES" sz="1400" i="1" dirty="0" smtClean="0">
                <a:latin typeface="Arial" pitchFamily="34" charset="0"/>
                <a:cs typeface="Arial" pitchFamily="34" charset="0"/>
              </a:rPr>
              <a:t>Creo que para esto es necesario lo primero ACEPTAR , tratarlo como un RETO y sentido del humor.</a:t>
            </a:r>
          </a:p>
          <a:p>
            <a:pPr>
              <a:lnSpc>
                <a:spcPct val="150000"/>
              </a:lnSpc>
            </a:pPr>
            <a:r>
              <a:rPr lang="es-ES" sz="1400" i="1" dirty="0" smtClean="0">
                <a:latin typeface="Arial" pitchFamily="34" charset="0"/>
                <a:cs typeface="Arial" pitchFamily="34" charset="0"/>
              </a:rPr>
              <a:t>Yo personalmente con mi hija me lo tomo con más sentido del humor que con mi marido. También hace falta “cubos de paciencia”. </a:t>
            </a:r>
          </a:p>
          <a:p>
            <a:pPr>
              <a:lnSpc>
                <a:spcPct val="150000"/>
              </a:lnSpc>
            </a:pPr>
            <a:r>
              <a:rPr lang="es-ES" sz="1400" i="1" dirty="0" smtClean="0">
                <a:latin typeface="Arial" pitchFamily="34" charset="0"/>
                <a:cs typeface="Arial" pitchFamily="34" charset="0"/>
              </a:rPr>
              <a:t>El miedo principal es que esto nos acabe separando del todo, ya nos ha separado bastante. </a:t>
            </a:r>
          </a:p>
          <a:p>
            <a:pPr>
              <a:lnSpc>
                <a:spcPct val="150000"/>
              </a:lnSpc>
            </a:pPr>
            <a:r>
              <a:rPr lang="es-ES" sz="1400" i="1" dirty="0" smtClean="0">
                <a:latin typeface="Arial" pitchFamily="34" charset="0"/>
                <a:cs typeface="Arial" pitchFamily="34" charset="0"/>
              </a:rPr>
              <a:t>Con mi hija el miedo es que lo pase mal y que no aprenda a controlar la impulsividad. Que no pierda el control de su vida. </a:t>
            </a:r>
          </a:p>
          <a:p>
            <a:pPr>
              <a:lnSpc>
                <a:spcPct val="150000"/>
              </a:lnSpc>
            </a:pPr>
            <a:r>
              <a:rPr lang="es-ES" sz="1400" i="1" dirty="0" smtClean="0">
                <a:latin typeface="Arial" pitchFamily="34" charset="0"/>
                <a:cs typeface="Arial" pitchFamily="34" charset="0"/>
              </a:rPr>
              <a:t>En mi casa tienen TDA mi marido y mi hija, eso hace que la sobrecarga en educación, rutinas, normas sea </a:t>
            </a:r>
            <a:r>
              <a:rPr lang="es-ES" sz="1400" b="1" i="1" dirty="0" smtClean="0">
                <a:latin typeface="Arial" pitchFamily="34" charset="0"/>
                <a:cs typeface="Arial" pitchFamily="34" charset="0"/>
              </a:rPr>
              <a:t>“sólo” una tarea mía </a:t>
            </a:r>
            <a:r>
              <a:rPr lang="es-ES" sz="1400" i="1" dirty="0" smtClean="0">
                <a:latin typeface="Arial" pitchFamily="34" charset="0"/>
                <a:cs typeface="Arial" pitchFamily="34" charset="0"/>
              </a:rPr>
              <a:t>con todo el estrés que conlleva y la soledad que sientes con un marido ausente.</a:t>
            </a:r>
          </a:p>
          <a:p>
            <a:pPr>
              <a:lnSpc>
                <a:spcPct val="150000"/>
              </a:lnSpc>
            </a:pPr>
            <a:r>
              <a:rPr lang="es-ES" sz="1400" i="1" dirty="0" smtClean="0">
                <a:latin typeface="Arial" pitchFamily="34" charset="0"/>
                <a:cs typeface="Arial" pitchFamily="34" charset="0"/>
              </a:rPr>
              <a:t>Actualmente mi marido NO ACEPTA, NO SE PLANTEA NINGÚN TRATAMIENTO NI ADAPTACIÓN METODOLÓGICA. </a:t>
            </a:r>
          </a:p>
          <a:p>
            <a:pPr>
              <a:lnSpc>
                <a:spcPct val="150000"/>
              </a:lnSpc>
            </a:pPr>
            <a:r>
              <a:rPr lang="es-ES" sz="1400" i="1" dirty="0" smtClean="0">
                <a:latin typeface="Arial" pitchFamily="34" charset="0"/>
                <a:cs typeface="Arial" pitchFamily="34" charset="0"/>
              </a:rPr>
              <a:t>Y yo estoy centrada en mi hija, en sus tareas y rutinas. </a:t>
            </a:r>
          </a:p>
          <a:p>
            <a:pPr>
              <a:lnSpc>
                <a:spcPct val="150000"/>
              </a:lnSpc>
            </a:pPr>
            <a:r>
              <a:rPr lang="es-ES" sz="1400" i="1" dirty="0" smtClean="0">
                <a:latin typeface="Arial" pitchFamily="34" charset="0"/>
                <a:cs typeface="Arial" pitchFamily="34" charset="0"/>
              </a:rPr>
              <a:t>Os aconsejaría: </a:t>
            </a:r>
          </a:p>
          <a:p>
            <a:pPr algn="ctr">
              <a:lnSpc>
                <a:spcPct val="150000"/>
              </a:lnSpc>
            </a:pPr>
            <a:r>
              <a:rPr lang="es-ES" sz="1400" b="1" i="1" dirty="0" smtClean="0">
                <a:latin typeface="Arial" pitchFamily="34" charset="0"/>
                <a:cs typeface="Arial" pitchFamily="34" charset="0"/>
              </a:rPr>
              <a:t>PACIENCIA+SENTIDO DEL HUMOR+AYUDA DE PROFESIONALES</a:t>
            </a:r>
            <a:endParaRPr lang="es-ES" sz="1400"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404664"/>
            <a:ext cx="7920880" cy="5863144"/>
          </a:xfrm>
          <a:prstGeom prst="rect">
            <a:avLst/>
          </a:prstGeom>
          <a:noFill/>
        </p:spPr>
        <p:txBody>
          <a:bodyPr wrap="square" rtlCol="0">
            <a:spAutoFit/>
          </a:bodyPr>
          <a:lstStyle/>
          <a:p>
            <a:endParaRPr lang="es-ES" sz="1400" dirty="0" smtClean="0">
              <a:latin typeface="Arial" pitchFamily="34" charset="0"/>
              <a:cs typeface="Arial" pitchFamily="34" charset="0"/>
            </a:endParaRPr>
          </a:p>
          <a:p>
            <a:r>
              <a:rPr lang="es-ES" sz="1400" b="1" dirty="0" smtClean="0">
                <a:solidFill>
                  <a:schemeClr val="accent1"/>
                </a:solidFill>
                <a:latin typeface="Arial" pitchFamily="34" charset="0"/>
                <a:cs typeface="Arial" pitchFamily="34" charset="0"/>
              </a:rPr>
              <a:t>DIARIO DE UN ADULTO CON TDAH…</a:t>
            </a:r>
          </a:p>
          <a:p>
            <a:pPr algn="just"/>
            <a:endParaRPr lang="es-ES" sz="1400" dirty="0" smtClean="0">
              <a:latin typeface="Arial" pitchFamily="34" charset="0"/>
              <a:cs typeface="Arial" pitchFamily="34" charset="0"/>
            </a:endParaRPr>
          </a:p>
          <a:p>
            <a:pPr algn="just">
              <a:lnSpc>
                <a:spcPct val="150000"/>
              </a:lnSpc>
            </a:pPr>
            <a:r>
              <a:rPr lang="es-ES" sz="1400" i="1" dirty="0" smtClean="0">
                <a:latin typeface="Arial" pitchFamily="34" charset="0"/>
                <a:cs typeface="Arial" pitchFamily="34" charset="0"/>
              </a:rPr>
              <a:t>MI CULPA, LOS PROBLEMAS QUE YO GENERO, ESO LO LLEVO YO CONMIGO DIA TRAS DIA, SIENDO CONSCIENTE DE LO QUE ESO SUPONE DE PERJUICIO PARA LOS DEMÁS. </a:t>
            </a:r>
          </a:p>
          <a:p>
            <a:pPr algn="just">
              <a:lnSpc>
                <a:spcPct val="150000"/>
              </a:lnSpc>
            </a:pPr>
            <a:r>
              <a:rPr lang="es-ES" sz="1400" i="1" dirty="0" smtClean="0">
                <a:latin typeface="Arial" pitchFamily="34" charset="0"/>
                <a:cs typeface="Arial" pitchFamily="34" charset="0"/>
              </a:rPr>
              <a:t>Y el sufrimiento diario que yo paso, esperando a cada momento, donde la cagaré hoy, a quién fastidiaré hoy, que liaré hoy. Que se me olvidará decir, contar o cuidar hoy. Y cuando la cago sistemáticamente, cómo subsanarlo, cómo repararlo, a veces lo consigo y otras no. La vergüenza y la rabia por no haber estado al quite, van siempre conmigo. </a:t>
            </a:r>
          </a:p>
          <a:p>
            <a:pPr algn="just">
              <a:lnSpc>
                <a:spcPct val="150000"/>
              </a:lnSpc>
            </a:pPr>
            <a:r>
              <a:rPr lang="es-ES" sz="1400" i="1" dirty="0" smtClean="0">
                <a:latin typeface="Arial" pitchFamily="34" charset="0"/>
                <a:cs typeface="Arial" pitchFamily="34" charset="0"/>
              </a:rPr>
              <a:t>He perdido amistades por esto, he perdido </a:t>
            </a:r>
            <a:r>
              <a:rPr lang="es-ES" sz="1400" b="1" i="1" dirty="0" smtClean="0">
                <a:latin typeface="Arial" pitchFamily="34" charset="0"/>
                <a:cs typeface="Arial" pitchFamily="34" charset="0"/>
              </a:rPr>
              <a:t>TIEMPO. </a:t>
            </a:r>
            <a:r>
              <a:rPr lang="es-ES" sz="1400" i="1" dirty="0" smtClean="0">
                <a:latin typeface="Arial" pitchFamily="34" charset="0"/>
                <a:cs typeface="Arial" pitchFamily="34" charset="0"/>
              </a:rPr>
              <a:t>He perdido oportunidades, he perdido credibilidad con muchas personas que se van pensando: ”qué aprovechado”, “qué irresponsable”, que “poco detallista”, “qué dejado´´” y mil </a:t>
            </a:r>
            <a:r>
              <a:rPr lang="es-ES" sz="1400" i="1" dirty="0" err="1" smtClean="0">
                <a:latin typeface="Arial" pitchFamily="34" charset="0"/>
                <a:cs typeface="Arial" pitchFamily="34" charset="0"/>
              </a:rPr>
              <a:t>etc</a:t>
            </a:r>
            <a:r>
              <a:rPr lang="es-ES" sz="1400" i="1" dirty="0" smtClean="0">
                <a:latin typeface="Arial" pitchFamily="34" charset="0"/>
                <a:cs typeface="Arial" pitchFamily="34" charset="0"/>
              </a:rPr>
              <a:t> más. He perdido identidad al no comprender lo que me está pasando; he perdido capacidad de concentración (me veo más difuso cada vez)</a:t>
            </a:r>
          </a:p>
          <a:p>
            <a:pPr algn="just">
              <a:lnSpc>
                <a:spcPct val="150000"/>
              </a:lnSpc>
            </a:pPr>
            <a:r>
              <a:rPr lang="es-ES" sz="1400" i="1" dirty="0" smtClean="0">
                <a:latin typeface="Arial" pitchFamily="34" charset="0"/>
                <a:cs typeface="Arial" pitchFamily="34" charset="0"/>
              </a:rPr>
              <a:t>No controlo el tiempo correctamente, no recuerdo fechas o acontecimientos que cualquier persona los llevaría grabados a fuego. </a:t>
            </a:r>
          </a:p>
          <a:p>
            <a:pPr algn="just">
              <a:lnSpc>
                <a:spcPct val="150000"/>
              </a:lnSpc>
            </a:pPr>
            <a:r>
              <a:rPr lang="es-ES" sz="1400" i="1" dirty="0" smtClean="0">
                <a:latin typeface="Arial" pitchFamily="34" charset="0"/>
                <a:cs typeface="Arial" pitchFamily="34" charset="0"/>
              </a:rPr>
              <a:t>Prometo cosa que ni puedo cumplir en el afán de </a:t>
            </a:r>
            <a:r>
              <a:rPr lang="es-ES" sz="1400" b="1" i="1" dirty="0" smtClean="0">
                <a:latin typeface="Arial" pitchFamily="34" charset="0"/>
                <a:cs typeface="Arial" pitchFamily="34" charset="0"/>
              </a:rPr>
              <a:t>REPARAR DAÑOS O MOSTRAR A LOS DEMÁS MI </a:t>
            </a:r>
            <a:r>
              <a:rPr lang="es-ES" sz="1400" i="1" dirty="0" smtClean="0">
                <a:latin typeface="Arial" pitchFamily="34" charset="0"/>
                <a:cs typeface="Arial" pitchFamily="34" charset="0"/>
              </a:rPr>
              <a:t>incondicionalidad cuando es una </a:t>
            </a:r>
            <a:r>
              <a:rPr lang="es-ES" sz="1400" i="1" dirty="0" err="1" smtClean="0">
                <a:latin typeface="Arial" pitchFamily="34" charset="0"/>
                <a:cs typeface="Arial" pitchFamily="34" charset="0"/>
              </a:rPr>
              <a:t>incodicionalidad</a:t>
            </a:r>
            <a:r>
              <a:rPr lang="es-ES" sz="1400" i="1" dirty="0" smtClean="0">
                <a:latin typeface="Arial" pitchFamily="34" charset="0"/>
                <a:cs typeface="Arial" pitchFamily="34" charset="0"/>
              </a:rPr>
              <a:t> que se diluye con mi siguiente despiste o cagada. </a:t>
            </a:r>
          </a:p>
          <a:p>
            <a:pPr algn="just"/>
            <a:endParaRPr lang="es-ES" i="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908720"/>
            <a:ext cx="8208912" cy="4801314"/>
          </a:xfrm>
          <a:prstGeom prst="rect">
            <a:avLst/>
          </a:prstGeom>
        </p:spPr>
        <p:txBody>
          <a:bodyPr wrap="square">
            <a:spAutoFit/>
          </a:bodyPr>
          <a:lstStyle/>
          <a:p>
            <a:pPr>
              <a:lnSpc>
                <a:spcPct val="150000"/>
              </a:lnSpc>
            </a:pPr>
            <a:r>
              <a:rPr lang="es-ES" sz="1400" i="1" dirty="0" smtClean="0">
                <a:latin typeface="Arial" pitchFamily="34" charset="0"/>
                <a:cs typeface="Arial" pitchFamily="34" charset="0"/>
              </a:rPr>
              <a:t>En mi trabajo hago cosas y me </a:t>
            </a:r>
            <a:r>
              <a:rPr lang="es-ES" sz="1400" b="1" i="1" dirty="0" smtClean="0">
                <a:latin typeface="Arial" pitchFamily="34" charset="0"/>
                <a:cs typeface="Arial" pitchFamily="34" charset="0"/>
              </a:rPr>
              <a:t>ORGANIZO DE FORMAS INVEROSÍMILES</a:t>
            </a:r>
            <a:r>
              <a:rPr lang="es-ES" sz="1400" i="1" dirty="0" smtClean="0">
                <a:latin typeface="Arial" pitchFamily="34" charset="0"/>
                <a:cs typeface="Arial" pitchFamily="34" charset="0"/>
              </a:rPr>
              <a:t>, que afectan a terceros, y he llegado a veces a temer perder mi trabajo. Tengo que recurrir a continuas disculpas y llega un momento que ya lo he hecho tantas veces que incluso quedan ridículas. </a:t>
            </a:r>
          </a:p>
          <a:p>
            <a:pPr>
              <a:lnSpc>
                <a:spcPct val="150000"/>
              </a:lnSpc>
            </a:pPr>
            <a:r>
              <a:rPr lang="es-ES" sz="1400" i="1" dirty="0" smtClean="0">
                <a:latin typeface="Arial" pitchFamily="34" charset="0"/>
                <a:cs typeface="Arial" pitchFamily="34" charset="0"/>
              </a:rPr>
              <a:t>Siento que me estoy </a:t>
            </a:r>
            <a:r>
              <a:rPr lang="es-ES" sz="1400" b="1" i="1" dirty="0" smtClean="0">
                <a:latin typeface="Arial" pitchFamily="34" charset="0"/>
                <a:cs typeface="Arial" pitchFamily="34" charset="0"/>
              </a:rPr>
              <a:t>PERDIENDO DETALLES DE MIS HIJOS </a:t>
            </a:r>
            <a:r>
              <a:rPr lang="es-ES" sz="1400" i="1" dirty="0" smtClean="0">
                <a:latin typeface="Arial" pitchFamily="34" charset="0"/>
                <a:cs typeface="Arial" pitchFamily="34" charset="0"/>
              </a:rPr>
              <a:t>o momentos que ya no van a volver, consigo por estas cosas llegar a ser un padre mediocre tirando a malo, con </a:t>
            </a:r>
            <a:r>
              <a:rPr lang="es-ES" sz="1400" b="1" i="1" dirty="0" smtClean="0">
                <a:latin typeface="Arial" pitchFamily="34" charset="0"/>
                <a:cs typeface="Arial" pitchFamily="34" charset="0"/>
              </a:rPr>
              <a:t>TODO ESTE AMOR QUE TENGO DENTRO…ME DUELE INFINITO</a:t>
            </a:r>
            <a:r>
              <a:rPr lang="es-ES" b="1" i="1" dirty="0" smtClean="0">
                <a:latin typeface="Arial" pitchFamily="34" charset="0"/>
                <a:cs typeface="Arial" pitchFamily="34" charset="0"/>
              </a:rPr>
              <a:t>.</a:t>
            </a:r>
          </a:p>
          <a:p>
            <a:pPr>
              <a:lnSpc>
                <a:spcPct val="150000"/>
              </a:lnSpc>
            </a:pPr>
            <a:r>
              <a:rPr lang="es-ES" sz="1400" i="1" dirty="0" smtClean="0">
                <a:latin typeface="Arial" pitchFamily="34" charset="0"/>
                <a:cs typeface="Arial" pitchFamily="34" charset="0"/>
              </a:rPr>
              <a:t>Uno de los motores que me mueve a volver a levantarme cada día es pensar en mis hijos. Y luego me pongo a llorar al recordar el tipo de persona que le espera como padre. Me pasa todo esto y mas que podría contar. </a:t>
            </a:r>
          </a:p>
          <a:p>
            <a:pPr>
              <a:lnSpc>
                <a:spcPct val="150000"/>
              </a:lnSpc>
            </a:pPr>
            <a:r>
              <a:rPr lang="es-ES" sz="1400" i="1" dirty="0" smtClean="0">
                <a:latin typeface="Arial" pitchFamily="34" charset="0"/>
                <a:cs typeface="Arial" pitchFamily="34" charset="0"/>
              </a:rPr>
              <a:t>No veo en mí, que algo mejore,  sino un deterioro mayor con el tiempo a </a:t>
            </a:r>
            <a:r>
              <a:rPr lang="es-ES" sz="1400" b="1" i="1" dirty="0" smtClean="0">
                <a:latin typeface="Arial" pitchFamily="34" charset="0"/>
                <a:cs typeface="Arial" pitchFamily="34" charset="0"/>
              </a:rPr>
              <a:t>medida que aumentan las exigencias en mi vida. </a:t>
            </a:r>
          </a:p>
          <a:p>
            <a:pPr>
              <a:lnSpc>
                <a:spcPct val="150000"/>
              </a:lnSpc>
            </a:pPr>
            <a:r>
              <a:rPr lang="es-ES" sz="1400" i="1" dirty="0" smtClean="0">
                <a:latin typeface="Arial" pitchFamily="34" charset="0"/>
                <a:cs typeface="Arial" pitchFamily="34" charset="0"/>
              </a:rPr>
              <a:t>Todo esto me crea </a:t>
            </a:r>
            <a:r>
              <a:rPr lang="es-ES" sz="1400" b="1" i="1" dirty="0" smtClean="0">
                <a:latin typeface="Arial" pitchFamily="34" charset="0"/>
                <a:cs typeface="Arial" pitchFamily="34" charset="0"/>
              </a:rPr>
              <a:t>ansiedad</a:t>
            </a:r>
            <a:r>
              <a:rPr lang="es-ES" sz="1400" i="1" dirty="0" smtClean="0">
                <a:latin typeface="Arial" pitchFamily="34" charset="0"/>
                <a:cs typeface="Arial" pitchFamily="34" charset="0"/>
              </a:rPr>
              <a:t>…y esto creo que </a:t>
            </a:r>
            <a:r>
              <a:rPr lang="es-ES" sz="1400" b="1" i="1" dirty="0" smtClean="0">
                <a:latin typeface="Arial" pitchFamily="34" charset="0"/>
                <a:cs typeface="Arial" pitchFamily="34" charset="0"/>
              </a:rPr>
              <a:t>está relacionado con mi impulsividad </a:t>
            </a:r>
            <a:r>
              <a:rPr lang="es-ES" sz="1400" i="1" dirty="0" smtClean="0">
                <a:latin typeface="Arial" pitchFamily="34" charset="0"/>
                <a:cs typeface="Arial" pitchFamily="34" charset="0"/>
              </a:rPr>
              <a:t>reflejada en el </a:t>
            </a:r>
            <a:r>
              <a:rPr lang="es-ES" sz="1400" b="1" i="1" dirty="0" smtClean="0">
                <a:latin typeface="Arial" pitchFamily="34" charset="0"/>
                <a:cs typeface="Arial" pitchFamily="34" charset="0"/>
              </a:rPr>
              <a:t>descontrol alimenticio. </a:t>
            </a:r>
          </a:p>
          <a:p>
            <a:pPr>
              <a:lnSpc>
                <a:spcPct val="150000"/>
              </a:lnSpc>
            </a:pPr>
            <a:endParaRPr lang="es-ES" b="1"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s-ES" sz="2800" b="1" dirty="0">
                <a:latin typeface="Arial Unicode MS" pitchFamily="34" charset="-128"/>
                <a:cs typeface="Arial" pitchFamily="34" charset="0"/>
              </a:rPr>
              <a:t>SÍNTOMAS EN DIFERENTES ETAPAS EVOLUTIVAS / ESCOLARES</a:t>
            </a:r>
            <a:endParaRPr lang="es-ES" b="1" dirty="0">
              <a:latin typeface="Arial" pitchFamily="34" charset="0"/>
              <a:cs typeface="Arial" pitchFamily="34" charset="0"/>
            </a:endParaRPr>
          </a:p>
        </p:txBody>
      </p:sp>
      <p:pic>
        <p:nvPicPr>
          <p:cNvPr id="26629" name="lightboxImage" descr="http://petitemimine.p.e.pic.centerblog.net/y08okb7k.gif"/>
          <p:cNvPicPr>
            <a:picLocks noGrp="1" noChangeAspect="1" noChangeArrowheads="1"/>
          </p:cNvPicPr>
          <p:nvPr>
            <p:ph type="clipArt" sz="half" idx="1"/>
          </p:nvPr>
        </p:nvPicPr>
        <p:blipFill>
          <a:blip r:embed="rId2" r:link="rId3" cstate="print"/>
          <a:stretch>
            <a:fillRect/>
          </a:stretch>
        </p:blipFill>
        <p:spPr>
          <a:xfrm>
            <a:off x="1130171" y="1981200"/>
            <a:ext cx="2921258" cy="4114800"/>
          </a:xfrm>
          <a:noFill/>
          <a:ln/>
        </p:spPr>
      </p:pic>
      <p:sp>
        <p:nvSpPr>
          <p:cNvPr id="26627" name="Rectangle 3"/>
          <p:cNvSpPr>
            <a:spLocks noGrp="1" noChangeArrowheads="1"/>
          </p:cNvSpPr>
          <p:nvPr>
            <p:ph type="body" sz="half" idx="2"/>
          </p:nvPr>
        </p:nvSpPr>
        <p:spPr/>
        <p:txBody>
          <a:bodyPr/>
          <a:lstStyle/>
          <a:p>
            <a:pPr>
              <a:buFontTx/>
              <a:buNone/>
            </a:pPr>
            <a:r>
              <a:rPr lang="es-ES" sz="1800" b="1" dirty="0">
                <a:latin typeface="Arial Unicode MS" pitchFamily="34" charset="-128"/>
                <a:cs typeface="Arial" pitchFamily="34" charset="0"/>
              </a:rPr>
              <a:t>Bebés.</a:t>
            </a:r>
            <a:r>
              <a:rPr lang="es-ES" sz="1800" dirty="0">
                <a:latin typeface="Arial Unicode MS" pitchFamily="34" charset="-128"/>
                <a:cs typeface="Arial" pitchFamily="34" charset="0"/>
              </a:rPr>
              <a:t> </a:t>
            </a:r>
          </a:p>
          <a:p>
            <a:pPr>
              <a:buFontTx/>
              <a:buNone/>
            </a:pPr>
            <a:r>
              <a:rPr lang="es-ES" sz="1800" dirty="0">
                <a:latin typeface="Arial Unicode MS" pitchFamily="34" charset="-128"/>
                <a:cs typeface="Arial" pitchFamily="34" charset="0"/>
              </a:rPr>
              <a:t>Temperamento difícil, problemas</a:t>
            </a:r>
          </a:p>
          <a:p>
            <a:pPr>
              <a:buFontTx/>
              <a:buNone/>
            </a:pPr>
            <a:r>
              <a:rPr lang="es-ES" sz="1800" dirty="0">
                <a:latin typeface="Arial Unicode MS" pitchFamily="34" charset="-128"/>
                <a:cs typeface="Arial" pitchFamily="34" charset="0"/>
              </a:rPr>
              <a:t>en la higiene del sueño y hábitos</a:t>
            </a:r>
          </a:p>
          <a:p>
            <a:pPr>
              <a:buFontTx/>
              <a:buNone/>
            </a:pPr>
            <a:r>
              <a:rPr lang="es-ES" sz="1800" dirty="0">
                <a:latin typeface="Arial Unicode MS" pitchFamily="34" charset="-128"/>
                <a:cs typeface="Arial" pitchFamily="34" charset="0"/>
              </a:rPr>
              <a:t>de alimentación, dificultad para</a:t>
            </a:r>
          </a:p>
          <a:p>
            <a:pPr>
              <a:buFontTx/>
              <a:buNone/>
            </a:pPr>
            <a:r>
              <a:rPr lang="es-ES" sz="1800" dirty="0">
                <a:latin typeface="Arial Unicode MS" pitchFamily="34" charset="-128"/>
                <a:cs typeface="Arial" pitchFamily="34" charset="0"/>
              </a:rPr>
              <a:t>adaptación a situaciones nuevas,</a:t>
            </a:r>
          </a:p>
          <a:p>
            <a:pPr>
              <a:buFontTx/>
              <a:buNone/>
            </a:pPr>
            <a:r>
              <a:rPr lang="es-ES" sz="1800" dirty="0">
                <a:latin typeface="Arial Unicode MS" pitchFamily="34" charset="-128"/>
                <a:cs typeface="Arial" pitchFamily="34" charset="0"/>
              </a:rPr>
              <a:t>reacciones desproporcionadas</a:t>
            </a:r>
          </a:p>
          <a:p>
            <a:pPr>
              <a:buFontTx/>
              <a:buNone/>
            </a:pPr>
            <a:r>
              <a:rPr lang="es-ES" sz="1800" dirty="0">
                <a:latin typeface="Arial Unicode MS" pitchFamily="34" charset="-128"/>
                <a:cs typeface="Arial" pitchFamily="34" charset="0"/>
              </a:rPr>
              <a:t>estímulos ambientales, </a:t>
            </a:r>
            <a:r>
              <a:rPr lang="es-ES" sz="1800" dirty="0" smtClean="0">
                <a:latin typeface="Arial Unicode MS" pitchFamily="34" charset="-128"/>
                <a:cs typeface="Arial" pitchFamily="34" charset="0"/>
              </a:rPr>
              <a:t>dificultad</a:t>
            </a:r>
          </a:p>
          <a:p>
            <a:pPr>
              <a:buFontTx/>
              <a:buNone/>
            </a:pPr>
            <a:r>
              <a:rPr lang="es-ES" sz="1800" dirty="0" smtClean="0">
                <a:latin typeface="Arial Unicode MS" pitchFamily="34" charset="-128"/>
                <a:cs typeface="Arial" pitchFamily="34" charset="0"/>
              </a:rPr>
              <a:t>en el </a:t>
            </a:r>
            <a:r>
              <a:rPr lang="es-ES" sz="1800" dirty="0">
                <a:latin typeface="Arial Unicode MS" pitchFamily="34" charset="-128"/>
                <a:cs typeface="Arial" pitchFamily="34" charset="0"/>
              </a:rPr>
              <a:t>desarrollo del </a:t>
            </a:r>
            <a:r>
              <a:rPr lang="es-ES" sz="1800" dirty="0" smtClean="0">
                <a:latin typeface="Arial Unicode MS" pitchFamily="34" charset="-128"/>
                <a:cs typeface="Arial" pitchFamily="34" charset="0"/>
              </a:rPr>
              <a:t>lenguaje,</a:t>
            </a:r>
          </a:p>
          <a:p>
            <a:pPr>
              <a:buFontTx/>
              <a:buNone/>
            </a:pPr>
            <a:r>
              <a:rPr lang="es-ES" sz="1800" dirty="0" smtClean="0">
                <a:latin typeface="Arial Unicode MS" pitchFamily="34" charset="-128"/>
                <a:cs typeface="Arial" pitchFamily="34" charset="0"/>
              </a:rPr>
              <a:t>pobre coordinación motriz </a:t>
            </a:r>
          </a:p>
          <a:p>
            <a:pPr>
              <a:buFontTx/>
              <a:buNone/>
            </a:pPr>
            <a:r>
              <a:rPr lang="es-ES" sz="1800" dirty="0" smtClean="0">
                <a:latin typeface="Arial Unicode MS" pitchFamily="34" charset="-128"/>
                <a:cs typeface="Arial" pitchFamily="34" charset="0"/>
              </a:rPr>
              <a:t>(propensos a accidentes</a:t>
            </a:r>
            <a:r>
              <a:rPr lang="es-ES" sz="1800" dirty="0">
                <a:latin typeface="Arial Unicode MS" pitchFamily="34" charset="-128"/>
                <a:cs typeface="Arial" pitchFamily="34" charset="0"/>
              </a:rPr>
              <a:t>), </a:t>
            </a:r>
            <a:r>
              <a:rPr lang="es-ES" sz="1800" dirty="0" smtClean="0">
                <a:latin typeface="Arial Unicode MS" pitchFamily="34" charset="-128"/>
                <a:cs typeface="Arial" pitchFamily="34" charset="0"/>
              </a:rPr>
              <a:t>Excesiva </a:t>
            </a:r>
            <a:r>
              <a:rPr lang="es-ES" sz="1800" dirty="0">
                <a:latin typeface="Arial Unicode MS" pitchFamily="34" charset="-128"/>
                <a:cs typeface="Arial" pitchFamily="34" charset="0"/>
              </a:rPr>
              <a:t>actividad</a:t>
            </a:r>
          </a:p>
          <a:p>
            <a:pPr>
              <a:buFontTx/>
              <a:buNone/>
            </a:pPr>
            <a:r>
              <a:rPr lang="es-ES" sz="1800" dirty="0">
                <a:latin typeface="Arial Unicode MS" pitchFamily="34" charset="-128"/>
                <a:cs typeface="Arial" pitchFamily="34" charset="0"/>
              </a:rPr>
              <a:t>(ojo: padres novatos).</a:t>
            </a:r>
            <a:r>
              <a:rPr lang="es-ES" sz="1800" dirty="0">
                <a:latin typeface="Arial Unicode MS" pitchFamily="34" charset="-128"/>
              </a:rPr>
              <a:t> </a:t>
            </a:r>
          </a:p>
        </p:txBody>
      </p:sp>
      <p:sp>
        <p:nvSpPr>
          <p:cNvPr id="5" name="Rectangle 2"/>
          <p:cNvSpPr txBox="1">
            <a:spLocks noChangeArrowheads="1"/>
          </p:cNvSpPr>
          <p:nvPr/>
        </p:nvSpPr>
        <p:spPr>
          <a:xfrm>
            <a:off x="683568" y="548680"/>
            <a:ext cx="7772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lt1"/>
                </a:solidFill>
                <a:effectLst/>
                <a:uLnTx/>
                <a:uFillTx/>
                <a:latin typeface="Arial Unicode MS" pitchFamily="34" charset="-128"/>
                <a:ea typeface="+mn-ea"/>
                <a:cs typeface="Arial" pitchFamily="34" charset="0"/>
              </a:rPr>
              <a:t>SÍNTOMAS EN DIFERENTES ETAPAS EVOLUTIVAS</a:t>
            </a:r>
            <a:endParaRPr kumimoji="0" lang="es-ES" sz="2000" b="1" i="0" u="none" strike="noStrike" kern="1200" cap="none" spc="0" normalizeH="0" baseline="0" noProof="0" dirty="0" smtClean="0">
              <a:ln>
                <a:noFill/>
              </a:ln>
              <a:solidFill>
                <a:schemeClr val="lt1"/>
              </a:solidFill>
              <a:effectLst/>
              <a:uLnTx/>
              <a:uFillTx/>
              <a:latin typeface="Arial Unicode MS" pitchFamily="34" charset="-128"/>
              <a:ea typeface="+mn-ea"/>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55576" y="980728"/>
            <a:ext cx="7632848" cy="4616648"/>
          </a:xfrm>
          <a:prstGeom prst="rect">
            <a:avLst/>
          </a:prstGeom>
        </p:spPr>
        <p:txBody>
          <a:bodyPr wrap="square">
            <a:spAutoFit/>
          </a:bodyPr>
          <a:lstStyle/>
          <a:p>
            <a:pPr>
              <a:lnSpc>
                <a:spcPct val="150000"/>
              </a:lnSpc>
            </a:pPr>
            <a:r>
              <a:rPr lang="es-ES" sz="1400" i="1" dirty="0" smtClean="0">
                <a:latin typeface="Arial" pitchFamily="34" charset="0"/>
                <a:cs typeface="Arial" pitchFamily="34" charset="0"/>
              </a:rPr>
              <a:t>Me preocupa crear mierda por allí donde paso….porque por mucho que me duela se que lo que no voy a ser capaz es de ser </a:t>
            </a:r>
            <a:r>
              <a:rPr lang="es-ES" sz="1400" b="1" i="1" dirty="0" smtClean="0">
                <a:latin typeface="Arial" pitchFamily="34" charset="0"/>
                <a:cs typeface="Arial" pitchFamily="34" charset="0"/>
              </a:rPr>
              <a:t>CONSTANTE</a:t>
            </a:r>
            <a:r>
              <a:rPr lang="es-ES" sz="1400" i="1" dirty="0" smtClean="0">
                <a:latin typeface="Arial" pitchFamily="34" charset="0"/>
                <a:cs typeface="Arial" pitchFamily="34" charset="0"/>
              </a:rPr>
              <a:t> en aplicar las técnicas o herramientas para mejorar mi calidad de vida. </a:t>
            </a:r>
          </a:p>
          <a:p>
            <a:pPr>
              <a:lnSpc>
                <a:spcPct val="150000"/>
              </a:lnSpc>
            </a:pPr>
            <a:r>
              <a:rPr lang="es-ES" sz="1400" i="1" dirty="0" smtClean="0">
                <a:latin typeface="Arial" pitchFamily="34" charset="0"/>
                <a:cs typeface="Arial" pitchFamily="34" charset="0"/>
              </a:rPr>
              <a:t>Aunque hoy más que nunca he decidido que solo tengo una vida y aunque no lo creas es lo que más quiero…vivirla con vosotros. </a:t>
            </a:r>
          </a:p>
          <a:p>
            <a:pPr algn="just">
              <a:lnSpc>
                <a:spcPct val="150000"/>
              </a:lnSpc>
            </a:pPr>
            <a:r>
              <a:rPr lang="es-ES" sz="1400" i="1" dirty="0" smtClean="0">
                <a:latin typeface="Arial" pitchFamily="34" charset="0"/>
                <a:cs typeface="Arial" pitchFamily="34" charset="0"/>
              </a:rPr>
              <a:t>Todos </a:t>
            </a:r>
            <a:r>
              <a:rPr lang="es-ES" sz="1400" b="1" i="1" dirty="0" smtClean="0">
                <a:latin typeface="Arial" pitchFamily="34" charset="0"/>
                <a:cs typeface="Arial" pitchFamily="34" charset="0"/>
              </a:rPr>
              <a:t>TUS AGUANTES Y DESPLANTES</a:t>
            </a:r>
            <a:r>
              <a:rPr lang="es-ES" sz="1400" i="1" dirty="0" smtClean="0">
                <a:latin typeface="Arial" pitchFamily="34" charset="0"/>
                <a:cs typeface="Arial" pitchFamily="34" charset="0"/>
              </a:rPr>
              <a:t>, </a:t>
            </a:r>
          </a:p>
          <a:p>
            <a:pPr algn="just">
              <a:lnSpc>
                <a:spcPct val="150000"/>
              </a:lnSpc>
            </a:pPr>
            <a:r>
              <a:rPr lang="es-ES" sz="1400" b="1" i="1" dirty="0" smtClean="0">
                <a:latin typeface="Arial" pitchFamily="34" charset="0"/>
                <a:cs typeface="Arial" pitchFamily="34" charset="0"/>
              </a:rPr>
              <a:t>MIS CRÍTICAS HACIA TU PERSONA…NADA </a:t>
            </a:r>
            <a:r>
              <a:rPr lang="es-ES" sz="1400" i="1" dirty="0" smtClean="0">
                <a:latin typeface="Arial" pitchFamily="34" charset="0"/>
                <a:cs typeface="Arial" pitchFamily="34" charset="0"/>
              </a:rPr>
              <a:t>mas que por mi </a:t>
            </a:r>
            <a:r>
              <a:rPr lang="es-ES" sz="1400" b="1" i="1" dirty="0" smtClean="0">
                <a:latin typeface="Arial" pitchFamily="34" charset="0"/>
                <a:cs typeface="Arial" pitchFamily="34" charset="0"/>
              </a:rPr>
              <a:t>INCAPACIDAD DE SER “RESPONSABLE” </a:t>
            </a:r>
            <a:r>
              <a:rPr lang="es-ES" sz="1400" i="1" dirty="0" smtClean="0">
                <a:latin typeface="Arial" pitchFamily="34" charset="0"/>
                <a:cs typeface="Arial" pitchFamily="34" charset="0"/>
              </a:rPr>
              <a:t>y “</a:t>
            </a:r>
            <a:r>
              <a:rPr lang="es-ES" sz="1400" b="1" i="1" dirty="0" smtClean="0">
                <a:latin typeface="Arial" pitchFamily="34" charset="0"/>
                <a:cs typeface="Arial" pitchFamily="34" charset="0"/>
              </a:rPr>
              <a:t>ADULTO” </a:t>
            </a:r>
            <a:r>
              <a:rPr lang="es-ES" sz="1400" i="1" dirty="0" smtClean="0">
                <a:latin typeface="Arial" pitchFamily="34" charset="0"/>
                <a:cs typeface="Arial" pitchFamily="34" charset="0"/>
              </a:rPr>
              <a:t>como tú nos demuestras a diario. </a:t>
            </a:r>
          </a:p>
          <a:p>
            <a:pPr algn="just">
              <a:lnSpc>
                <a:spcPct val="150000"/>
              </a:lnSpc>
            </a:pPr>
            <a:r>
              <a:rPr lang="es-ES" sz="1400" i="1" dirty="0" smtClean="0">
                <a:latin typeface="Arial" pitchFamily="34" charset="0"/>
                <a:cs typeface="Arial" pitchFamily="34" charset="0"/>
              </a:rPr>
              <a:t>Atacarte por lo capaz que </a:t>
            </a:r>
            <a:r>
              <a:rPr lang="es-ES" sz="1400" b="1" i="1" dirty="0" smtClean="0">
                <a:latin typeface="Arial" pitchFamily="34" charset="0"/>
                <a:cs typeface="Arial" pitchFamily="34" charset="0"/>
              </a:rPr>
              <a:t>ERES DE TODO Y LO INCAPAZ QUE SOY YO</a:t>
            </a:r>
            <a:r>
              <a:rPr lang="es-ES" sz="1400" i="1" dirty="0" smtClean="0">
                <a:latin typeface="Arial" pitchFamily="34" charset="0"/>
                <a:cs typeface="Arial" pitchFamily="34" charset="0"/>
              </a:rPr>
              <a:t>…ruin es poco. </a:t>
            </a:r>
          </a:p>
          <a:p>
            <a:pPr algn="just">
              <a:lnSpc>
                <a:spcPct val="150000"/>
              </a:lnSpc>
            </a:pPr>
            <a:r>
              <a:rPr lang="es-ES" sz="1400" i="1" dirty="0" smtClean="0">
                <a:latin typeface="Arial" pitchFamily="34" charset="0"/>
                <a:cs typeface="Arial" pitchFamily="34" charset="0"/>
              </a:rPr>
              <a:t>He agriado tu dulzura poco a poco y todavía la reclamo para mí con malos modos…despreciable es poco. </a:t>
            </a:r>
          </a:p>
          <a:p>
            <a:pPr algn="just">
              <a:lnSpc>
                <a:spcPct val="150000"/>
              </a:lnSpc>
            </a:pPr>
            <a:r>
              <a:rPr lang="es-ES" sz="1400" i="1" dirty="0" smtClean="0">
                <a:latin typeface="Arial" pitchFamily="34" charset="0"/>
                <a:cs typeface="Arial" pitchFamily="34" charset="0"/>
              </a:rPr>
              <a:t>Hoy se que te quiero más que nunca, aunque me dejes..Hoy me he dado cuenta  de verdad de lo que vales y de lo que haces por </a:t>
            </a:r>
            <a:r>
              <a:rPr lang="es-ES" sz="1400" b="1" i="1" dirty="0" smtClean="0">
                <a:latin typeface="Arial" pitchFamily="34" charset="0"/>
                <a:cs typeface="Arial" pitchFamily="34" charset="0"/>
              </a:rPr>
              <a:t>AYUDARME. </a:t>
            </a:r>
          </a:p>
          <a:p>
            <a:pPr algn="just">
              <a:lnSpc>
                <a:spcPct val="150000"/>
              </a:lnSpc>
            </a:pPr>
            <a:r>
              <a:rPr lang="es-ES" sz="1400" b="1" i="1" dirty="0" smtClean="0">
                <a:latin typeface="Arial" pitchFamily="34" charset="0"/>
                <a:cs typeface="Arial" pitchFamily="34" charset="0"/>
              </a:rPr>
              <a:t>NO QUIERO PASAR LO QUE ME QUEDA DE VIDA </a:t>
            </a:r>
            <a:r>
              <a:rPr lang="es-ES" sz="1400" i="1" dirty="0" smtClean="0">
                <a:latin typeface="Arial" pitchFamily="34" charset="0"/>
                <a:cs typeface="Arial" pitchFamily="34" charset="0"/>
              </a:rPr>
              <a:t>como un elefante por una cacharrería</a:t>
            </a:r>
            <a:endParaRPr lang="es-ES" sz="14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83568" y="1052736"/>
            <a:ext cx="3971925" cy="3971925"/>
          </a:xfrm>
          <a:prstGeom prst="rect">
            <a:avLst/>
          </a:prstGeom>
          <a:noFill/>
          <a:ln w="9525">
            <a:noFill/>
            <a:miter lim="800000"/>
            <a:headEnd/>
            <a:tailEnd/>
          </a:ln>
          <a:effectLst/>
        </p:spPr>
      </p:pic>
      <p:sp>
        <p:nvSpPr>
          <p:cNvPr id="3" name="2 CuadroTexto"/>
          <p:cNvSpPr txBox="1"/>
          <p:nvPr/>
        </p:nvSpPr>
        <p:spPr>
          <a:xfrm>
            <a:off x="5364088" y="3501008"/>
            <a:ext cx="3096344" cy="1200329"/>
          </a:xfrm>
          <a:prstGeom prst="rect">
            <a:avLst/>
          </a:prstGeom>
          <a:noFill/>
        </p:spPr>
        <p:txBody>
          <a:bodyPr wrap="square" rtlCol="0">
            <a:spAutoFit/>
          </a:bodyPr>
          <a:lstStyle/>
          <a:p>
            <a:r>
              <a:rPr lang="es-ES" sz="2400" b="1" dirty="0" smtClean="0">
                <a:latin typeface="Arial" pitchFamily="34" charset="0"/>
                <a:cs typeface="Arial" pitchFamily="34" charset="0"/>
              </a:rPr>
              <a:t>NO TE </a:t>
            </a:r>
            <a:r>
              <a:rPr lang="es-ES" sz="2400" dirty="0" smtClean="0">
                <a:latin typeface="Arial" pitchFamily="34" charset="0"/>
                <a:cs typeface="Arial" pitchFamily="34" charset="0"/>
              </a:rPr>
              <a:t>abandones</a:t>
            </a:r>
          </a:p>
          <a:p>
            <a:endParaRPr lang="es-ES" sz="2400" dirty="0" smtClean="0">
              <a:latin typeface="Arial" pitchFamily="34" charset="0"/>
              <a:cs typeface="Arial" pitchFamily="34" charset="0"/>
            </a:endParaRPr>
          </a:p>
          <a:p>
            <a:r>
              <a:rPr lang="es-ES" sz="2400" b="1" dirty="0" smtClean="0">
                <a:latin typeface="Arial" pitchFamily="34" charset="0"/>
                <a:cs typeface="Arial" pitchFamily="34" charset="0"/>
              </a:rPr>
              <a:t>NO</a:t>
            </a:r>
            <a:r>
              <a:rPr lang="es-ES" sz="2400" dirty="0" smtClean="0">
                <a:latin typeface="Arial" pitchFamily="34" charset="0"/>
                <a:cs typeface="Arial" pitchFamily="34" charset="0"/>
              </a:rPr>
              <a:t> </a:t>
            </a:r>
            <a:r>
              <a:rPr lang="es-ES" sz="2400" b="1" dirty="0" smtClean="0">
                <a:latin typeface="Arial" pitchFamily="34" charset="0"/>
                <a:cs typeface="Arial" pitchFamily="34" charset="0"/>
              </a:rPr>
              <a:t>LE</a:t>
            </a:r>
            <a:r>
              <a:rPr lang="es-ES" sz="2400" dirty="0" smtClean="0">
                <a:latin typeface="Arial" pitchFamily="34" charset="0"/>
                <a:cs typeface="Arial" pitchFamily="34" charset="0"/>
              </a:rPr>
              <a:t> abandones</a:t>
            </a:r>
            <a:endParaRPr lang="es-ES" sz="2400" dirty="0">
              <a:latin typeface="Arial" pitchFamily="34" charset="0"/>
              <a:cs typeface="Arial" pitchFamily="34" charset="0"/>
            </a:endParaRPr>
          </a:p>
        </p:txBody>
      </p:sp>
      <p:sp>
        <p:nvSpPr>
          <p:cNvPr id="4" name="3 CuadroTexto"/>
          <p:cNvSpPr txBox="1"/>
          <p:nvPr/>
        </p:nvSpPr>
        <p:spPr>
          <a:xfrm>
            <a:off x="4932040" y="5661248"/>
            <a:ext cx="3384376" cy="369332"/>
          </a:xfrm>
          <a:prstGeom prst="rect">
            <a:avLst/>
          </a:prstGeom>
          <a:noFill/>
        </p:spPr>
        <p:txBody>
          <a:bodyPr wrap="square" rtlCol="0">
            <a:spAutoFit/>
          </a:bodyPr>
          <a:lstStyle/>
          <a:p>
            <a:r>
              <a:rPr lang="es-ES" dirty="0" smtClean="0"/>
              <a:t>Gracias a todos. Isabel</a:t>
            </a:r>
            <a:endParaRPr lang="es-E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827584" y="764704"/>
            <a:ext cx="7246800" cy="4730550"/>
          </a:xfrm>
          <a:prstGeom prst="rect">
            <a:avLst/>
          </a:prstGeom>
          <a:noFill/>
          <a:ln w="76200">
            <a:solidFill>
              <a:schemeClr val="accent1"/>
            </a:solidFill>
            <a:miter lim="800000"/>
            <a:headEnd/>
            <a:tailEnd/>
          </a:ln>
          <a:effectLst/>
        </p:spPr>
      </p:pic>
      <p:sp>
        <p:nvSpPr>
          <p:cNvPr id="3" name="2 CuadroTexto"/>
          <p:cNvSpPr txBox="1"/>
          <p:nvPr/>
        </p:nvSpPr>
        <p:spPr>
          <a:xfrm>
            <a:off x="4355976" y="5589240"/>
            <a:ext cx="4248472"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s-ES" dirty="0" smtClean="0"/>
              <a:t>DUDAS Y PREGUNTAS</a:t>
            </a: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ES"/>
          </a:p>
        </p:txBody>
      </p:sp>
      <p:pic>
        <p:nvPicPr>
          <p:cNvPr id="28678" name="Picture 6" descr="x_canim3"/>
          <p:cNvPicPr>
            <a:picLocks noGrp="1" noChangeAspect="1" noChangeArrowheads="1" noCrop="1"/>
          </p:cNvPicPr>
          <p:nvPr>
            <p:ph type="clipArt" sz="half" idx="1"/>
          </p:nvPr>
        </p:nvPicPr>
        <p:blipFill>
          <a:blip r:embed="rId2" cstate="print"/>
          <a:srcRect/>
          <a:stretch>
            <a:fillRect/>
          </a:stretch>
        </p:blipFill>
        <p:spPr>
          <a:xfrm>
            <a:off x="533400" y="1981200"/>
            <a:ext cx="2801938" cy="4114800"/>
          </a:xfrm>
          <a:noFill/>
          <a:ln/>
        </p:spPr>
      </p:pic>
      <p:sp>
        <p:nvSpPr>
          <p:cNvPr id="28675" name="Rectangle 3"/>
          <p:cNvSpPr>
            <a:spLocks noGrp="1" noChangeArrowheads="1"/>
          </p:cNvSpPr>
          <p:nvPr>
            <p:ph type="body" sz="half" idx="2"/>
          </p:nvPr>
        </p:nvSpPr>
        <p:spPr>
          <a:xfrm>
            <a:off x="4644008" y="2743200"/>
            <a:ext cx="3810000" cy="3062064"/>
          </a:xfrm>
        </p:spPr>
        <p:txBody>
          <a:bodyPr/>
          <a:lstStyle/>
          <a:p>
            <a:pPr algn="just">
              <a:buFontTx/>
              <a:buNone/>
            </a:pPr>
            <a:r>
              <a:rPr lang="es-ES" sz="1800" b="1" dirty="0">
                <a:solidFill>
                  <a:schemeClr val="tx2"/>
                </a:solidFill>
                <a:latin typeface="Arial Unicode MS" pitchFamily="34" charset="-128"/>
                <a:cs typeface="Arial" pitchFamily="34" charset="0"/>
              </a:rPr>
              <a:t>Educación infantil. </a:t>
            </a:r>
            <a:r>
              <a:rPr lang="es-ES" sz="1800" b="1" dirty="0" smtClean="0">
                <a:solidFill>
                  <a:schemeClr val="tx2"/>
                </a:solidFill>
                <a:latin typeface="Arial Unicode MS" pitchFamily="34" charset="-128"/>
                <a:cs typeface="Arial" pitchFamily="34" charset="0"/>
              </a:rPr>
              <a:t> 0-5 años</a:t>
            </a:r>
            <a:endParaRPr lang="es-ES" sz="1800" dirty="0">
              <a:solidFill>
                <a:schemeClr val="tx2"/>
              </a:solidFill>
              <a:latin typeface="Arial Unicode MS" pitchFamily="34" charset="-128"/>
              <a:ea typeface="Arial Unicode MS" pitchFamily="34" charset="-128"/>
              <a:cs typeface="Arial Unicode MS" pitchFamily="34" charset="-128"/>
            </a:endParaRPr>
          </a:p>
          <a:p>
            <a:pPr algn="just">
              <a:buFontTx/>
              <a:buNone/>
            </a:pPr>
            <a:r>
              <a:rPr lang="es-ES" sz="1800" dirty="0">
                <a:latin typeface="Arial Unicode MS" pitchFamily="34" charset="-128"/>
                <a:cs typeface="Arial" pitchFamily="34" charset="0"/>
              </a:rPr>
              <a:t>Muy activos e inquietos.</a:t>
            </a:r>
            <a:endParaRPr lang="es-ES" sz="1800" dirty="0">
              <a:latin typeface="Arial Unicode MS" pitchFamily="34" charset="-128"/>
              <a:ea typeface="Arial Unicode MS" pitchFamily="34" charset="-128"/>
              <a:cs typeface="Arial Unicode MS" pitchFamily="34" charset="-128"/>
            </a:endParaRPr>
          </a:p>
          <a:p>
            <a:pPr algn="just">
              <a:buFontTx/>
              <a:buNone/>
            </a:pPr>
            <a:r>
              <a:rPr lang="es-ES" sz="1800" dirty="0">
                <a:latin typeface="Arial Unicode MS" pitchFamily="34" charset="-128"/>
                <a:cs typeface="Arial" pitchFamily="34" charset="0"/>
              </a:rPr>
              <a:t>Dificultad para adquisición de</a:t>
            </a:r>
          </a:p>
          <a:p>
            <a:pPr algn="just">
              <a:buFontTx/>
              <a:buNone/>
            </a:pPr>
            <a:r>
              <a:rPr lang="es-ES" sz="1800" dirty="0">
                <a:latin typeface="Arial Unicode MS" pitchFamily="34" charset="-128"/>
                <a:cs typeface="Arial" pitchFamily="34" charset="0"/>
              </a:rPr>
              <a:t>hábitos. </a:t>
            </a:r>
            <a:endParaRPr lang="es-ES" sz="1800" dirty="0">
              <a:latin typeface="Arial Unicode MS" pitchFamily="34" charset="-128"/>
              <a:ea typeface="Arial Unicode MS" pitchFamily="34" charset="-128"/>
              <a:cs typeface="Arial Unicode MS" pitchFamily="34" charset="-128"/>
            </a:endParaRPr>
          </a:p>
          <a:p>
            <a:pPr algn="just">
              <a:buFontTx/>
              <a:buNone/>
            </a:pPr>
            <a:r>
              <a:rPr lang="es-ES" sz="1800" dirty="0">
                <a:latin typeface="Arial Unicode MS" pitchFamily="34" charset="-128"/>
                <a:cs typeface="Arial" pitchFamily="34" charset="0"/>
              </a:rPr>
              <a:t>Dificultad para el trabajo en grupo.</a:t>
            </a:r>
            <a:endParaRPr lang="es-ES" sz="1800" dirty="0">
              <a:latin typeface="Arial Unicode MS" pitchFamily="34" charset="-128"/>
              <a:ea typeface="Arial Unicode MS" pitchFamily="34" charset="-128"/>
              <a:cs typeface="Arial Unicode MS" pitchFamily="34" charset="-128"/>
            </a:endParaRPr>
          </a:p>
          <a:p>
            <a:pPr algn="just">
              <a:buFontTx/>
              <a:buNone/>
            </a:pPr>
            <a:r>
              <a:rPr lang="es-ES" sz="1800" dirty="0">
                <a:latin typeface="Arial Unicode MS" pitchFamily="34" charset="-128"/>
                <a:cs typeface="Arial" pitchFamily="34" charset="0"/>
              </a:rPr>
              <a:t>Desobedientes.	</a:t>
            </a:r>
            <a:endParaRPr lang="es-ES" sz="1800" dirty="0">
              <a:latin typeface="Arial Unicode MS" pitchFamily="34" charset="-128"/>
              <a:ea typeface="Arial Unicode MS" pitchFamily="34" charset="-128"/>
              <a:cs typeface="Arial Unicode MS" pitchFamily="34" charset="-128"/>
            </a:endParaRPr>
          </a:p>
          <a:p>
            <a:pPr>
              <a:buFontTx/>
              <a:buNone/>
            </a:pPr>
            <a:r>
              <a:rPr lang="es-ES" sz="1800" dirty="0" smtClean="0">
                <a:latin typeface="Arial Unicode MS" pitchFamily="34" charset="-128"/>
                <a:cs typeface="Arial" pitchFamily="34" charset="0"/>
              </a:rPr>
              <a:t>Dificultad </a:t>
            </a:r>
            <a:r>
              <a:rPr lang="es-ES" sz="1800" dirty="0">
                <a:latin typeface="Arial Unicode MS" pitchFamily="34" charset="-128"/>
                <a:cs typeface="Arial" pitchFamily="34" charset="0"/>
              </a:rPr>
              <a:t>atención en la forma de</a:t>
            </a:r>
          </a:p>
          <a:p>
            <a:pPr>
              <a:buFontTx/>
              <a:buNone/>
            </a:pPr>
            <a:r>
              <a:rPr lang="es-ES" sz="1800" dirty="0">
                <a:latin typeface="Arial Unicode MS" pitchFamily="34" charset="-128"/>
                <a:cs typeface="Arial" pitchFamily="34" charset="0"/>
              </a:rPr>
              <a:t>juego</a:t>
            </a:r>
            <a:r>
              <a:rPr lang="es-ES" sz="1800" dirty="0">
                <a:latin typeface="Arial Unicode MS" pitchFamily="34" charset="-128"/>
              </a:rPr>
              <a:t> </a:t>
            </a:r>
          </a:p>
        </p:txBody>
      </p:sp>
      <p:sp>
        <p:nvSpPr>
          <p:cNvPr id="6" name="Rectangle 2"/>
          <p:cNvSpPr txBox="1">
            <a:spLocks noChangeArrowheads="1"/>
          </p:cNvSpPr>
          <p:nvPr/>
        </p:nvSpPr>
        <p:spPr>
          <a:xfrm>
            <a:off x="683568" y="548680"/>
            <a:ext cx="7772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lt1"/>
                </a:solidFill>
                <a:effectLst/>
                <a:uLnTx/>
                <a:uFillTx/>
                <a:latin typeface="Arial Unicode MS" pitchFamily="34" charset="-128"/>
                <a:ea typeface="+mn-ea"/>
                <a:cs typeface="Arial" pitchFamily="34" charset="0"/>
              </a:rPr>
              <a:t>SÍNTOMAS EN DIFERENTES ETAPAS EVOLUTIVAS</a:t>
            </a:r>
            <a:endParaRPr kumimoji="0" lang="es-ES" sz="2000" b="1" i="0" u="none" strike="noStrike" kern="1200" cap="none" spc="0" normalizeH="0" baseline="0" noProof="0" dirty="0" smtClean="0">
              <a:ln>
                <a:noFill/>
              </a:ln>
              <a:solidFill>
                <a:schemeClr val="lt1"/>
              </a:solidFill>
              <a:effectLst/>
              <a:uLnTx/>
              <a:uFillTx/>
              <a:latin typeface="Arial Unicode MS" pitchFamily="34" charset="-128"/>
              <a:ea typeface="+mn-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ES"/>
          </a:p>
        </p:txBody>
      </p:sp>
      <p:sp>
        <p:nvSpPr>
          <p:cNvPr id="29699" name="Rectangle 3"/>
          <p:cNvSpPr>
            <a:spLocks noGrp="1" noChangeArrowheads="1"/>
          </p:cNvSpPr>
          <p:nvPr>
            <p:ph type="body" sz="half" idx="1"/>
          </p:nvPr>
        </p:nvSpPr>
        <p:spPr/>
        <p:txBody>
          <a:bodyPr/>
          <a:lstStyle/>
          <a:p>
            <a:pPr>
              <a:buFontTx/>
              <a:buNone/>
            </a:pPr>
            <a:r>
              <a:rPr lang="es-ES" sz="2000" b="1" dirty="0">
                <a:solidFill>
                  <a:schemeClr val="tx2"/>
                </a:solidFill>
                <a:latin typeface="Arial" pitchFamily="34" charset="0"/>
              </a:rPr>
              <a:t>Etapa </a:t>
            </a:r>
            <a:r>
              <a:rPr lang="es-ES" sz="2000" b="1" dirty="0" smtClean="0">
                <a:solidFill>
                  <a:schemeClr val="tx2"/>
                </a:solidFill>
                <a:latin typeface="Arial" pitchFamily="34" charset="0"/>
              </a:rPr>
              <a:t>infancia 6-11 años</a:t>
            </a:r>
            <a:endParaRPr lang="es-ES" sz="2000" b="1" dirty="0">
              <a:solidFill>
                <a:schemeClr val="tx2"/>
              </a:solidFill>
              <a:latin typeface="Arial" pitchFamily="34" charset="0"/>
            </a:endParaRPr>
          </a:p>
          <a:p>
            <a:pPr>
              <a:buFontTx/>
              <a:buNone/>
            </a:pPr>
            <a:r>
              <a:rPr lang="es-ES" sz="2000" b="1" dirty="0">
                <a:latin typeface="Arial" pitchFamily="34" charset="0"/>
                <a:cs typeface="Arial" pitchFamily="34" charset="0"/>
              </a:rPr>
              <a:t>Dificultad: </a:t>
            </a:r>
            <a:r>
              <a:rPr lang="es-ES" sz="2000" dirty="0">
                <a:latin typeface="Arial" pitchFamily="34" charset="0"/>
                <a:cs typeface="Arial" pitchFamily="34" charset="0"/>
              </a:rPr>
              <a:t>atenci</a:t>
            </a:r>
            <a:r>
              <a:rPr lang="es-ES" sz="2000" dirty="0">
                <a:latin typeface="Times New Roman"/>
                <a:cs typeface="Arial" pitchFamily="34" charset="0"/>
              </a:rPr>
              <a:t>ó</a:t>
            </a:r>
            <a:r>
              <a:rPr lang="es-ES" sz="2000" dirty="0">
                <a:latin typeface="Arial" pitchFamily="34" charset="0"/>
                <a:cs typeface="Arial" pitchFamily="34" charset="0"/>
              </a:rPr>
              <a:t>n;</a:t>
            </a:r>
          </a:p>
          <a:p>
            <a:pPr>
              <a:buFontTx/>
              <a:buNone/>
            </a:pPr>
            <a:r>
              <a:rPr lang="es-ES" sz="2000" dirty="0">
                <a:latin typeface="Arial" pitchFamily="34" charset="0"/>
                <a:cs typeface="Arial" pitchFamily="34" charset="0"/>
              </a:rPr>
              <a:t>Rendimiento acad</a:t>
            </a:r>
            <a:r>
              <a:rPr lang="es-ES" sz="2000" dirty="0">
                <a:latin typeface="Times New Roman"/>
                <a:cs typeface="Arial" pitchFamily="34" charset="0"/>
              </a:rPr>
              <a:t>é</a:t>
            </a:r>
            <a:r>
              <a:rPr lang="es-ES" sz="2000" dirty="0">
                <a:latin typeface="Arial" pitchFamily="34" charset="0"/>
                <a:cs typeface="Arial" pitchFamily="34" charset="0"/>
              </a:rPr>
              <a:t>mico; </a:t>
            </a:r>
          </a:p>
          <a:p>
            <a:pPr>
              <a:buFontTx/>
              <a:buNone/>
            </a:pPr>
            <a:r>
              <a:rPr lang="es-ES" sz="2000" dirty="0">
                <a:latin typeface="Arial" pitchFamily="34" charset="0"/>
                <a:cs typeface="Arial" pitchFamily="34" charset="0"/>
              </a:rPr>
              <a:t>asunci</a:t>
            </a:r>
            <a:r>
              <a:rPr lang="es-ES" sz="2000" dirty="0">
                <a:latin typeface="Times New Roman"/>
                <a:cs typeface="Arial" pitchFamily="34" charset="0"/>
              </a:rPr>
              <a:t>ó</a:t>
            </a:r>
            <a:r>
              <a:rPr lang="es-ES" sz="2000" dirty="0">
                <a:latin typeface="Arial" pitchFamily="34" charset="0"/>
                <a:cs typeface="Arial" pitchFamily="34" charset="0"/>
              </a:rPr>
              <a:t>n de normas; </a:t>
            </a:r>
          </a:p>
          <a:p>
            <a:pPr>
              <a:buFontTx/>
              <a:buNone/>
            </a:pPr>
            <a:r>
              <a:rPr lang="es-ES" sz="2000" dirty="0">
                <a:latin typeface="Arial" pitchFamily="34" charset="0"/>
                <a:cs typeface="Arial" pitchFamily="34" charset="0"/>
              </a:rPr>
              <a:t>aprender de la experiencia;</a:t>
            </a:r>
          </a:p>
          <a:p>
            <a:pPr>
              <a:buFontTx/>
              <a:buNone/>
            </a:pPr>
            <a:r>
              <a:rPr lang="es-ES" sz="2000" dirty="0">
                <a:latin typeface="Arial" pitchFamily="34" charset="0"/>
                <a:cs typeface="Arial" pitchFamily="34" charset="0"/>
              </a:rPr>
              <a:t>valorar consecuencias;</a:t>
            </a:r>
          </a:p>
          <a:p>
            <a:pPr>
              <a:buFontTx/>
              <a:buNone/>
            </a:pPr>
            <a:r>
              <a:rPr lang="es-ES" sz="2000" dirty="0">
                <a:latin typeface="Arial" pitchFamily="34" charset="0"/>
                <a:cs typeface="Arial" pitchFamily="34" charset="0"/>
              </a:rPr>
              <a:t>Exigencias del aprendizaje</a:t>
            </a:r>
            <a:endParaRPr lang="es-ES" sz="2000" dirty="0">
              <a:latin typeface="Arial Unicode MS" pitchFamily="34" charset="-128"/>
              <a:ea typeface="Arial Unicode MS" pitchFamily="34" charset="-128"/>
              <a:cs typeface="Arial Unicode MS" pitchFamily="34" charset="-128"/>
            </a:endParaRPr>
          </a:p>
          <a:p>
            <a:pPr>
              <a:buFontTx/>
              <a:buNone/>
            </a:pPr>
            <a:r>
              <a:rPr lang="es-ES" sz="2000" dirty="0">
                <a:latin typeface="Arial" pitchFamily="34" charset="0"/>
                <a:cs typeface="Arial" pitchFamily="34" charset="0"/>
              </a:rPr>
              <a:t>Baja autoestima, frustraci</a:t>
            </a:r>
            <a:r>
              <a:rPr lang="es-ES" sz="2000" dirty="0">
                <a:latin typeface="Times New Roman"/>
                <a:cs typeface="Arial" pitchFamily="34" charset="0"/>
              </a:rPr>
              <a:t>ó</a:t>
            </a:r>
            <a:r>
              <a:rPr lang="es-ES" sz="2000" dirty="0">
                <a:latin typeface="Arial" pitchFamily="34" charset="0"/>
                <a:cs typeface="Arial" pitchFamily="34" charset="0"/>
              </a:rPr>
              <a:t>n;</a:t>
            </a:r>
          </a:p>
          <a:p>
            <a:pPr>
              <a:buFontTx/>
              <a:buNone/>
            </a:pPr>
            <a:r>
              <a:rPr lang="es-ES" sz="2000" dirty="0">
                <a:latin typeface="Arial" pitchFamily="34" charset="0"/>
                <a:cs typeface="Arial" pitchFamily="34" charset="0"/>
              </a:rPr>
              <a:t>problemas integraci</a:t>
            </a:r>
            <a:r>
              <a:rPr lang="es-ES" sz="2000" dirty="0">
                <a:latin typeface="Times New Roman"/>
                <a:cs typeface="Arial" pitchFamily="34" charset="0"/>
              </a:rPr>
              <a:t>ó</a:t>
            </a:r>
            <a:r>
              <a:rPr lang="es-ES" sz="2000" dirty="0">
                <a:latin typeface="Arial" pitchFamily="34" charset="0"/>
                <a:cs typeface="Arial" pitchFamily="34" charset="0"/>
              </a:rPr>
              <a:t>n social,</a:t>
            </a:r>
          </a:p>
          <a:p>
            <a:pPr>
              <a:buFontTx/>
              <a:buNone/>
            </a:pPr>
            <a:r>
              <a:rPr lang="es-ES" sz="2000" dirty="0">
                <a:latin typeface="Arial" pitchFamily="34" charset="0"/>
                <a:cs typeface="Arial" pitchFamily="34" charset="0"/>
              </a:rPr>
              <a:t>agresividad</a:t>
            </a:r>
            <a:r>
              <a:rPr lang="es-ES" sz="2000" dirty="0"/>
              <a:t> </a:t>
            </a:r>
          </a:p>
          <a:p>
            <a:pPr>
              <a:buFontTx/>
              <a:buNone/>
            </a:pPr>
            <a:endParaRPr lang="es-ES" sz="2000" dirty="0"/>
          </a:p>
          <a:p>
            <a:pPr>
              <a:buFontTx/>
              <a:buNone/>
            </a:pPr>
            <a:endParaRPr lang="es-ES" sz="2000" dirty="0"/>
          </a:p>
          <a:p>
            <a:pPr>
              <a:buFontTx/>
              <a:buNone/>
            </a:pPr>
            <a:endParaRPr lang="es-ES" sz="2000" dirty="0"/>
          </a:p>
        </p:txBody>
      </p:sp>
      <p:pic>
        <p:nvPicPr>
          <p:cNvPr id="29701" name="Picture 5" descr="x_fastic1"/>
          <p:cNvPicPr>
            <a:picLocks noGrp="1" noChangeAspect="1" noChangeArrowheads="1" noCrop="1"/>
          </p:cNvPicPr>
          <p:nvPr>
            <p:ph type="clipArt" sz="half" idx="2"/>
          </p:nvPr>
        </p:nvPicPr>
        <p:blipFill>
          <a:blip r:embed="rId2" cstate="print"/>
          <a:srcRect/>
          <a:stretch>
            <a:fillRect/>
          </a:stretch>
        </p:blipFill>
        <p:spPr>
          <a:xfrm>
            <a:off x="4953000" y="1524000"/>
            <a:ext cx="2765425" cy="4114800"/>
          </a:xfrm>
          <a:noFill/>
          <a:ln/>
        </p:spPr>
      </p:pic>
      <p:sp>
        <p:nvSpPr>
          <p:cNvPr id="6" name="Rectangle 2"/>
          <p:cNvSpPr txBox="1">
            <a:spLocks noChangeArrowheads="1"/>
          </p:cNvSpPr>
          <p:nvPr/>
        </p:nvSpPr>
        <p:spPr>
          <a:xfrm>
            <a:off x="755576" y="692696"/>
            <a:ext cx="7772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lt1"/>
                </a:solidFill>
                <a:effectLst/>
                <a:uLnTx/>
                <a:uFillTx/>
                <a:latin typeface="Arial Unicode MS" pitchFamily="34" charset="-128"/>
                <a:ea typeface="+mn-ea"/>
                <a:cs typeface="Arial" pitchFamily="34" charset="0"/>
              </a:rPr>
              <a:t>SÍNTOMAS EN DIFERENTES ETAPAS EVOLUTIVAS</a:t>
            </a:r>
            <a:endParaRPr kumimoji="0" lang="es-ES" sz="2000" b="1" i="0" u="none" strike="noStrike" kern="1200" cap="none" spc="0" normalizeH="0" baseline="0" noProof="0" dirty="0" smtClean="0">
              <a:ln>
                <a:noFill/>
              </a:ln>
              <a:solidFill>
                <a:schemeClr val="lt1"/>
              </a:solidFill>
              <a:effectLst/>
              <a:uLnTx/>
              <a:uFillTx/>
              <a:latin typeface="Arial Unicode MS" pitchFamily="34" charset="-128"/>
              <a:ea typeface="+mn-ea"/>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ES"/>
          </a:p>
        </p:txBody>
      </p:sp>
      <p:sp>
        <p:nvSpPr>
          <p:cNvPr id="30723" name="Rectangle 3"/>
          <p:cNvSpPr>
            <a:spLocks noGrp="1" noChangeArrowheads="1"/>
          </p:cNvSpPr>
          <p:nvPr>
            <p:ph type="body" sz="half" idx="1"/>
          </p:nvPr>
        </p:nvSpPr>
        <p:spPr>
          <a:xfrm>
            <a:off x="685800" y="1981200"/>
            <a:ext cx="4174232" cy="4114800"/>
          </a:xfrm>
        </p:spPr>
        <p:txBody>
          <a:bodyPr>
            <a:normAutofit/>
          </a:bodyPr>
          <a:lstStyle/>
          <a:p>
            <a:pPr algn="just">
              <a:lnSpc>
                <a:spcPct val="150000"/>
              </a:lnSpc>
              <a:buFontTx/>
              <a:buNone/>
            </a:pPr>
            <a:r>
              <a:rPr lang="es-ES" sz="2000" b="1" dirty="0">
                <a:solidFill>
                  <a:schemeClr val="tx2"/>
                </a:solidFill>
                <a:latin typeface="Arial" pitchFamily="34" charset="0"/>
                <a:cs typeface="Arial" pitchFamily="34" charset="0"/>
              </a:rPr>
              <a:t>Adolescencia</a:t>
            </a:r>
          </a:p>
          <a:p>
            <a:pPr algn="just">
              <a:lnSpc>
                <a:spcPct val="150000"/>
              </a:lnSpc>
              <a:buFontTx/>
              <a:buNone/>
            </a:pPr>
            <a:r>
              <a:rPr lang="es-ES" sz="1800" dirty="0">
                <a:latin typeface="Arial" pitchFamily="34" charset="0"/>
                <a:cs typeface="Arial" pitchFamily="34" charset="0"/>
              </a:rPr>
              <a:t>Dificultades escolares; </a:t>
            </a:r>
            <a:r>
              <a:rPr lang="es-ES" sz="1800" dirty="0" smtClean="0">
                <a:latin typeface="Arial" pitchFamily="34" charset="0"/>
                <a:cs typeface="Arial" pitchFamily="34" charset="0"/>
              </a:rPr>
              <a:t>de autocontrol</a:t>
            </a:r>
            <a:r>
              <a:rPr lang="es-ES" sz="1800" dirty="0">
                <a:latin typeface="Arial" pitchFamily="34" charset="0"/>
                <a:cs typeface="Arial" pitchFamily="34" charset="0"/>
              </a:rPr>
              <a:t>; </a:t>
            </a:r>
          </a:p>
          <a:p>
            <a:pPr algn="just">
              <a:lnSpc>
                <a:spcPct val="150000"/>
              </a:lnSpc>
              <a:buFontTx/>
              <a:buNone/>
            </a:pPr>
            <a:r>
              <a:rPr lang="es-ES" sz="1800" dirty="0">
                <a:latin typeface="Arial" pitchFamily="34" charset="0"/>
                <a:cs typeface="Arial" pitchFamily="34" charset="0"/>
              </a:rPr>
              <a:t>de adaptación social </a:t>
            </a:r>
            <a:r>
              <a:rPr lang="es-ES" sz="1800" dirty="0" smtClean="0">
                <a:latin typeface="Arial" pitchFamily="34" charset="0"/>
                <a:cs typeface="Arial" pitchFamily="34" charset="0"/>
              </a:rPr>
              <a:t>y emocional</a:t>
            </a:r>
            <a:endParaRPr lang="es-ES" sz="1800" dirty="0">
              <a:latin typeface="Arial" pitchFamily="34" charset="0"/>
              <a:ea typeface="Arial Unicode MS" pitchFamily="34" charset="-128"/>
              <a:cs typeface="Arial" pitchFamily="34" charset="0"/>
            </a:endParaRPr>
          </a:p>
          <a:p>
            <a:pPr algn="just">
              <a:lnSpc>
                <a:spcPct val="150000"/>
              </a:lnSpc>
              <a:buFontTx/>
              <a:buNone/>
            </a:pPr>
            <a:r>
              <a:rPr lang="es-ES" sz="1800" dirty="0">
                <a:latin typeface="Arial" pitchFamily="34" charset="0"/>
                <a:cs typeface="Arial" pitchFamily="34" charset="0"/>
              </a:rPr>
              <a:t>Problemas </a:t>
            </a:r>
            <a:r>
              <a:rPr lang="es-ES" sz="1800" dirty="0" smtClean="0">
                <a:latin typeface="Arial" pitchFamily="34" charset="0"/>
                <a:cs typeface="Arial" pitchFamily="34" charset="0"/>
              </a:rPr>
              <a:t>de comportamiento</a:t>
            </a:r>
            <a:r>
              <a:rPr lang="es-ES" sz="1800" dirty="0">
                <a:latin typeface="Arial" pitchFamily="34" charset="0"/>
                <a:cs typeface="Arial" pitchFamily="34" charset="0"/>
              </a:rPr>
              <a:t>, </a:t>
            </a:r>
          </a:p>
          <a:p>
            <a:pPr algn="just">
              <a:lnSpc>
                <a:spcPct val="150000"/>
              </a:lnSpc>
              <a:buFontTx/>
              <a:buNone/>
            </a:pPr>
            <a:r>
              <a:rPr lang="es-ES" sz="1800" dirty="0" smtClean="0">
                <a:latin typeface="Arial" pitchFamily="34" charset="0"/>
                <a:cs typeface="Arial" pitchFamily="34" charset="0"/>
              </a:rPr>
              <a:t>Baja </a:t>
            </a:r>
            <a:r>
              <a:rPr lang="es-ES" sz="1800" dirty="0">
                <a:latin typeface="Arial" pitchFamily="34" charset="0"/>
                <a:cs typeface="Arial" pitchFamily="34" charset="0"/>
              </a:rPr>
              <a:t>AE, </a:t>
            </a:r>
          </a:p>
          <a:p>
            <a:pPr algn="just">
              <a:lnSpc>
                <a:spcPct val="150000"/>
              </a:lnSpc>
              <a:buFontTx/>
              <a:buNone/>
            </a:pPr>
            <a:r>
              <a:rPr lang="es-ES" sz="1800" dirty="0" smtClean="0">
                <a:latin typeface="Arial" pitchFamily="34" charset="0"/>
                <a:cs typeface="Arial" pitchFamily="34" charset="0"/>
              </a:rPr>
              <a:t>Indefensión</a:t>
            </a:r>
            <a:r>
              <a:rPr lang="es-ES" sz="1800" dirty="0">
                <a:latin typeface="Arial" pitchFamily="34" charset="0"/>
                <a:cs typeface="Arial" pitchFamily="34" charset="0"/>
              </a:rPr>
              <a:t>, </a:t>
            </a:r>
          </a:p>
          <a:p>
            <a:pPr algn="just">
              <a:lnSpc>
                <a:spcPct val="150000"/>
              </a:lnSpc>
              <a:buFontTx/>
              <a:buNone/>
            </a:pPr>
            <a:r>
              <a:rPr lang="es-ES" sz="1800" dirty="0" smtClean="0">
                <a:latin typeface="Arial" pitchFamily="34" charset="0"/>
                <a:cs typeface="Arial" pitchFamily="34" charset="0"/>
              </a:rPr>
              <a:t>Sintomatología ansioso </a:t>
            </a:r>
            <a:r>
              <a:rPr lang="es-ES" sz="1800" dirty="0">
                <a:latin typeface="Arial" pitchFamily="34" charset="0"/>
                <a:cs typeface="Arial" pitchFamily="34" charset="0"/>
              </a:rPr>
              <a:t>depresiva.</a:t>
            </a:r>
          </a:p>
          <a:p>
            <a:pPr>
              <a:lnSpc>
                <a:spcPct val="90000"/>
              </a:lnSpc>
              <a:buFontTx/>
              <a:buNone/>
            </a:pPr>
            <a:endParaRPr lang="es-ES" sz="2400" dirty="0"/>
          </a:p>
        </p:txBody>
      </p:sp>
      <p:pic>
        <p:nvPicPr>
          <p:cNvPr id="30725" name="Picture 5" descr="bd98"/>
          <p:cNvPicPr>
            <a:picLocks noGrp="1" noChangeAspect="1" noChangeArrowheads="1" noCrop="1"/>
          </p:cNvPicPr>
          <p:nvPr>
            <p:ph type="clipArt" sz="half" idx="2"/>
          </p:nvPr>
        </p:nvPicPr>
        <p:blipFill>
          <a:blip r:embed="rId2" cstate="print"/>
          <a:stretch>
            <a:fillRect/>
          </a:stretch>
        </p:blipFill>
        <p:spPr>
          <a:xfrm>
            <a:off x="6196012" y="3519487"/>
            <a:ext cx="714375" cy="1038225"/>
          </a:xfrm>
          <a:noFill/>
          <a:ln/>
        </p:spPr>
      </p:pic>
      <p:sp>
        <p:nvSpPr>
          <p:cNvPr id="6" name="Rectangle 2"/>
          <p:cNvSpPr txBox="1">
            <a:spLocks noChangeArrowheads="1"/>
          </p:cNvSpPr>
          <p:nvPr/>
        </p:nvSpPr>
        <p:spPr>
          <a:xfrm>
            <a:off x="827584" y="548680"/>
            <a:ext cx="7772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000" b="1" i="0" u="none" strike="noStrike" kern="1200" cap="none" spc="0" normalizeH="0" baseline="0" noProof="0" smtClean="0">
                <a:ln>
                  <a:noFill/>
                </a:ln>
                <a:solidFill>
                  <a:schemeClr val="lt1"/>
                </a:solidFill>
                <a:effectLst/>
                <a:uLnTx/>
                <a:uFillTx/>
                <a:latin typeface="Arial Unicode MS" pitchFamily="34" charset="-128"/>
                <a:ea typeface="+mn-ea"/>
                <a:cs typeface="Arial" pitchFamily="34" charset="0"/>
              </a:rPr>
              <a:t>SÍNTOMAS EN DIFERENTES ETAPAS EVOLUTIVAS</a:t>
            </a:r>
            <a:endParaRPr kumimoji="0" lang="es-ES" sz="2000" b="1" i="0" u="none" strike="noStrike" kern="1200" cap="none" spc="0" normalizeH="0" baseline="0" noProof="0" dirty="0" smtClean="0">
              <a:ln>
                <a:noFill/>
              </a:ln>
              <a:solidFill>
                <a:schemeClr val="lt1"/>
              </a:solidFill>
              <a:effectLst/>
              <a:uLnTx/>
              <a:uFillTx/>
              <a:latin typeface="Arial Unicode MS" pitchFamily="34" charset="-128"/>
              <a:ea typeface="+mn-ea"/>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2000" b="1" dirty="0">
                <a:latin typeface="Arial Unicode MS" pitchFamily="34" charset="-128"/>
                <a:cs typeface="Arial" pitchFamily="34" charset="0"/>
              </a:rPr>
              <a:t>SÍNTOMAS EN DIFERENTES ETAPAS EVOLUTIVAS</a:t>
            </a:r>
          </a:p>
        </p:txBody>
      </p:sp>
      <p:pic>
        <p:nvPicPr>
          <p:cNvPr id="31749" name="Picture 5" descr="empresa / negocio hombres prisa Hora concepto"/>
          <p:cNvPicPr>
            <a:picLocks noGrp="1" noChangeAspect="1" noChangeArrowheads="1"/>
          </p:cNvPicPr>
          <p:nvPr>
            <p:ph type="clipArt" sz="half" idx="1"/>
          </p:nvPr>
        </p:nvPicPr>
        <p:blipFill>
          <a:blip r:embed="rId2" cstate="print"/>
          <a:stretch>
            <a:fillRect/>
          </a:stretch>
        </p:blipFill>
        <p:spPr>
          <a:xfrm>
            <a:off x="899592" y="2276872"/>
            <a:ext cx="2224608" cy="2836143"/>
          </a:xfrm>
          <a:noFill/>
          <a:ln/>
        </p:spPr>
      </p:pic>
      <p:sp>
        <p:nvSpPr>
          <p:cNvPr id="31748" name="Rectangle 4"/>
          <p:cNvSpPr>
            <a:spLocks noGrp="1" noChangeArrowheads="1"/>
          </p:cNvSpPr>
          <p:nvPr>
            <p:ph type="body" sz="half" idx="2"/>
          </p:nvPr>
        </p:nvSpPr>
        <p:spPr>
          <a:xfrm>
            <a:off x="3563888" y="1981200"/>
            <a:ext cx="4894312" cy="4114800"/>
          </a:xfrm>
        </p:spPr>
        <p:txBody>
          <a:bodyPr>
            <a:normAutofit/>
          </a:bodyPr>
          <a:lstStyle/>
          <a:p>
            <a:pPr algn="just">
              <a:buFontTx/>
              <a:buNone/>
            </a:pPr>
            <a:r>
              <a:rPr lang="es-ES" sz="2000" b="1" dirty="0">
                <a:latin typeface="Arial Unicode MS" pitchFamily="34" charset="-128"/>
              </a:rPr>
              <a:t>Edad adulta </a:t>
            </a:r>
            <a:r>
              <a:rPr lang="es-ES" sz="2000" b="1" dirty="0" smtClean="0">
                <a:latin typeface="Arial Unicode MS" pitchFamily="34" charset="-128"/>
              </a:rPr>
              <a:t> </a:t>
            </a:r>
          </a:p>
          <a:p>
            <a:pPr algn="ctr">
              <a:buFontTx/>
              <a:buNone/>
            </a:pPr>
            <a:r>
              <a:rPr lang="es-ES" sz="1600" b="1" i="1" dirty="0" smtClean="0">
                <a:solidFill>
                  <a:schemeClr val="tx2"/>
                </a:solidFill>
                <a:latin typeface="Arial Unicode MS" pitchFamily="34" charset="-128"/>
              </a:rPr>
              <a:t>TRASTORNO DEL TIEMPO CEREBRAL</a:t>
            </a:r>
            <a:endParaRPr lang="es-ES" sz="1600" b="1" i="1" dirty="0">
              <a:solidFill>
                <a:schemeClr val="tx2"/>
              </a:solidFill>
              <a:latin typeface="Arial Unicode MS" pitchFamily="34" charset="-128"/>
            </a:endParaRPr>
          </a:p>
          <a:p>
            <a:pPr algn="just">
              <a:buFontTx/>
              <a:buNone/>
            </a:pPr>
            <a:r>
              <a:rPr lang="es-ES" sz="2000" dirty="0">
                <a:latin typeface="Arial Unicode MS" pitchFamily="34" charset="-128"/>
                <a:cs typeface="Arial" pitchFamily="34" charset="0"/>
              </a:rPr>
              <a:t>Presencia de dificultades mas</a:t>
            </a:r>
          </a:p>
          <a:p>
            <a:pPr algn="just">
              <a:buFontTx/>
              <a:buNone/>
            </a:pPr>
            <a:r>
              <a:rPr lang="es-ES" sz="2000" dirty="0">
                <a:latin typeface="Arial Unicode MS" pitchFamily="34" charset="-128"/>
                <a:cs typeface="Arial" pitchFamily="34" charset="0"/>
              </a:rPr>
              <a:t>atenuadas: </a:t>
            </a:r>
          </a:p>
          <a:p>
            <a:pPr algn="just">
              <a:buFontTx/>
              <a:buNone/>
            </a:pPr>
            <a:r>
              <a:rPr lang="es-ES" sz="2000" dirty="0" smtClean="0">
                <a:latin typeface="Arial Unicode MS" pitchFamily="34" charset="-128"/>
                <a:cs typeface="Arial" pitchFamily="34" charset="0"/>
              </a:rPr>
              <a:t>Concentración </a:t>
            </a:r>
            <a:r>
              <a:rPr lang="es-ES" sz="2000" dirty="0">
                <a:latin typeface="Arial Unicode MS" pitchFamily="34" charset="-128"/>
                <a:cs typeface="Arial" pitchFamily="34" charset="0"/>
              </a:rPr>
              <a:t>e impulsividad</a:t>
            </a:r>
            <a:endParaRPr lang="es-ES" sz="2000" dirty="0">
              <a:latin typeface="Arial Unicode MS" pitchFamily="34" charset="-128"/>
              <a:ea typeface="Arial Unicode MS" pitchFamily="34" charset="-128"/>
              <a:cs typeface="Arial Unicode MS" pitchFamily="34" charset="-128"/>
            </a:endParaRPr>
          </a:p>
          <a:p>
            <a:pPr algn="just">
              <a:buFontTx/>
              <a:buNone/>
            </a:pPr>
            <a:endParaRPr lang="es-ES" sz="2000" dirty="0">
              <a:latin typeface="Arial Unicode MS" pitchFamily="34" charset="-128"/>
              <a:cs typeface="Arial" pitchFamily="34" charset="0"/>
            </a:endParaRPr>
          </a:p>
          <a:p>
            <a:pPr algn="just">
              <a:buFontTx/>
              <a:buNone/>
            </a:pPr>
            <a:r>
              <a:rPr lang="es-ES" sz="2000" dirty="0">
                <a:latin typeface="Arial Unicode MS" pitchFamily="34" charset="-128"/>
                <a:cs typeface="Arial" pitchFamily="34" charset="0"/>
              </a:rPr>
              <a:t>Dificultad: organización tiempo,</a:t>
            </a:r>
          </a:p>
          <a:p>
            <a:pPr algn="just">
              <a:buFontTx/>
              <a:buNone/>
            </a:pPr>
            <a:r>
              <a:rPr lang="es-ES" sz="2000" dirty="0">
                <a:latin typeface="Arial Unicode MS" pitchFamily="34" charset="-128"/>
                <a:cs typeface="Arial" pitchFamily="34" charset="0"/>
              </a:rPr>
              <a:t>tareas, planificación.	</a:t>
            </a:r>
            <a:endParaRPr lang="es-ES" sz="2000" dirty="0">
              <a:latin typeface="Arial Unicode MS" pitchFamily="34" charset="-128"/>
              <a:ea typeface="Arial Unicode MS" pitchFamily="34" charset="-128"/>
              <a:cs typeface="Arial Unicode MS" pitchFamily="34" charset="-128"/>
            </a:endParaRPr>
          </a:p>
          <a:p>
            <a:pPr>
              <a:buFontTx/>
              <a:buNone/>
            </a:pPr>
            <a:endParaRPr lang="es-ES" sz="2000" dirty="0">
              <a:latin typeface="Arial Unicode MS" pitchFamily="34" charset="-128"/>
              <a:cs typeface="Arial" pitchFamily="34" charset="0"/>
            </a:endParaRPr>
          </a:p>
          <a:p>
            <a:pPr>
              <a:buFontTx/>
              <a:buNone/>
            </a:pPr>
            <a:r>
              <a:rPr lang="es-ES" sz="2000" dirty="0">
                <a:latin typeface="Arial Unicode MS" pitchFamily="34" charset="-128"/>
                <a:cs typeface="Arial" pitchFamily="34" charset="0"/>
              </a:rPr>
              <a:t>Baja capacidad de trabajo autónomo (sin supervisión).</a:t>
            </a:r>
            <a:r>
              <a:rPr lang="es-ES" sz="2000" dirty="0">
                <a:latin typeface="Arial Unicode MS" pitchFamily="34" charset="-128"/>
              </a:rPr>
              <a:t> </a:t>
            </a:r>
          </a:p>
          <a:p>
            <a:pPr>
              <a:buFontTx/>
              <a:buNone/>
            </a:pPr>
            <a:endParaRPr lang="es-ES" sz="2000" dirty="0">
              <a:latin typeface="Arial Unicode MS" pitchFamily="34"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2800" dirty="0" smtClean="0">
                <a:latin typeface="Arial" pitchFamily="34" charset="0"/>
                <a:cs typeface="Arial" pitchFamily="34" charset="0"/>
              </a:rPr>
              <a:t>EPIDEMIOLOGIA. TDAH adulto</a:t>
            </a:r>
            <a:endParaRPr lang="es-ES" sz="2800" dirty="0">
              <a:latin typeface="Arial" pitchFamily="34" charset="0"/>
              <a:cs typeface="Arial" pitchFamily="34" charset="0"/>
            </a:endParaRPr>
          </a:p>
        </p:txBody>
      </p:sp>
      <p:sp>
        <p:nvSpPr>
          <p:cNvPr id="3" name="2 Marcador de contenido"/>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pPr>
              <a:lnSpc>
                <a:spcPct val="170000"/>
              </a:lnSpc>
            </a:pPr>
            <a:r>
              <a:rPr lang="es-ES" sz="2400" dirty="0" smtClean="0">
                <a:solidFill>
                  <a:schemeClr val="tx2">
                    <a:lumMod val="75000"/>
                  </a:schemeClr>
                </a:solidFill>
                <a:latin typeface="Arial" pitchFamily="34" charset="0"/>
                <a:cs typeface="Arial" pitchFamily="34" charset="0"/>
              </a:rPr>
              <a:t>Hasta los años 70</a:t>
            </a:r>
            <a:r>
              <a:rPr lang="es-ES" sz="2400" dirty="0" smtClean="0">
                <a:latin typeface="Arial" pitchFamily="34" charset="0"/>
                <a:cs typeface="Arial" pitchFamily="34" charset="0"/>
              </a:rPr>
              <a:t>. TDAH trastorno infantil: desaparición de los síntomas por maduración de las estructuras cerebrales.</a:t>
            </a:r>
          </a:p>
          <a:p>
            <a:pPr>
              <a:lnSpc>
                <a:spcPct val="170000"/>
              </a:lnSpc>
            </a:pPr>
            <a:r>
              <a:rPr lang="es-ES" sz="2400" dirty="0" smtClean="0">
                <a:solidFill>
                  <a:schemeClr val="tx2">
                    <a:lumMod val="75000"/>
                  </a:schemeClr>
                </a:solidFill>
                <a:latin typeface="Arial" pitchFamily="34" charset="0"/>
                <a:cs typeface="Arial" pitchFamily="34" charset="0"/>
              </a:rPr>
              <a:t>Últimos veinte años. </a:t>
            </a:r>
            <a:r>
              <a:rPr lang="es-ES" sz="2400" dirty="0" smtClean="0">
                <a:latin typeface="Arial" pitchFamily="34" charset="0"/>
                <a:cs typeface="Arial" pitchFamily="34" charset="0"/>
              </a:rPr>
              <a:t>TDAH como trastorno de duración indefinida.</a:t>
            </a:r>
          </a:p>
          <a:p>
            <a:pPr>
              <a:lnSpc>
                <a:spcPct val="170000"/>
              </a:lnSpc>
            </a:pPr>
            <a:r>
              <a:rPr lang="es-ES" sz="2400" b="1" dirty="0" smtClean="0">
                <a:solidFill>
                  <a:schemeClr val="tx2">
                    <a:lumMod val="75000"/>
                  </a:schemeClr>
                </a:solidFill>
                <a:latin typeface="Arial" pitchFamily="34" charset="0"/>
                <a:cs typeface="Arial" pitchFamily="34" charset="0"/>
              </a:rPr>
              <a:t>Modificación </a:t>
            </a:r>
            <a:r>
              <a:rPr lang="es-ES" sz="2400" b="1" dirty="0" err="1" smtClean="0">
                <a:solidFill>
                  <a:schemeClr val="tx2">
                    <a:lumMod val="75000"/>
                  </a:schemeClr>
                </a:solidFill>
                <a:latin typeface="Arial" pitchFamily="34" charset="0"/>
                <a:cs typeface="Arial" pitchFamily="34" charset="0"/>
              </a:rPr>
              <a:t>patoplástica</a:t>
            </a:r>
            <a:r>
              <a:rPr lang="es-ES" sz="2400" b="1" dirty="0" smtClean="0">
                <a:solidFill>
                  <a:schemeClr val="tx2">
                    <a:lumMod val="75000"/>
                  </a:schemeClr>
                </a:solidFill>
                <a:latin typeface="Arial" pitchFamily="34" charset="0"/>
                <a:cs typeface="Arial" pitchFamily="34" charset="0"/>
              </a:rPr>
              <a:t> </a:t>
            </a:r>
            <a:r>
              <a:rPr lang="es-ES" sz="2400" dirty="0" smtClean="0">
                <a:latin typeface="Arial" pitchFamily="34" charset="0"/>
                <a:cs typeface="Arial" pitchFamily="34" charset="0"/>
              </a:rPr>
              <a:t>de los síntomas conforme va creciendo el sujeto. Reducción: hiperactividad, impulsividad y atención.</a:t>
            </a:r>
          </a:p>
          <a:p>
            <a:pPr>
              <a:lnSpc>
                <a:spcPct val="170000"/>
              </a:lnSpc>
            </a:pPr>
            <a:r>
              <a:rPr lang="es-ES" sz="2400" dirty="0" smtClean="0">
                <a:solidFill>
                  <a:schemeClr val="tx2">
                    <a:lumMod val="75000"/>
                  </a:schemeClr>
                </a:solidFill>
                <a:latin typeface="Arial" pitchFamily="34" charset="0"/>
                <a:cs typeface="Arial" pitchFamily="34" charset="0"/>
              </a:rPr>
              <a:t>Manifestación psiquiátrica </a:t>
            </a:r>
            <a:r>
              <a:rPr lang="es-ES" sz="2400" dirty="0" err="1" smtClean="0">
                <a:latin typeface="Arial" pitchFamily="34" charset="0"/>
                <a:cs typeface="Arial" pitchFamily="34" charset="0"/>
              </a:rPr>
              <a:t>comórbida</a:t>
            </a:r>
            <a:r>
              <a:rPr lang="es-ES" sz="2400" dirty="0" smtClean="0">
                <a:latin typeface="Arial" pitchFamily="34" charset="0"/>
                <a:cs typeface="Arial" pitchFamily="34" charset="0"/>
              </a:rPr>
              <a:t> a TDAH adulto</a:t>
            </a:r>
          </a:p>
          <a:p>
            <a:pPr>
              <a:lnSpc>
                <a:spcPct val="170000"/>
              </a:lnSpc>
            </a:pPr>
            <a:r>
              <a:rPr lang="es-ES" sz="2400" b="1" dirty="0" smtClean="0">
                <a:solidFill>
                  <a:schemeClr val="tx2">
                    <a:lumMod val="75000"/>
                  </a:schemeClr>
                </a:solidFill>
                <a:latin typeface="Arial" pitchFamily="34" charset="0"/>
                <a:cs typeface="Arial" pitchFamily="34" charset="0"/>
              </a:rPr>
              <a:t>Prevalencia </a:t>
            </a:r>
            <a:r>
              <a:rPr lang="es-ES" sz="2400" b="1" dirty="0" smtClean="0">
                <a:latin typeface="Arial" pitchFamily="34" charset="0"/>
                <a:cs typeface="Arial" pitchFamily="34" charset="0"/>
              </a:rPr>
              <a:t>: </a:t>
            </a:r>
          </a:p>
          <a:p>
            <a:pPr>
              <a:lnSpc>
                <a:spcPct val="170000"/>
              </a:lnSpc>
              <a:buNone/>
            </a:pPr>
            <a:r>
              <a:rPr lang="es-ES" sz="2400" dirty="0" smtClean="0">
                <a:latin typeface="Arial" pitchFamily="34" charset="0"/>
                <a:cs typeface="Arial" pitchFamily="34" charset="0"/>
              </a:rPr>
              <a:t>		- Infancia entre 5 y 10%. Media del 6-7% para población   general. </a:t>
            </a:r>
          </a:p>
          <a:p>
            <a:pPr>
              <a:lnSpc>
                <a:spcPct val="170000"/>
              </a:lnSpc>
              <a:buNone/>
            </a:pPr>
            <a:r>
              <a:rPr lang="es-ES" sz="2400" dirty="0" smtClean="0">
                <a:latin typeface="Arial" pitchFamily="34" charset="0"/>
                <a:cs typeface="Arial" pitchFamily="34" charset="0"/>
              </a:rPr>
              <a:t>		-Disminución progresiva a partir de la adolescencia </a:t>
            </a:r>
          </a:p>
          <a:p>
            <a:pPr>
              <a:lnSpc>
                <a:spcPct val="170000"/>
              </a:lnSpc>
              <a:buNone/>
            </a:pPr>
            <a:r>
              <a:rPr lang="es-ES" sz="2400" dirty="0" smtClean="0">
                <a:latin typeface="Arial" pitchFamily="34" charset="0"/>
                <a:cs typeface="Arial" pitchFamily="34" charset="0"/>
              </a:rPr>
              <a:t>		- Adultos jóvenes alrededor del 4%. </a:t>
            </a:r>
          </a:p>
          <a:p>
            <a:endParaRPr lang="es-E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2013</TotalTime>
  <Words>3552</Words>
  <Application>Microsoft Office PowerPoint</Application>
  <PresentationFormat>Presentación en pantalla (4:3)</PresentationFormat>
  <Paragraphs>361</Paragraphs>
  <Slides>42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42</vt:i4>
      </vt:variant>
    </vt:vector>
  </HeadingPairs>
  <TitlesOfParts>
    <vt:vector size="50" baseType="lpstr">
      <vt:lpstr>Arial</vt:lpstr>
      <vt:lpstr>Arial Unicode MS</vt:lpstr>
      <vt:lpstr>Calibri</vt:lpstr>
      <vt:lpstr>Copperplate Gothic Bold</vt:lpstr>
      <vt:lpstr>Times New Roman</vt:lpstr>
      <vt:lpstr>Verdana</vt:lpstr>
      <vt:lpstr>Wingdings 2</vt:lpstr>
      <vt:lpstr>Aspecto</vt:lpstr>
      <vt:lpstr>TDAH </vt:lpstr>
      <vt:lpstr>Presentación de PowerPoint</vt:lpstr>
      <vt:lpstr>FUNCIONES EJECUTIVAS (BARKLEY):</vt:lpstr>
      <vt:lpstr>SÍNTOMAS EN DIFERENTES ETAPAS EVOLUTIVAS / ESCOLARES</vt:lpstr>
      <vt:lpstr>Presentación de PowerPoint</vt:lpstr>
      <vt:lpstr>Presentación de PowerPoint</vt:lpstr>
      <vt:lpstr>Presentación de PowerPoint</vt:lpstr>
      <vt:lpstr>SÍNTOMAS EN DIFERENTES ETAPAS EVOLUTIVAS</vt:lpstr>
      <vt:lpstr>EPIDEMIOLOGIA. TDAH adulto</vt:lpstr>
      <vt:lpstr>COMORBILIDADES</vt:lpstr>
      <vt:lpstr>COMORBILIDADES</vt:lpstr>
      <vt:lpstr>Conducta adictiva y TDAH</vt:lpstr>
      <vt:lpstr>El TDAH es un factor de riesgo para desarrollar juego patológico</vt:lpstr>
      <vt:lpstr>ASPECTOS DE LA ADICCIÓN A INTERNET</vt:lpstr>
      <vt:lpstr>Presentación de PowerPoint</vt:lpstr>
      <vt:lpstr>Trastornos de la conducta alimentaria y TDAH</vt:lpstr>
      <vt:lpstr>TDAH y OBESIDAD</vt:lpstr>
      <vt:lpstr>Otras conductas impulsivas: INTENTOS AUTOLÍTICOS</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TDAH</dc:title>
  <dc:creator>Isabel</dc:creator>
  <cp:lastModifiedBy>Isabel Garcia</cp:lastModifiedBy>
  <cp:revision>72</cp:revision>
  <dcterms:created xsi:type="dcterms:W3CDTF">2017-11-09T06:56:26Z</dcterms:created>
  <dcterms:modified xsi:type="dcterms:W3CDTF">2024-01-19T17:17:39Z</dcterms:modified>
</cp:coreProperties>
</file>