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60" r:id="rId5"/>
    <p:sldId id="258" r:id="rId6"/>
    <p:sldId id="259" r:id="rId7"/>
    <p:sldId id="262" r:id="rId8"/>
    <p:sldId id="263" r:id="rId9"/>
    <p:sldId id="264" r:id="rId10"/>
    <p:sldId id="265" r:id="rId11"/>
    <p:sldId id="267" r:id="rId12"/>
    <p:sldId id="268" r:id="rId13"/>
    <p:sldId id="269" r:id="rId14"/>
    <p:sldId id="32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20"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Unicode MS" pitchFamily="3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2786"/>
    <p:restoredTop sz="90928"/>
  </p:normalViewPr>
  <p:slideViewPr>
    <p:cSldViewPr showGuides="1">
      <p:cViewPr varScale="1">
        <p:scale>
          <a:sx n="70" d="100"/>
          <a:sy n="70" d="100"/>
        </p:scale>
        <p:origin x="17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Times New Roman" panose="02020603050405020304" charset="0"/>
                <a:cs typeface="Times New Roman" panose="0202060305040502030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charset="0"/>
              <a:ea typeface="+mn-ea"/>
              <a:cs typeface="Times New Roman" panose="02020603050405020304" charset="0"/>
            </a:endParaRPr>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Times New Roman" panose="02020603050405020304" charset="0"/>
                <a:cs typeface="Times New Roman" panose="0202060305040502030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charset="0"/>
              <a:ea typeface="+mn-ea"/>
              <a:cs typeface="Times New Roman" panose="02020603050405020304" charset="0"/>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t>Haga clic para modificar el estilo de texto del patrón</a:t>
            </a:r>
            <a:endPar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t>Segundo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t>Tercer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t>Cuarto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t>Quinto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Times New Roman" panose="02020603050405020304" charset="0"/>
                <a:cs typeface="Times New Roman" panose="0202060305040502030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charset="0"/>
              <a:ea typeface="+mn-ea"/>
              <a:cs typeface="Times New Roman" panose="02020603050405020304" charset="0"/>
            </a:endParaRPr>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Times New Roman" panose="0202060305040502030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D43BAA7-2FD8-48EC-8193-04176BEDE609}" type="slidenum">
              <a:rPr kumimoji="0" lang="es-ES" alt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2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charset="0"/>
        <a:ea typeface="+mn-ea"/>
        <a:cs typeface="Times New Roman" panose="02020603050405020304" charset="0"/>
      </a:defRPr>
    </a:lvl1pPr>
    <a:lvl2pPr marL="457200" algn="l" rtl="0" eaLnBrk="0" fontAlgn="base" hangingPunct="0">
      <a:spcBef>
        <a:spcPct val="30000"/>
      </a:spcBef>
      <a:spcAft>
        <a:spcPct val="0"/>
      </a:spcAft>
      <a:defRPr sz="1200" kern="1200">
        <a:solidFill>
          <a:schemeClr val="tx1"/>
        </a:solidFill>
        <a:latin typeface="Times New Roman" panose="02020603050405020304" charset="0"/>
        <a:ea typeface="+mn-ea"/>
        <a:cs typeface="Times New Roman" panose="02020603050405020304" charset="0"/>
      </a:defRPr>
    </a:lvl2pPr>
    <a:lvl3pPr marL="914400" algn="l" rtl="0" eaLnBrk="0" fontAlgn="base" hangingPunct="0">
      <a:spcBef>
        <a:spcPct val="30000"/>
      </a:spcBef>
      <a:spcAft>
        <a:spcPct val="0"/>
      </a:spcAft>
      <a:defRPr sz="1200" kern="1200">
        <a:solidFill>
          <a:schemeClr val="tx1"/>
        </a:solidFill>
        <a:latin typeface="Times New Roman" panose="02020603050405020304" charset="0"/>
        <a:ea typeface="+mn-ea"/>
        <a:cs typeface="Times New Roman" panose="0202060305040502030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charset="0"/>
        <a:ea typeface="+mn-ea"/>
        <a:cs typeface="Times New Roman" panose="0202060305040502030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charset="0"/>
        <a:ea typeface="+mn-ea"/>
        <a:cs typeface="Times New Roman" panose="020206030504050203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4098" name="Rectangle 1026"/>
          <p:cNvSpPr>
            <a:spLocks noRot="1" noTextEdit="1"/>
          </p:cNvSpPr>
          <p:nvPr>
            <p:ph type="sldImg"/>
          </p:nvPr>
        </p:nvSpPr>
        <p:spPr>
          <a:ln/>
        </p:spPr>
      </p:sp>
      <p:sp>
        <p:nvSpPr>
          <p:cNvPr id="4099"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22530" name="Rectangle 1026"/>
          <p:cNvSpPr>
            <a:spLocks noRot="1" noTextEdit="1"/>
          </p:cNvSpPr>
          <p:nvPr>
            <p:ph type="sldImg"/>
          </p:nvPr>
        </p:nvSpPr>
        <p:spPr>
          <a:ln/>
        </p:spPr>
      </p:sp>
      <p:sp>
        <p:nvSpPr>
          <p:cNvPr id="22531"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24578" name="Rectangle 2"/>
          <p:cNvSpPr>
            <a:spLocks noRot="1" noTextEdit="1"/>
          </p:cNvSpPr>
          <p:nvPr>
            <p:ph type="sldImg"/>
          </p:nvPr>
        </p:nvSpPr>
        <p:spPr>
          <a:ln/>
        </p:spPr>
      </p:sp>
      <p:sp>
        <p:nvSpPr>
          <p:cNvPr id="2457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27650" name="Rectangle 2"/>
          <p:cNvSpPr>
            <a:spLocks noRot="1" noTextEdit="1"/>
          </p:cNvSpPr>
          <p:nvPr>
            <p:ph type="sldImg"/>
          </p:nvPr>
        </p:nvSpPr>
        <p:spPr>
          <a:ln/>
        </p:spPr>
      </p:sp>
      <p:sp>
        <p:nvSpPr>
          <p:cNvPr id="2765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29698" name="Rectangle 2"/>
          <p:cNvSpPr>
            <a:spLocks noRot="1" noTextEdit="1"/>
          </p:cNvSpPr>
          <p:nvPr>
            <p:ph type="sldImg"/>
          </p:nvPr>
        </p:nvSpPr>
        <p:spPr>
          <a:ln/>
        </p:spPr>
      </p:sp>
      <p:sp>
        <p:nvSpPr>
          <p:cNvPr id="2969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31746" name="Rectangle 2"/>
          <p:cNvSpPr>
            <a:spLocks noRot="1" noTextEdit="1"/>
          </p:cNvSpPr>
          <p:nvPr>
            <p:ph type="sldImg"/>
          </p:nvPr>
        </p:nvSpPr>
        <p:spPr>
          <a:ln/>
        </p:spPr>
      </p:sp>
      <p:sp>
        <p:nvSpPr>
          <p:cNvPr id="3174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33794" name="Rectangle 1026"/>
          <p:cNvSpPr>
            <a:spLocks noRot="1" noTextEdit="1"/>
          </p:cNvSpPr>
          <p:nvPr>
            <p:ph type="sldImg"/>
          </p:nvPr>
        </p:nvSpPr>
        <p:spPr>
          <a:ln/>
        </p:spPr>
      </p:sp>
      <p:sp>
        <p:nvSpPr>
          <p:cNvPr id="33795"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35842" name="Rectangle 2"/>
          <p:cNvSpPr>
            <a:spLocks noRot="1" noTextEdit="1"/>
          </p:cNvSpPr>
          <p:nvPr>
            <p:ph type="sldImg"/>
          </p:nvPr>
        </p:nvSpPr>
        <p:spPr>
          <a:ln/>
        </p:spPr>
      </p:sp>
      <p:sp>
        <p:nvSpPr>
          <p:cNvPr id="3584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37890" name="Rectangle 1026"/>
          <p:cNvSpPr>
            <a:spLocks noRot="1" noTextEdit="1"/>
          </p:cNvSpPr>
          <p:nvPr>
            <p:ph type="sldImg"/>
          </p:nvPr>
        </p:nvSpPr>
        <p:spPr>
          <a:ln/>
        </p:spPr>
      </p:sp>
      <p:sp>
        <p:nvSpPr>
          <p:cNvPr id="37891"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39938" name="Rectangle 2"/>
          <p:cNvSpPr>
            <a:spLocks noRot="1" noTextEdit="1"/>
          </p:cNvSpPr>
          <p:nvPr>
            <p:ph type="sldImg"/>
          </p:nvPr>
        </p:nvSpPr>
        <p:spPr>
          <a:ln/>
        </p:spPr>
      </p:sp>
      <p:sp>
        <p:nvSpPr>
          <p:cNvPr id="3993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41986" name="Rectangle 1026"/>
          <p:cNvSpPr>
            <a:spLocks noRot="1" noTextEdit="1"/>
          </p:cNvSpPr>
          <p:nvPr>
            <p:ph type="sldImg"/>
          </p:nvPr>
        </p:nvSpPr>
        <p:spPr>
          <a:ln/>
        </p:spPr>
      </p:sp>
      <p:sp>
        <p:nvSpPr>
          <p:cNvPr id="41987"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146" name="Rectangle 2"/>
          <p:cNvSpPr>
            <a:spLocks noRot="1" noTextEdit="1"/>
          </p:cNvSpPr>
          <p:nvPr>
            <p:ph type="sldImg"/>
          </p:nvPr>
        </p:nvSpPr>
        <p:spPr>
          <a:ln/>
        </p:spPr>
      </p:sp>
      <p:sp>
        <p:nvSpPr>
          <p:cNvPr id="614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44034" name="Rectangle 2"/>
          <p:cNvSpPr>
            <a:spLocks noRot="1" noTextEdit="1"/>
          </p:cNvSpPr>
          <p:nvPr>
            <p:ph type="sldImg"/>
          </p:nvPr>
        </p:nvSpPr>
        <p:spPr>
          <a:ln/>
        </p:spPr>
      </p:sp>
      <p:sp>
        <p:nvSpPr>
          <p:cNvPr id="4403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46082" name="Rectangle 1026"/>
          <p:cNvSpPr>
            <a:spLocks noRot="1" noTextEdit="1"/>
          </p:cNvSpPr>
          <p:nvPr>
            <p:ph type="sldImg"/>
          </p:nvPr>
        </p:nvSpPr>
        <p:spPr>
          <a:ln/>
        </p:spPr>
      </p:sp>
      <p:sp>
        <p:nvSpPr>
          <p:cNvPr id="46083"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48130" name="Rectangle 1026"/>
          <p:cNvSpPr>
            <a:spLocks noRot="1" noTextEdit="1"/>
          </p:cNvSpPr>
          <p:nvPr>
            <p:ph type="sldImg"/>
          </p:nvPr>
        </p:nvSpPr>
        <p:spPr>
          <a:ln/>
        </p:spPr>
      </p:sp>
      <p:sp>
        <p:nvSpPr>
          <p:cNvPr id="48131"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50178" name="Rectangle 2"/>
          <p:cNvSpPr>
            <a:spLocks noRot="1" noTextEdit="1"/>
          </p:cNvSpPr>
          <p:nvPr>
            <p:ph type="sldImg"/>
          </p:nvPr>
        </p:nvSpPr>
        <p:spPr>
          <a:ln/>
        </p:spPr>
      </p:sp>
      <p:sp>
        <p:nvSpPr>
          <p:cNvPr id="5017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52226" name="Rectangle 1026"/>
          <p:cNvSpPr>
            <a:spLocks noRot="1" noTextEdit="1"/>
          </p:cNvSpPr>
          <p:nvPr>
            <p:ph type="sldImg"/>
          </p:nvPr>
        </p:nvSpPr>
        <p:spPr>
          <a:ln/>
        </p:spPr>
      </p:sp>
      <p:sp>
        <p:nvSpPr>
          <p:cNvPr id="52227"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54274" name="Rectangle 1026"/>
          <p:cNvSpPr>
            <a:spLocks noRot="1" noTextEdit="1"/>
          </p:cNvSpPr>
          <p:nvPr>
            <p:ph type="sldImg"/>
          </p:nvPr>
        </p:nvSpPr>
        <p:spPr>
          <a:ln/>
        </p:spPr>
      </p:sp>
      <p:sp>
        <p:nvSpPr>
          <p:cNvPr id="54275"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56322" name="Rectangle 1026"/>
          <p:cNvSpPr>
            <a:spLocks noRot="1" noTextEdit="1"/>
          </p:cNvSpPr>
          <p:nvPr>
            <p:ph type="sldImg"/>
          </p:nvPr>
        </p:nvSpPr>
        <p:spPr>
          <a:ln/>
        </p:spPr>
      </p:sp>
      <p:sp>
        <p:nvSpPr>
          <p:cNvPr id="56323"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58370" name="Rectangle 2"/>
          <p:cNvSpPr>
            <a:spLocks noRot="1" noTextEdit="1"/>
          </p:cNvSpPr>
          <p:nvPr>
            <p:ph type="sldImg"/>
          </p:nvPr>
        </p:nvSpPr>
        <p:spPr>
          <a:ln/>
        </p:spPr>
      </p:sp>
      <p:sp>
        <p:nvSpPr>
          <p:cNvPr id="5837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0418" name="Rectangle 2"/>
          <p:cNvSpPr>
            <a:spLocks noRot="1" noTextEdit="1"/>
          </p:cNvSpPr>
          <p:nvPr>
            <p:ph type="sldImg"/>
          </p:nvPr>
        </p:nvSpPr>
        <p:spPr>
          <a:ln/>
        </p:spPr>
      </p:sp>
      <p:sp>
        <p:nvSpPr>
          <p:cNvPr id="6041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2466" name="Rectangle 2"/>
          <p:cNvSpPr>
            <a:spLocks noRot="1" noTextEdit="1"/>
          </p:cNvSpPr>
          <p:nvPr>
            <p:ph type="sldImg"/>
          </p:nvPr>
        </p:nvSpPr>
        <p:spPr>
          <a:ln/>
        </p:spPr>
      </p:sp>
      <p:sp>
        <p:nvSpPr>
          <p:cNvPr id="6246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194" name="Rectangle 1026"/>
          <p:cNvSpPr>
            <a:spLocks noRot="1" noTextEdit="1"/>
          </p:cNvSpPr>
          <p:nvPr>
            <p:ph type="sldImg"/>
          </p:nvPr>
        </p:nvSpPr>
        <p:spPr>
          <a:ln/>
        </p:spPr>
      </p:sp>
      <p:sp>
        <p:nvSpPr>
          <p:cNvPr id="8195"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4514" name="Rectangle 1026"/>
          <p:cNvSpPr>
            <a:spLocks noRot="1" noTextEdit="1"/>
          </p:cNvSpPr>
          <p:nvPr>
            <p:ph type="sldImg"/>
          </p:nvPr>
        </p:nvSpPr>
        <p:spPr>
          <a:ln/>
        </p:spPr>
      </p:sp>
      <p:sp>
        <p:nvSpPr>
          <p:cNvPr id="64515"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6562" name="Rectangle 2"/>
          <p:cNvSpPr>
            <a:spLocks noRot="1" noTextEdit="1"/>
          </p:cNvSpPr>
          <p:nvPr>
            <p:ph type="sldImg"/>
          </p:nvPr>
        </p:nvSpPr>
        <p:spPr>
          <a:ln/>
        </p:spPr>
      </p:sp>
      <p:sp>
        <p:nvSpPr>
          <p:cNvPr id="6656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68610" name="Rectangle 2"/>
          <p:cNvSpPr>
            <a:spLocks noRot="1" noTextEdit="1"/>
          </p:cNvSpPr>
          <p:nvPr>
            <p:ph type="sldImg"/>
          </p:nvPr>
        </p:nvSpPr>
        <p:spPr>
          <a:ln/>
        </p:spPr>
      </p:sp>
      <p:sp>
        <p:nvSpPr>
          <p:cNvPr id="6861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70658" name="Rectangle 2"/>
          <p:cNvSpPr>
            <a:spLocks noRot="1" noTextEdit="1"/>
          </p:cNvSpPr>
          <p:nvPr>
            <p:ph type="sldImg"/>
          </p:nvPr>
        </p:nvSpPr>
        <p:spPr>
          <a:ln/>
        </p:spPr>
      </p:sp>
      <p:sp>
        <p:nvSpPr>
          <p:cNvPr id="7065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72706" name="Rectangle 2"/>
          <p:cNvSpPr>
            <a:spLocks noRot="1" noTextEdit="1"/>
          </p:cNvSpPr>
          <p:nvPr>
            <p:ph type="sldImg"/>
          </p:nvPr>
        </p:nvSpPr>
        <p:spPr>
          <a:ln/>
        </p:spPr>
      </p:sp>
      <p:sp>
        <p:nvSpPr>
          <p:cNvPr id="7270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74754" name="Rectangle 2"/>
          <p:cNvSpPr>
            <a:spLocks noRot="1" noTextEdit="1"/>
          </p:cNvSpPr>
          <p:nvPr>
            <p:ph type="sldImg"/>
          </p:nvPr>
        </p:nvSpPr>
        <p:spPr>
          <a:ln/>
        </p:spPr>
      </p:sp>
      <p:sp>
        <p:nvSpPr>
          <p:cNvPr id="7475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76802" name="Rectangle 2"/>
          <p:cNvSpPr>
            <a:spLocks noRot="1" noTextEdit="1"/>
          </p:cNvSpPr>
          <p:nvPr>
            <p:ph type="sldImg"/>
          </p:nvPr>
        </p:nvSpPr>
        <p:spPr>
          <a:ln/>
        </p:spPr>
      </p:sp>
      <p:sp>
        <p:nvSpPr>
          <p:cNvPr id="7680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78850" name="Rectangle 2"/>
          <p:cNvSpPr>
            <a:spLocks noRot="1" noTextEdit="1"/>
          </p:cNvSpPr>
          <p:nvPr>
            <p:ph type="sldImg"/>
          </p:nvPr>
        </p:nvSpPr>
        <p:spPr>
          <a:ln/>
        </p:spPr>
      </p:sp>
      <p:sp>
        <p:nvSpPr>
          <p:cNvPr id="7885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0898" name="Rectangle 1026"/>
          <p:cNvSpPr>
            <a:spLocks noRot="1" noTextEdit="1"/>
          </p:cNvSpPr>
          <p:nvPr>
            <p:ph type="sldImg"/>
          </p:nvPr>
        </p:nvSpPr>
        <p:spPr>
          <a:ln/>
        </p:spPr>
      </p:sp>
      <p:sp>
        <p:nvSpPr>
          <p:cNvPr id="80899"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2946" name="Rectangle 1026"/>
          <p:cNvSpPr>
            <a:spLocks noRot="1" noTextEdit="1"/>
          </p:cNvSpPr>
          <p:nvPr>
            <p:ph type="sldImg"/>
          </p:nvPr>
        </p:nvSpPr>
        <p:spPr>
          <a:ln/>
        </p:spPr>
      </p:sp>
      <p:sp>
        <p:nvSpPr>
          <p:cNvPr id="82947"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242" name="Rectangle 2"/>
          <p:cNvSpPr>
            <a:spLocks noRot="1" noTextEdit="1"/>
          </p:cNvSpPr>
          <p:nvPr>
            <p:ph type="sldImg"/>
          </p:nvPr>
        </p:nvSpPr>
        <p:spPr>
          <a:ln/>
        </p:spPr>
      </p:sp>
      <p:sp>
        <p:nvSpPr>
          <p:cNvPr id="1024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4994" name="Rectangle 1026"/>
          <p:cNvSpPr>
            <a:spLocks noRot="1" noTextEdit="1"/>
          </p:cNvSpPr>
          <p:nvPr>
            <p:ph type="sldImg"/>
          </p:nvPr>
        </p:nvSpPr>
        <p:spPr>
          <a:ln/>
        </p:spPr>
      </p:sp>
      <p:sp>
        <p:nvSpPr>
          <p:cNvPr id="84995"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7042" name="Rectangle 1026"/>
          <p:cNvSpPr>
            <a:spLocks noRot="1" noTextEdit="1"/>
          </p:cNvSpPr>
          <p:nvPr>
            <p:ph type="sldImg"/>
          </p:nvPr>
        </p:nvSpPr>
        <p:spPr>
          <a:ln/>
        </p:spPr>
      </p:sp>
      <p:sp>
        <p:nvSpPr>
          <p:cNvPr id="87043"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89090" name="Rectangle 1026"/>
          <p:cNvSpPr>
            <a:spLocks noRot="1" noTextEdit="1"/>
          </p:cNvSpPr>
          <p:nvPr>
            <p:ph type="sldImg"/>
          </p:nvPr>
        </p:nvSpPr>
        <p:spPr>
          <a:ln/>
        </p:spPr>
      </p:sp>
      <p:sp>
        <p:nvSpPr>
          <p:cNvPr id="89091"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91138" name="Rectangle 1026"/>
          <p:cNvSpPr>
            <a:spLocks noRot="1" noTextEdit="1"/>
          </p:cNvSpPr>
          <p:nvPr>
            <p:ph type="sldImg"/>
          </p:nvPr>
        </p:nvSpPr>
        <p:spPr>
          <a:ln/>
        </p:spPr>
      </p:sp>
      <p:sp>
        <p:nvSpPr>
          <p:cNvPr id="91139"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93186" name="Rectangle 1026"/>
          <p:cNvSpPr>
            <a:spLocks noRot="1" noTextEdit="1"/>
          </p:cNvSpPr>
          <p:nvPr>
            <p:ph type="sldImg"/>
          </p:nvPr>
        </p:nvSpPr>
        <p:spPr>
          <a:ln/>
        </p:spPr>
      </p:sp>
      <p:sp>
        <p:nvSpPr>
          <p:cNvPr id="93187"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95234" name="Rectangle 2"/>
          <p:cNvSpPr>
            <a:spLocks noRot="1" noTextEdit="1"/>
          </p:cNvSpPr>
          <p:nvPr>
            <p:ph type="sldImg"/>
          </p:nvPr>
        </p:nvSpPr>
        <p:spPr>
          <a:ln/>
        </p:spPr>
      </p:sp>
      <p:sp>
        <p:nvSpPr>
          <p:cNvPr id="9523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97282" name="Rectangle 1026"/>
          <p:cNvSpPr>
            <a:spLocks noRot="1" noTextEdit="1"/>
          </p:cNvSpPr>
          <p:nvPr>
            <p:ph type="sldImg"/>
          </p:nvPr>
        </p:nvSpPr>
        <p:spPr>
          <a:ln/>
        </p:spPr>
      </p:sp>
      <p:sp>
        <p:nvSpPr>
          <p:cNvPr id="97283"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99330" name="Rectangle 1026"/>
          <p:cNvSpPr>
            <a:spLocks noRot="1" noTextEdit="1"/>
          </p:cNvSpPr>
          <p:nvPr>
            <p:ph type="sldImg"/>
          </p:nvPr>
        </p:nvSpPr>
        <p:spPr>
          <a:ln/>
        </p:spPr>
      </p:sp>
      <p:sp>
        <p:nvSpPr>
          <p:cNvPr id="99331"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1378" name="Rectangle 1026"/>
          <p:cNvSpPr>
            <a:spLocks noRot="1" noTextEdit="1"/>
          </p:cNvSpPr>
          <p:nvPr>
            <p:ph type="sldImg"/>
          </p:nvPr>
        </p:nvSpPr>
        <p:spPr>
          <a:ln/>
        </p:spPr>
      </p:sp>
      <p:sp>
        <p:nvSpPr>
          <p:cNvPr id="101379" name="Rectangle 1027"/>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3426" name="Rectangle 2"/>
          <p:cNvSpPr>
            <a:spLocks noRot="1" noTextEdit="1"/>
          </p:cNvSpPr>
          <p:nvPr>
            <p:ph type="sldImg"/>
          </p:nvPr>
        </p:nvSpPr>
        <p:spPr>
          <a:ln/>
        </p:spPr>
      </p:sp>
      <p:sp>
        <p:nvSpPr>
          <p:cNvPr id="10342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2290" name="Rectangle 2"/>
          <p:cNvSpPr>
            <a:spLocks noRot="1" noTextEdit="1"/>
          </p:cNvSpPr>
          <p:nvPr>
            <p:ph type="sldImg"/>
          </p:nvPr>
        </p:nvSpPr>
        <p:spPr>
          <a:ln/>
        </p:spPr>
      </p:sp>
      <p:sp>
        <p:nvSpPr>
          <p:cNvPr id="1229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5474" name="Rectangle 2"/>
          <p:cNvSpPr>
            <a:spLocks noRot="1" noTextEdit="1"/>
          </p:cNvSpPr>
          <p:nvPr>
            <p:ph type="sldImg"/>
          </p:nvPr>
        </p:nvSpPr>
        <p:spPr>
          <a:ln/>
        </p:spPr>
      </p:sp>
      <p:sp>
        <p:nvSpPr>
          <p:cNvPr id="10547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7522" name="Rectangle 2"/>
          <p:cNvSpPr>
            <a:spLocks noRot="1" noTextEdit="1"/>
          </p:cNvSpPr>
          <p:nvPr>
            <p:ph type="sldImg"/>
          </p:nvPr>
        </p:nvSpPr>
        <p:spPr>
          <a:ln/>
        </p:spPr>
      </p:sp>
      <p:sp>
        <p:nvSpPr>
          <p:cNvPr id="10752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09570" name="Rectangle 2"/>
          <p:cNvSpPr>
            <a:spLocks noRot="1" noTextEdit="1"/>
          </p:cNvSpPr>
          <p:nvPr>
            <p:ph type="sldImg"/>
          </p:nvPr>
        </p:nvSpPr>
        <p:spPr>
          <a:ln/>
        </p:spPr>
      </p:sp>
      <p:sp>
        <p:nvSpPr>
          <p:cNvPr id="10957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11618" name="Rectangle 2"/>
          <p:cNvSpPr>
            <a:spLocks noRot="1" noTextEdit="1"/>
          </p:cNvSpPr>
          <p:nvPr>
            <p:ph type="sldImg"/>
          </p:nvPr>
        </p:nvSpPr>
        <p:spPr>
          <a:ln/>
        </p:spPr>
      </p:sp>
      <p:sp>
        <p:nvSpPr>
          <p:cNvPr id="11161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13666" name="Rectangle 2"/>
          <p:cNvSpPr>
            <a:spLocks noRot="1" noTextEdit="1"/>
          </p:cNvSpPr>
          <p:nvPr>
            <p:ph type="sldImg"/>
          </p:nvPr>
        </p:nvSpPr>
        <p:spPr>
          <a:ln/>
        </p:spPr>
      </p:sp>
      <p:sp>
        <p:nvSpPr>
          <p:cNvPr id="11366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15714" name="Rectangle 2"/>
          <p:cNvSpPr>
            <a:spLocks noRot="1" noTextEdit="1"/>
          </p:cNvSpPr>
          <p:nvPr>
            <p:ph type="sldImg"/>
          </p:nvPr>
        </p:nvSpPr>
        <p:spPr>
          <a:ln/>
        </p:spPr>
      </p:sp>
      <p:sp>
        <p:nvSpPr>
          <p:cNvPr id="11571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17762" name="Rectangle 2"/>
          <p:cNvSpPr>
            <a:spLocks noRot="1" noTextEdit="1"/>
          </p:cNvSpPr>
          <p:nvPr>
            <p:ph type="sldImg"/>
          </p:nvPr>
        </p:nvSpPr>
        <p:spPr>
          <a:ln/>
        </p:spPr>
      </p:sp>
      <p:sp>
        <p:nvSpPr>
          <p:cNvPr id="11776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19810" name="Rectangle 2"/>
          <p:cNvSpPr>
            <a:spLocks noRot="1" noTextEdit="1"/>
          </p:cNvSpPr>
          <p:nvPr>
            <p:ph type="sldImg"/>
          </p:nvPr>
        </p:nvSpPr>
        <p:spPr>
          <a:ln/>
        </p:spPr>
      </p:sp>
      <p:sp>
        <p:nvSpPr>
          <p:cNvPr id="119811"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21858" name="Rectangle 2"/>
          <p:cNvSpPr>
            <a:spLocks noRot="1" noTextEdit="1"/>
          </p:cNvSpPr>
          <p:nvPr>
            <p:ph type="sldImg"/>
          </p:nvPr>
        </p:nvSpPr>
        <p:spPr>
          <a:ln/>
        </p:spPr>
      </p:sp>
      <p:sp>
        <p:nvSpPr>
          <p:cNvPr id="12185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23906" name="Rectangle 2"/>
          <p:cNvSpPr>
            <a:spLocks noRot="1" noTextEdit="1"/>
          </p:cNvSpPr>
          <p:nvPr>
            <p:ph type="sldImg"/>
          </p:nvPr>
        </p:nvSpPr>
        <p:spPr>
          <a:ln/>
        </p:spPr>
      </p:sp>
      <p:sp>
        <p:nvSpPr>
          <p:cNvPr id="12390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4338" name="Rectangle 2"/>
          <p:cNvSpPr>
            <a:spLocks noRot="1" noTextEdit="1"/>
          </p:cNvSpPr>
          <p:nvPr>
            <p:ph type="sldImg"/>
          </p:nvPr>
        </p:nvSpPr>
        <p:spPr>
          <a:ln/>
        </p:spPr>
      </p:sp>
      <p:sp>
        <p:nvSpPr>
          <p:cNvPr id="14339"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25954" name="Rectangle 2"/>
          <p:cNvSpPr>
            <a:spLocks noRot="1" noTextEdit="1"/>
          </p:cNvSpPr>
          <p:nvPr>
            <p:ph type="sldImg"/>
          </p:nvPr>
        </p:nvSpPr>
        <p:spPr>
          <a:ln/>
        </p:spPr>
      </p:sp>
      <p:sp>
        <p:nvSpPr>
          <p:cNvPr id="12595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28002" name="Rectangle 2"/>
          <p:cNvSpPr>
            <a:spLocks noRot="1" noTextEdit="1"/>
          </p:cNvSpPr>
          <p:nvPr>
            <p:ph type="sldImg"/>
          </p:nvPr>
        </p:nvSpPr>
        <p:spPr>
          <a:ln/>
        </p:spPr>
      </p:sp>
      <p:sp>
        <p:nvSpPr>
          <p:cNvPr id="12800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6386" name="Rectangle 2"/>
          <p:cNvSpPr>
            <a:spLocks noRot="1" noTextEdit="1"/>
          </p:cNvSpPr>
          <p:nvPr>
            <p:ph type="sldImg"/>
          </p:nvPr>
        </p:nvSpPr>
        <p:spPr>
          <a:ln/>
        </p:spPr>
      </p:sp>
      <p:sp>
        <p:nvSpPr>
          <p:cNvPr id="16387"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18434" name="Rectangle 2"/>
          <p:cNvSpPr>
            <a:spLocks noRot="1" noTextEdit="1"/>
          </p:cNvSpPr>
          <p:nvPr>
            <p:ph type="sldImg"/>
          </p:nvPr>
        </p:nvSpPr>
        <p:spPr>
          <a:ln/>
        </p:spPr>
      </p:sp>
      <p:sp>
        <p:nvSpPr>
          <p:cNvPr id="18435"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s-ES" altLang="es-ES" sz="1200" dirty="0">
                <a:latin typeface="Times New Roman" panose="02020603050405020304" charset="0"/>
              </a:rPr>
            </a:fld>
            <a:endParaRPr lang="es-ES" altLang="es-ES" sz="1200" dirty="0">
              <a:latin typeface="Times New Roman" panose="02020603050405020304" charset="0"/>
            </a:endParaRPr>
          </a:p>
        </p:txBody>
      </p:sp>
      <p:sp>
        <p:nvSpPr>
          <p:cNvPr id="20482" name="Rectangle 2"/>
          <p:cNvSpPr>
            <a:spLocks noRo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p>
            <a:pPr lvl="0" eaLnBrk="1" hangingPunct="1"/>
            <a:endParaRPr lang="es-ES" alt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pPr fontAlgn="base"/>
            <a:r>
              <a:rPr lang="es-ES" strike="noStrike" noProof="1" smtClean="0"/>
              <a:t>Haga clic para modificar el estilo de título del patrón</a:t>
            </a:r>
            <a:endParaRPr lang="es-ES" strike="noStrike" noProof="1"/>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s-ES" strike="noStrike" noProof="1" smtClean="0"/>
              <a:t>Haga clic para modificar el estilo de subtítulo del patrón</a:t>
            </a:r>
            <a:endParaRPr lang="es-ES" strike="noStrike" noProof="1"/>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2 Marcador de texto vertical"/>
          <p:cNvSpPr>
            <a:spLocks noGrp="1"/>
          </p:cNvSpPr>
          <p:nvPr>
            <p:ph type="body" orient="vert" idx="1" hasCustomPrompt="1"/>
          </p:nvPr>
        </p:nvSpPr>
        <p:spPr/>
        <p:txBody>
          <a:bodyPr vert="eaVert"/>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pPr fontAlgn="base"/>
            <a:r>
              <a:rPr lang="es-ES" strike="noStrike" noProof="1" smtClean="0"/>
              <a:t>Haga clic para modificar el estilo de título del patrón</a:t>
            </a:r>
            <a:endParaRPr lang="es-ES" strike="noStrike" noProof="1"/>
          </a:p>
        </p:txBody>
      </p:sp>
      <p:sp>
        <p:nvSpPr>
          <p:cNvPr id="3" name="2 Marcador de texto vertical"/>
          <p:cNvSpPr>
            <a:spLocks noGrp="1"/>
          </p:cNvSpPr>
          <p:nvPr>
            <p:ph type="body" orient="vert" idx="1" hasCustomPrompt="1"/>
          </p:nvPr>
        </p:nvSpPr>
        <p:spPr>
          <a:xfrm>
            <a:off x="685800" y="609600"/>
            <a:ext cx="5676900" cy="5486400"/>
          </a:xfrm>
        </p:spPr>
        <p:txBody>
          <a:bodyPr vert="eaVert"/>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pPr fontAlgn="base"/>
            <a:r>
              <a:rPr lang="es-ES" strike="noStrike" noProof="1" smtClean="0"/>
              <a:t>Haga clic para modificar el estilo de título del patrón</a:t>
            </a:r>
            <a:endParaRPr lang="es-ES" strike="noStrike" noProof="1"/>
          </a:p>
        </p:txBody>
      </p:sp>
      <p:sp>
        <p:nvSpPr>
          <p:cNvPr id="3" name="2 Marcador de imágenes prediseñadas"/>
          <p:cNvSpPr>
            <a:spLocks noGrp="1"/>
          </p:cNvSpPr>
          <p:nvPr>
            <p:ph type="clipArt" sz="half" idx="1"/>
          </p:nvPr>
        </p:nvSpPr>
        <p:spPr>
          <a:xfrm>
            <a:off x="685800" y="19812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s-E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3 Marcador de texto"/>
          <p:cNvSpPr>
            <a:spLocks noGrp="1"/>
          </p:cNvSpPr>
          <p:nvPr>
            <p:ph type="body" sz="half" idx="2" hasCustomPrompt="1"/>
          </p:nvPr>
        </p:nvSpPr>
        <p:spPr>
          <a:xfrm>
            <a:off x="4648200" y="1981200"/>
            <a:ext cx="3810000" cy="4114800"/>
          </a:xfrm>
        </p:spPr>
        <p:txBody>
          <a:body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5" name="Marcador de posición de fech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pie de página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7" name="Marcador de posición de número de diapositiva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pPr fontAlgn="base"/>
            <a:r>
              <a:rPr lang="es-ES" strike="noStrike" noProof="1" smtClean="0"/>
              <a:t>Haga clic para modificar el estilo de título del patrón</a:t>
            </a:r>
            <a:endParaRPr lang="es-ES" strike="noStrike" noProof="1"/>
          </a:p>
        </p:txBody>
      </p:sp>
      <p:sp>
        <p:nvSpPr>
          <p:cNvPr id="3" name="2 Marcador de texto"/>
          <p:cNvSpPr>
            <a:spLocks noGrp="1"/>
          </p:cNvSpPr>
          <p:nvPr>
            <p:ph type="body" sz="half" idx="1" hasCustomPrompt="1"/>
          </p:nvPr>
        </p:nvSpPr>
        <p:spPr>
          <a:xfrm>
            <a:off x="685800" y="1981200"/>
            <a:ext cx="3810000" cy="4114800"/>
          </a:xfrm>
        </p:spPr>
        <p:txBody>
          <a:body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3 Marcador de imágenes prediseñadas"/>
          <p:cNvSpPr>
            <a:spLocks noGrp="1"/>
          </p:cNvSpPr>
          <p:nvPr>
            <p:ph type="clipArt" sz="half" idx="2"/>
          </p:nvPr>
        </p:nvSpPr>
        <p:spPr>
          <a:xfrm>
            <a:off x="4648200" y="19812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s-E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Marcador de posición de fech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pie de página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7" name="Marcador de posición de número de diapositiva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pPr fontAlgn="base"/>
            <a:r>
              <a:rPr lang="es-ES" strike="noStrike" noProof="1" smtClean="0"/>
              <a:t>Haga clic para modificar el estilo de título del patrón</a:t>
            </a:r>
            <a:endParaRPr lang="es-ES" strike="noStrike" noProof="1"/>
          </a:p>
        </p:txBody>
      </p:sp>
      <p:sp>
        <p:nvSpPr>
          <p:cNvPr id="3" name="2 Marcador de SmartArt"/>
          <p:cNvSpPr>
            <a:spLocks noGrp="1"/>
          </p:cNvSpPr>
          <p:nvPr>
            <p:ph type="pic"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s-E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2 Marcador de contenido"/>
          <p:cNvSpPr>
            <a:spLocks noGrp="1"/>
          </p:cNvSpPr>
          <p:nvPr>
            <p:ph idx="1" hasCustomPrompt="1"/>
          </p:nvPr>
        </p:nvSpPr>
        <p:spPr/>
        <p:txBody>
          <a:body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pPr fontAlgn="base"/>
            <a:r>
              <a:rPr lang="es-ES" strike="noStrike" noProof="1" smtClean="0"/>
              <a:t>Haga clic para modificar el estilo de título del patrón</a:t>
            </a:r>
            <a:endParaRPr lang="es-ES" strike="noStrike" noProof="1"/>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s-ES" strike="noStrike" noProof="1" smtClean="0"/>
              <a:t>Haga clic para modificar el estilo de texto del patrón</a:t>
            </a:r>
            <a:endParaRPr lang="es-ES" strike="noStrike" noProof="1" smtClean="0"/>
          </a:p>
        </p:txBody>
      </p:sp>
      <p:sp>
        <p:nvSpPr>
          <p:cNvPr id="4" name="Marcador de posición de fech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pie de página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número de diapositiva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2 Marcador de contenido"/>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3 Marcador de contenido"/>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5" name="Marcador de posición de fech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pie de página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7" name="Marcador de posición de número de diapositiva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pPr fontAlgn="base"/>
            <a:r>
              <a:rPr lang="es-ES" strike="noStrike" noProof="1" smtClean="0"/>
              <a:t>Haga clic para modificar el estilo de título del patrón</a:t>
            </a:r>
            <a:endParaRPr lang="es-ES" strike="noStrike" noProof="1"/>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s-ES" strike="noStrike" noProof="1" smtClean="0"/>
              <a:t>Haga clic para modificar el estilo de texto del patrón</a:t>
            </a:r>
            <a:endParaRPr lang="es-ES" strike="noStrike" noProof="1" smtClean="0"/>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s-ES" strike="noStrike" noProof="1" smtClean="0"/>
              <a:t>Haga clic para modificar el estilo de texto del patrón</a:t>
            </a:r>
            <a:endParaRPr lang="es-ES" strike="noStrike" noProof="1" smtClean="0"/>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7" name="Marcador de posición de fecha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8" name="Marcador de posición de pie de página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9" name="Marcador de posición de número de diapositiva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Marcador de posición de fecha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4" name="Marcador de posición de pie de página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5" name="Marcador de posición de número de diapositiva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3" name="Marcador de posición de pie de página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4" name="Marcador de posición de número de diapositiva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pPr fontAlgn="base"/>
            <a:r>
              <a:rPr lang="es-ES" strike="noStrike" noProof="1" smtClean="0"/>
              <a:t>Haga clic para modificar el estilo de título del patrón</a:t>
            </a:r>
            <a:endParaRPr lang="es-ES" strike="noStrike" noProof="1"/>
          </a:p>
        </p:txBody>
      </p:sp>
      <p:sp>
        <p:nvSpPr>
          <p:cNvPr id="3" name="2 Marcador de contenido"/>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s-ES" strike="noStrike" noProof="1" smtClean="0"/>
              <a:t>Haga clic para modificar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3 Marcador de texto"/>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s-ES" strike="noStrike" noProof="1" smtClean="0"/>
              <a:t>Haga clic para modificar el estilo de texto del patrón</a:t>
            </a:r>
            <a:endParaRPr lang="es-ES" strike="noStrike" noProof="1" smtClean="0"/>
          </a:p>
        </p:txBody>
      </p:sp>
      <p:sp>
        <p:nvSpPr>
          <p:cNvPr id="5" name="Marcador de posición de fech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pie de página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7" name="Marcador de posición de número de diapositiva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pPr fontAlgn="base"/>
            <a:r>
              <a:rPr lang="es-ES" strike="noStrike" noProof="1" smtClean="0"/>
              <a:t>Haga clic para modificar el estilo de título del patrón</a:t>
            </a:r>
            <a:endParaRPr lang="es-ES" strike="noStrike" noProof="1"/>
          </a:p>
        </p:txBody>
      </p:sp>
      <p:sp>
        <p:nvSpPr>
          <p:cNvPr id="3" name="2 Marcador de posición de imagen"/>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s-E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s-ES" strike="noStrike" noProof="1" smtClean="0"/>
              <a:t>Haga clic para modificar el estilo de texto del patrón</a:t>
            </a:r>
            <a:endParaRPr lang="es-ES" strike="noStrike" noProof="1" smtClean="0"/>
          </a:p>
        </p:txBody>
      </p:sp>
      <p:sp>
        <p:nvSpPr>
          <p:cNvPr id="5" name="Marcador de posición de fech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6" name="Marcador de posición de pie de página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7" name="Marcador de posición de número de diapositiva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es-ES" altLang="es-ES" dirty="0"/>
              <a:t>Haga clic para modificar el estilo de título del patrón</a:t>
            </a:r>
            <a:endParaRPr lang="es-ES" altLang="es-ES" dirty="0"/>
          </a:p>
        </p:txBody>
      </p:sp>
      <p:sp>
        <p:nvSpPr>
          <p:cNvPr id="1027" name="Rectangle 3"/>
          <p:cNvSpPr>
            <a:spLocks noGrp="1"/>
          </p:cNvSpPr>
          <p:nvPr>
            <p:ph type="body"/>
          </p:nvPr>
        </p:nvSpPr>
        <p:spPr>
          <a:xfrm>
            <a:off x="685800" y="1981200"/>
            <a:ext cx="7772400" cy="4114800"/>
          </a:xfrm>
          <a:prstGeom prst="rect">
            <a:avLst/>
          </a:prstGeom>
          <a:noFill/>
          <a:ln w="9525">
            <a:noFill/>
          </a:ln>
        </p:spPr>
        <p:txBody>
          <a:bodyPr anchor="t" anchorCtr="0"/>
          <a:p>
            <a:pPr lvl="0"/>
            <a:r>
              <a:rPr lang="es-ES" altLang="es-ES" dirty="0"/>
              <a:t>Haga clic para modificar el estilo de texto del patrón</a:t>
            </a:r>
            <a:endParaRPr lang="es-ES" altLang="es-ES" dirty="0"/>
          </a:p>
          <a:p>
            <a:pPr lvl="1"/>
            <a:r>
              <a:rPr lang="es-ES" altLang="es-ES" dirty="0"/>
              <a:t>Segundo nivel</a:t>
            </a:r>
            <a:endParaRPr lang="es-ES" altLang="es-ES" dirty="0"/>
          </a:p>
          <a:p>
            <a:pPr lvl="2"/>
            <a:r>
              <a:rPr lang="es-ES" altLang="es-ES" dirty="0"/>
              <a:t>Tercer nivel</a:t>
            </a:r>
            <a:endParaRPr lang="es-ES" altLang="es-ES" dirty="0"/>
          </a:p>
          <a:p>
            <a:pPr lvl="3"/>
            <a:r>
              <a:rPr lang="es-ES" altLang="es-ES" dirty="0"/>
              <a:t>Cuarto nivel</a:t>
            </a:r>
            <a:endParaRPr lang="es-ES" altLang="es-ES" dirty="0"/>
          </a:p>
          <a:p>
            <a:pPr lvl="4"/>
            <a:r>
              <a:rPr lang="es-ES" altLang="es-ES" dirty="0"/>
              <a:t>Quinto nivel</a:t>
            </a:r>
            <a:endParaRPr lang="es-ES" altLang="es-E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z="1400">
                <a:latin typeface="+mn-lt"/>
                <a:cs typeface="Times New Roman" panose="0202060305040502030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cs typeface="Times New Roman" panose="0202060305040502030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mn-lt"/>
              <a:ea typeface="+mn-ea"/>
              <a:cs typeface="Times New Roman" panose="0202060305040502030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atin typeface="Times New Roman" panose="0202060305040502030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A62E744-5D72-49FC-BE3B-2C57821EE9FB}"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rPr>
            </a:fld>
            <a:endParaRPr kumimoji="0" lang="es-ES" altLang="es-ES" sz="1400" b="0" i="0" u="none" strike="noStrike" kern="1200" cap="none" spc="0" normalizeH="0" baseline="0" noProof="0" smtClean="0">
              <a:ln>
                <a:noFill/>
              </a:ln>
              <a:solidFill>
                <a:schemeClr val="tx1"/>
              </a:solidFill>
              <a:effectLst/>
              <a:uLnTx/>
              <a:uFillTx/>
              <a:latin typeface="Times New Roman" panose="02020603050405020304" charset="0"/>
              <a:ea typeface="+mn-ea"/>
              <a:cs typeface="Times New Roman" panose="0202060305040502030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charset="0"/>
          <a:cs typeface="Times New Roman" panose="02020603050405020304" charset="0"/>
        </a:defRPr>
      </a:lvl2pPr>
      <a:lvl3pPr algn="ctr" rtl="0" eaLnBrk="0" fontAlgn="base" hangingPunct="0">
        <a:spcBef>
          <a:spcPct val="0"/>
        </a:spcBef>
        <a:spcAft>
          <a:spcPct val="0"/>
        </a:spcAft>
        <a:defRPr sz="4400">
          <a:solidFill>
            <a:schemeClr val="tx2"/>
          </a:solidFill>
          <a:latin typeface="Times New Roman" panose="02020603050405020304" charset="0"/>
          <a:cs typeface="Times New Roman" panose="02020603050405020304" charset="0"/>
        </a:defRPr>
      </a:lvl3pPr>
      <a:lvl4pPr algn="ctr" rtl="0" eaLnBrk="0" fontAlgn="base" hangingPunct="0">
        <a:spcBef>
          <a:spcPct val="0"/>
        </a:spcBef>
        <a:spcAft>
          <a:spcPct val="0"/>
        </a:spcAft>
        <a:defRPr sz="4400">
          <a:solidFill>
            <a:schemeClr val="tx2"/>
          </a:solidFill>
          <a:latin typeface="Times New Roman" panose="02020603050405020304" charset="0"/>
          <a:cs typeface="Times New Roman" panose="02020603050405020304" charset="0"/>
        </a:defRPr>
      </a:lvl4pPr>
      <a:lvl5pPr algn="ctr" rtl="0" eaLnBrk="0" fontAlgn="base" hangingPunct="0">
        <a:spcBef>
          <a:spcPct val="0"/>
        </a:spcBef>
        <a:spcAft>
          <a:spcPct val="0"/>
        </a:spcAft>
        <a:defRPr sz="4400">
          <a:solidFill>
            <a:schemeClr val="tx2"/>
          </a:solidFill>
          <a:latin typeface="Times New Roman" panose="02020603050405020304" charset="0"/>
          <a:cs typeface="Times New Roman" panose="02020603050405020304" charset="0"/>
        </a:defRPr>
      </a:lvl5pPr>
      <a:lvl6pPr marL="457200" algn="ctr" rtl="0" fontAlgn="base">
        <a:spcBef>
          <a:spcPct val="0"/>
        </a:spcBef>
        <a:spcAft>
          <a:spcPct val="0"/>
        </a:spcAft>
        <a:defRPr sz="4400">
          <a:solidFill>
            <a:schemeClr val="tx2"/>
          </a:solidFill>
          <a:latin typeface="Times New Roman" panose="02020603050405020304" charset="0"/>
          <a:cs typeface="Times New Roman" panose="02020603050405020304" charset="0"/>
        </a:defRPr>
      </a:lvl6pPr>
      <a:lvl7pPr marL="914400" algn="ctr" rtl="0" fontAlgn="base">
        <a:spcBef>
          <a:spcPct val="0"/>
        </a:spcBef>
        <a:spcAft>
          <a:spcPct val="0"/>
        </a:spcAft>
        <a:defRPr sz="4400">
          <a:solidFill>
            <a:schemeClr val="tx2"/>
          </a:solidFill>
          <a:latin typeface="Times New Roman" panose="02020603050405020304" charset="0"/>
          <a:cs typeface="Times New Roman" panose="02020603050405020304" charset="0"/>
        </a:defRPr>
      </a:lvl7pPr>
      <a:lvl8pPr marL="1371600" algn="ctr" rtl="0" fontAlgn="base">
        <a:spcBef>
          <a:spcPct val="0"/>
        </a:spcBef>
        <a:spcAft>
          <a:spcPct val="0"/>
        </a:spcAft>
        <a:defRPr sz="4400">
          <a:solidFill>
            <a:schemeClr val="tx2"/>
          </a:solidFill>
          <a:latin typeface="Times New Roman" panose="02020603050405020304" charset="0"/>
          <a:cs typeface="Times New Roman" panose="02020603050405020304" charset="0"/>
        </a:defRPr>
      </a:lvl8pPr>
      <a:lvl9pPr marL="1828800" algn="ctr" rtl="0" fontAlgn="base">
        <a:spcBef>
          <a:spcPct val="0"/>
        </a:spcBef>
        <a:spcAft>
          <a:spcPct val="0"/>
        </a:spcAft>
        <a:defRPr sz="4400">
          <a:solidFill>
            <a:schemeClr val="tx2"/>
          </a:solidFill>
          <a:latin typeface="Times New Roman" panose="02020603050405020304" charset="0"/>
          <a:cs typeface="Times New Roman" panose="0202060305040502030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hyperlink" Target="mailto:isabelgcabezas@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E:/Desktop/MATERIAL CONSULTA/TDAH TEL/CONSUEGRA/http:/petitemimine.p.e.pic.centerblog.net/y08okb7k.gif" TargetMode="Externa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ctr" anchorCtr="0"/>
          <a:p>
            <a:pPr eaLnBrk="1" hangingPunct="1"/>
            <a:r>
              <a:rPr lang="es-ES" altLang="es-ES" sz="3600" dirty="0">
                <a:latin typeface="Arial Unicode MS" pitchFamily="32" charset="0"/>
              </a:rPr>
              <a:t>INTERVENCION DEL TDAH </a:t>
            </a:r>
            <a:br>
              <a:rPr lang="es-ES" altLang="es-ES" sz="3600" dirty="0">
                <a:latin typeface="Arial Unicode MS" pitchFamily="32" charset="0"/>
              </a:rPr>
            </a:br>
            <a:r>
              <a:rPr lang="es-ES" altLang="es-ES" sz="3600" dirty="0">
                <a:latin typeface="Arial Unicode MS" pitchFamily="32" charset="0"/>
              </a:rPr>
              <a:t>EN EL AULA</a:t>
            </a:r>
            <a:r>
              <a:rPr lang="es-ES" altLang="es-ES" dirty="0"/>
              <a:t> </a:t>
            </a:r>
            <a:endParaRPr lang="es-ES" altLang="es-ES" dirty="0"/>
          </a:p>
        </p:txBody>
      </p:sp>
      <p:sp>
        <p:nvSpPr>
          <p:cNvPr id="10243" name="Rectangle 3"/>
          <p:cNvSpPr>
            <a:spLocks noGrp="1"/>
          </p:cNvSpPr>
          <p:nvPr>
            <p:ph type="body" sz="half" idx="4294967295"/>
          </p:nvPr>
        </p:nvSpPr>
        <p:spPr>
          <a:xfrm>
            <a:off x="5334000" y="1981200"/>
            <a:ext cx="3810000" cy="4114800"/>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eaLnBrk="1" hangingPunct="1">
              <a:buNone/>
            </a:pPr>
            <a:endParaRPr lang="es-ES" altLang="es-ES" sz="2000" dirty="0">
              <a:latin typeface="Arial Unicode MS" pitchFamily="32" charset="0"/>
            </a:endParaRPr>
          </a:p>
          <a:p>
            <a:pPr lvl="0" eaLnBrk="1" hangingPunct="1">
              <a:buNone/>
            </a:pPr>
            <a:endParaRPr lang="es-ES" altLang="es-ES" sz="2800" dirty="0"/>
          </a:p>
          <a:p>
            <a:pPr lvl="0" eaLnBrk="1" hangingPunct="1">
              <a:buNone/>
            </a:pPr>
            <a:endParaRPr lang="es-ES" altLang="es-ES" sz="2800" dirty="0"/>
          </a:p>
        </p:txBody>
      </p:sp>
      <p:sp>
        <p:nvSpPr>
          <p:cNvPr id="3075" name="Text Box 4"/>
          <p:cNvSpPr txBox="1"/>
          <p:nvPr/>
        </p:nvSpPr>
        <p:spPr>
          <a:xfrm>
            <a:off x="5562600" y="3352800"/>
            <a:ext cx="3429000" cy="2706688"/>
          </a:xfrm>
          <a:prstGeom prst="rect">
            <a:avLst/>
          </a:prstGeom>
          <a:noFill/>
          <a:ln w="9525" cap="flat" cmpd="sng">
            <a:solidFill>
              <a:schemeClr val="accent1"/>
            </a:solidFill>
            <a:prstDash val="solid"/>
            <a:miter/>
            <a:headEnd type="none" w="med" len="med"/>
            <a:tailEnd type="none" w="med" len="med"/>
          </a:ln>
        </p:spPr>
        <p:txBody>
          <a:bodyPr anchor="t" anchorCtr="0">
            <a:spAutoFit/>
          </a:bodyPr>
          <a:p>
            <a:pPr>
              <a:spcBef>
                <a:spcPct val="50000"/>
              </a:spcBef>
            </a:pPr>
            <a:r>
              <a:rPr lang="es-ES" altLang="es-ES" sz="2000" dirty="0">
                <a:latin typeface="Arial Unicode MS" pitchFamily="32" charset="0"/>
              </a:rPr>
              <a:t>ISABEL GARCIA CABEZAS </a:t>
            </a:r>
            <a:endParaRPr lang="es-ES" altLang="es-ES" sz="2000" dirty="0">
              <a:latin typeface="Arial Unicode MS" pitchFamily="32" charset="0"/>
            </a:endParaRPr>
          </a:p>
          <a:p>
            <a:pPr>
              <a:spcBef>
                <a:spcPct val="50000"/>
              </a:spcBef>
            </a:pPr>
            <a:r>
              <a:rPr lang="es-ES" altLang="es-ES" sz="2000" i="1" dirty="0">
                <a:latin typeface="Arial Unicode MS" pitchFamily="32" charset="0"/>
                <a:hlinkClick r:id="rId1"/>
              </a:rPr>
              <a:t>isabelgcabezas@gmail.com</a:t>
            </a:r>
            <a:endParaRPr lang="es-ES" altLang="es-ES" sz="2000" i="1" dirty="0">
              <a:latin typeface="Arial Unicode MS" pitchFamily="32" charset="0"/>
            </a:endParaRPr>
          </a:p>
          <a:p>
            <a:pPr>
              <a:spcBef>
                <a:spcPct val="50000"/>
              </a:spcBef>
            </a:pPr>
            <a:r>
              <a:rPr lang="es-ES" altLang="es-ES" sz="2000" dirty="0">
                <a:latin typeface="Arial Unicode MS" pitchFamily="32" charset="0"/>
              </a:rPr>
              <a:t>687977451</a:t>
            </a:r>
            <a:endParaRPr lang="es-ES" altLang="es-ES" sz="2000" dirty="0">
              <a:latin typeface="Arial Unicode MS" pitchFamily="32" charset="0"/>
            </a:endParaRPr>
          </a:p>
          <a:p>
            <a:pPr>
              <a:spcBef>
                <a:spcPct val="50000"/>
              </a:spcBef>
            </a:pPr>
            <a:r>
              <a:rPr lang="es-ES" altLang="es-ES" sz="2000" dirty="0">
                <a:latin typeface="Arial Unicode MS" pitchFamily="32" charset="0"/>
              </a:rPr>
              <a:t>Psicóloga</a:t>
            </a:r>
            <a:endParaRPr lang="es-ES" altLang="es-ES" sz="2000" dirty="0">
              <a:latin typeface="Arial Unicode MS" pitchFamily="32" charset="0"/>
            </a:endParaRPr>
          </a:p>
          <a:p>
            <a:pPr>
              <a:spcBef>
                <a:spcPct val="50000"/>
              </a:spcBef>
            </a:pPr>
            <a:endParaRPr lang="es-ES" altLang="es-ES" sz="2000" dirty="0">
              <a:latin typeface="Arial Unicode MS" pitchFamily="32" charset="0"/>
            </a:endParaRPr>
          </a:p>
          <a:p>
            <a:pPr>
              <a:spcBef>
                <a:spcPct val="50000"/>
              </a:spcBef>
            </a:pPr>
            <a:endParaRPr lang="es-ES" altLang="es-ES" sz="2000" dirty="0">
              <a:latin typeface="Arial Unicode MS" pitchFamily="32" charset="0"/>
            </a:endParaRPr>
          </a:p>
        </p:txBody>
      </p:sp>
      <p:pic>
        <p:nvPicPr>
          <p:cNvPr id="3076" name="Picture 5" descr="chucho1"/>
          <p:cNvPicPr>
            <a:picLocks noGrp="1" noChangeAspect="1"/>
          </p:cNvPicPr>
          <p:nvPr>
            <p:ph type="pic" sz="half"/>
          </p:nvPr>
        </p:nvPicPr>
        <p:blipFill>
          <a:blip r:embed="rId2"/>
          <a:stretch>
            <a:fillRect/>
          </a:stretch>
        </p:blipFill>
        <p:spPr>
          <a:xfrm>
            <a:off x="304800" y="3733800"/>
            <a:ext cx="4800600" cy="28702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charRg st="0" end="1"/>
                                            </p:txEl>
                                          </p:spTgt>
                                        </p:tgtEl>
                                        <p:attrNameLst>
                                          <p:attrName>style.visibility</p:attrName>
                                        </p:attrNameLst>
                                      </p:cBhvr>
                                      <p:to>
                                        <p:strVal val="visible"/>
                                      </p:to>
                                    </p:set>
                                    <p:anim calcmode="lin" valueType="num">
                                      <p:cBhvr additive="base">
                                        <p:cTn id="13" dur="500" fill="hold"/>
                                        <p:tgtEl>
                                          <p:spTgt spid="10243">
                                            <p:txEl>
                                              <p:charRg st="0"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charRg st="0"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685800" y="228600"/>
            <a:ext cx="7772400" cy="914400"/>
          </a:xfrm>
          <a:ln/>
        </p:spPr>
        <p:txBody>
          <a:bodyPr vert="horz" wrap="square" lIns="91440" tIns="45720" rIns="91440" bIns="45720" anchor="ctr" anchorCtr="0"/>
          <a:p>
            <a:pPr eaLnBrk="1" hangingPunct="1"/>
            <a:r>
              <a:rPr lang="es-ES" altLang="es-ES" sz="3600" dirty="0">
                <a:latin typeface="Arial Unicode MS" pitchFamily="32" charset="0"/>
              </a:rPr>
              <a:t>TRATAMIENTO</a:t>
            </a:r>
            <a:endParaRPr lang="es-ES" altLang="es-ES" sz="3600" dirty="0">
              <a:latin typeface="Arial Unicode MS" pitchFamily="32" charset="0"/>
            </a:endParaRPr>
          </a:p>
        </p:txBody>
      </p:sp>
      <p:sp>
        <p:nvSpPr>
          <p:cNvPr id="21506" name="Rectangle 3"/>
          <p:cNvSpPr>
            <a:spLocks noGrp="1"/>
          </p:cNvSpPr>
          <p:nvPr>
            <p:ph sz="half" idx="1" hasCustomPrompt="1"/>
          </p:nvPr>
        </p:nvSpPr>
        <p:spPr>
          <a:xfrm>
            <a:off x="609600" y="1447800"/>
            <a:ext cx="3810000" cy="4953000"/>
          </a:xfrm>
          <a:ln/>
        </p:spPr>
        <p:txBody>
          <a:bodyPr vert="horz" wrap="square" lIns="91440" tIns="45720" rIns="91440" bIns="45720" anchor="t" anchorCtr="0"/>
          <a:p>
            <a:pPr algn="just" eaLnBrk="1" hangingPunct="1">
              <a:lnSpc>
                <a:spcPct val="90000"/>
              </a:lnSpc>
              <a:buClrTx/>
              <a:buSzTx/>
              <a:buFontTx/>
              <a:buNone/>
            </a:pPr>
            <a:r>
              <a:rPr lang="es-ES" altLang="es-ES" sz="1800" b="1" dirty="0">
                <a:latin typeface="Arial" panose="020B0604020202020204" pitchFamily="34" charset="0"/>
                <a:ea typeface="+mn-ea"/>
                <a:cs typeface="+mn-cs"/>
              </a:rPr>
              <a:t>Padres. </a:t>
            </a:r>
            <a:endParaRPr lang="es-ES" altLang="es-ES" sz="1800" dirty="0">
              <a:latin typeface="Arial Unicode MS" pitchFamily="32" charset="0"/>
              <a:ea typeface="+mn-ea"/>
              <a:cs typeface="+mn-cs"/>
            </a:endParaRPr>
          </a:p>
          <a:p>
            <a:pPr algn="just" eaLnBrk="1" hangingPunct="1">
              <a:lnSpc>
                <a:spcPct val="90000"/>
              </a:lnSpc>
              <a:buClrTx/>
              <a:buSzTx/>
              <a:buFontTx/>
              <a:buNone/>
            </a:pPr>
            <a:r>
              <a:rPr lang="es-ES" altLang="es-ES" sz="1800" dirty="0">
                <a:latin typeface="Arial" panose="020B0604020202020204" pitchFamily="34" charset="0"/>
                <a:ea typeface="+mn-ea"/>
                <a:cs typeface="+mn-cs"/>
              </a:rPr>
              <a:t>Escuelas de Padres</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Intervenci</a:t>
            </a:r>
            <a:r>
              <a:rPr lang="es-ES" altLang="es-ES" sz="1800" dirty="0">
                <a:latin typeface="+mn-lt"/>
                <a:ea typeface="+mn-ea"/>
                <a:cs typeface="+mn-cs"/>
              </a:rPr>
              <a:t>ó</a:t>
            </a:r>
            <a:r>
              <a:rPr lang="es-ES" altLang="es-ES" sz="1800" dirty="0">
                <a:latin typeface="Arial" panose="020B0604020202020204" pitchFamily="34" charset="0"/>
                <a:ea typeface="+mn-ea"/>
                <a:cs typeface="+mn-cs"/>
              </a:rPr>
              <a:t>n psicol</a:t>
            </a:r>
            <a:r>
              <a:rPr lang="es-ES" altLang="es-ES" sz="1800" dirty="0">
                <a:latin typeface="+mn-lt"/>
                <a:ea typeface="+mn-ea"/>
                <a:cs typeface="+mn-cs"/>
              </a:rPr>
              <a:t>ó</a:t>
            </a:r>
            <a:r>
              <a:rPr lang="es-ES" altLang="es-ES" sz="1800" dirty="0">
                <a:latin typeface="Arial" panose="020B0604020202020204" pitchFamily="34" charset="0"/>
                <a:ea typeface="+mn-ea"/>
                <a:cs typeface="+mn-cs"/>
              </a:rPr>
              <a:t>gicas</a:t>
            </a:r>
            <a:endParaRPr lang="es-ES" altLang="es-ES" sz="1800" dirty="0">
              <a:latin typeface="Arial" panose="020B0604020202020204" pitchFamily="34"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individuales /pareja/ familia. </a:t>
            </a:r>
            <a:endParaRPr lang="es-ES" altLang="es-ES" sz="1800" dirty="0">
              <a:latin typeface="Arial Unicode MS" pitchFamily="32" charset="0"/>
              <a:ea typeface="+mn-ea"/>
              <a:cs typeface="+mn-cs"/>
            </a:endParaRPr>
          </a:p>
          <a:p>
            <a:pPr algn="just" eaLnBrk="1" hangingPunct="1">
              <a:lnSpc>
                <a:spcPct val="90000"/>
              </a:lnSpc>
              <a:buClrTx/>
              <a:buSzTx/>
              <a:buFontTx/>
              <a:buNone/>
            </a:pPr>
            <a:r>
              <a:rPr lang="es-ES" altLang="es-ES" sz="1800" b="1" dirty="0">
                <a:latin typeface="Arial" panose="020B0604020202020204" pitchFamily="34" charset="0"/>
                <a:ea typeface="+mn-ea"/>
                <a:cs typeface="+mn-cs"/>
              </a:rPr>
              <a:t>Contenidos: </a:t>
            </a:r>
            <a:endParaRPr lang="es-ES" altLang="es-ES" sz="1800" dirty="0">
              <a:latin typeface="Arial Unicode MS" pitchFamily="32" charset="0"/>
              <a:ea typeface="+mn-ea"/>
              <a:cs typeface="+mn-cs"/>
            </a:endParaRPr>
          </a:p>
          <a:p>
            <a:pPr algn="just" eaLnBrk="1" hangingPunct="1">
              <a:lnSpc>
                <a:spcPct val="90000"/>
              </a:lnSpc>
              <a:buClrTx/>
              <a:buSzTx/>
              <a:buFontTx/>
              <a:buNone/>
            </a:pPr>
            <a:r>
              <a:rPr lang="es-ES" altLang="es-ES" sz="1800" dirty="0">
                <a:latin typeface="Arial" panose="020B0604020202020204" pitchFamily="34" charset="0"/>
                <a:ea typeface="+mn-ea"/>
                <a:cs typeface="+mn-cs"/>
              </a:rPr>
              <a:t>Psicoeducaci</a:t>
            </a:r>
            <a:r>
              <a:rPr lang="es-ES" altLang="es-ES" sz="1800" dirty="0">
                <a:latin typeface="+mn-lt"/>
                <a:ea typeface="+mn-ea"/>
                <a:cs typeface="+mn-cs"/>
              </a:rPr>
              <a:t>ó</a:t>
            </a:r>
            <a:r>
              <a:rPr lang="es-ES" altLang="es-ES" sz="1800" dirty="0">
                <a:latin typeface="Arial" panose="020B0604020202020204" pitchFamily="34" charset="0"/>
                <a:ea typeface="+mn-ea"/>
                <a:cs typeface="+mn-cs"/>
              </a:rPr>
              <a:t>n. </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Estrategias de manejo de</a:t>
            </a:r>
            <a:endParaRPr lang="es-ES" altLang="es-ES" sz="1800" dirty="0">
              <a:latin typeface="Arial" panose="020B0604020202020204" pitchFamily="34"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conductas.</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Comunicaci</a:t>
            </a:r>
            <a:r>
              <a:rPr lang="es-ES" altLang="es-ES" sz="1800" dirty="0">
                <a:latin typeface="+mn-lt"/>
                <a:ea typeface="+mn-ea"/>
                <a:cs typeface="+mn-cs"/>
              </a:rPr>
              <a:t>ó</a:t>
            </a:r>
            <a:r>
              <a:rPr lang="es-ES" altLang="es-ES" sz="1800" dirty="0">
                <a:latin typeface="Arial" panose="020B0604020202020204" pitchFamily="34" charset="0"/>
                <a:ea typeface="+mn-ea"/>
                <a:cs typeface="+mn-cs"/>
              </a:rPr>
              <a:t>n, ansiedad,</a:t>
            </a:r>
            <a:endParaRPr lang="es-ES" altLang="es-ES" sz="1800" dirty="0">
              <a:latin typeface="Arial" panose="020B0604020202020204" pitchFamily="34"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autocontrol, etc</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b="1" dirty="0">
                <a:latin typeface="Arial" panose="020B0604020202020204" pitchFamily="34" charset="0"/>
                <a:ea typeface="+mn-ea"/>
                <a:cs typeface="+mn-cs"/>
              </a:rPr>
              <a:t>Ni</a:t>
            </a:r>
            <a:r>
              <a:rPr lang="es-ES" altLang="es-ES" sz="1800" b="1" dirty="0">
                <a:latin typeface="+mn-lt"/>
                <a:ea typeface="+mn-ea"/>
                <a:cs typeface="+mn-cs"/>
              </a:rPr>
              <a:t>ñ</a:t>
            </a:r>
            <a:r>
              <a:rPr lang="es-ES" altLang="es-ES" sz="1800" b="1" dirty="0">
                <a:latin typeface="Arial" panose="020B0604020202020204" pitchFamily="34" charset="0"/>
                <a:ea typeface="+mn-ea"/>
                <a:cs typeface="+mn-cs"/>
              </a:rPr>
              <a:t>o/a: </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Farmacol</a:t>
            </a:r>
            <a:r>
              <a:rPr lang="es-ES" altLang="es-ES" sz="1800" dirty="0">
                <a:latin typeface="+mn-lt"/>
                <a:ea typeface="+mn-ea"/>
                <a:cs typeface="+mn-cs"/>
              </a:rPr>
              <a:t>ó</a:t>
            </a:r>
            <a:r>
              <a:rPr lang="es-ES" altLang="es-ES" sz="1800" dirty="0">
                <a:latin typeface="Arial" panose="020B0604020202020204" pitchFamily="34" charset="0"/>
                <a:ea typeface="+mn-ea"/>
                <a:cs typeface="+mn-cs"/>
              </a:rPr>
              <a:t>gico; pedag</a:t>
            </a:r>
            <a:r>
              <a:rPr lang="es-ES" altLang="es-ES" sz="1800" dirty="0">
                <a:latin typeface="+mn-lt"/>
                <a:ea typeface="+mn-ea"/>
                <a:cs typeface="+mn-cs"/>
              </a:rPr>
              <a:t>ó</a:t>
            </a:r>
            <a:r>
              <a:rPr lang="es-ES" altLang="es-ES" sz="1800" dirty="0">
                <a:latin typeface="Arial" panose="020B0604020202020204" pitchFamily="34" charset="0"/>
                <a:ea typeface="+mn-ea"/>
                <a:cs typeface="+mn-cs"/>
              </a:rPr>
              <a:t>gico.</a:t>
            </a:r>
            <a:endParaRPr lang="es-ES" altLang="es-ES" sz="1800" dirty="0">
              <a:latin typeface="Arial Unicode MS" pitchFamily="32"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Psicol</a:t>
            </a:r>
            <a:r>
              <a:rPr lang="es-ES" altLang="es-ES" sz="1800" dirty="0">
                <a:latin typeface="+mn-lt"/>
                <a:ea typeface="+mn-ea"/>
                <a:cs typeface="+mn-cs"/>
              </a:rPr>
              <a:t>ó</a:t>
            </a:r>
            <a:r>
              <a:rPr lang="es-ES" altLang="es-ES" sz="1800" dirty="0">
                <a:latin typeface="Arial" panose="020B0604020202020204" pitchFamily="34" charset="0"/>
                <a:ea typeface="+mn-ea"/>
                <a:cs typeface="+mn-cs"/>
              </a:rPr>
              <a:t>gico: informaci</a:t>
            </a:r>
            <a:r>
              <a:rPr lang="es-ES" altLang="es-ES" sz="1800" dirty="0">
                <a:latin typeface="+mn-lt"/>
                <a:ea typeface="+mn-ea"/>
                <a:cs typeface="+mn-cs"/>
              </a:rPr>
              <a:t>ó</a:t>
            </a:r>
            <a:r>
              <a:rPr lang="es-ES" altLang="es-ES" sz="1800" dirty="0">
                <a:latin typeface="Arial" panose="020B0604020202020204" pitchFamily="34" charset="0"/>
                <a:ea typeface="+mn-ea"/>
                <a:cs typeface="+mn-cs"/>
              </a:rPr>
              <a:t>n y</a:t>
            </a:r>
            <a:endParaRPr lang="es-ES" altLang="es-ES" sz="1800" dirty="0">
              <a:latin typeface="Arial" panose="020B0604020202020204" pitchFamily="34"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aceptaci</a:t>
            </a:r>
            <a:r>
              <a:rPr lang="es-ES" altLang="es-ES" sz="1800" dirty="0">
                <a:latin typeface="+mn-lt"/>
                <a:ea typeface="+mn-ea"/>
                <a:cs typeface="+mn-cs"/>
              </a:rPr>
              <a:t>ó</a:t>
            </a:r>
            <a:r>
              <a:rPr lang="es-ES" altLang="es-ES" sz="1800" dirty="0">
                <a:latin typeface="Arial" panose="020B0604020202020204" pitchFamily="34" charset="0"/>
                <a:ea typeface="+mn-ea"/>
                <a:cs typeface="+mn-cs"/>
              </a:rPr>
              <a:t>n. Autoinstrucciones.</a:t>
            </a:r>
            <a:endParaRPr lang="es-ES" altLang="es-ES" sz="1800" dirty="0">
              <a:latin typeface="Arial" panose="020B0604020202020204" pitchFamily="34" charset="0"/>
              <a:ea typeface="+mn-ea"/>
              <a:cs typeface="+mn-cs"/>
            </a:endParaRPr>
          </a:p>
          <a:p>
            <a:pPr eaLnBrk="1" hangingPunct="1">
              <a:lnSpc>
                <a:spcPct val="90000"/>
              </a:lnSpc>
              <a:buClrTx/>
              <a:buSzTx/>
              <a:buFontTx/>
              <a:buNone/>
            </a:pPr>
            <a:r>
              <a:rPr lang="es-ES" altLang="es-ES" sz="1800" dirty="0">
                <a:latin typeface="Arial" panose="020B0604020202020204" pitchFamily="34" charset="0"/>
                <a:ea typeface="+mn-ea"/>
                <a:cs typeface="+mn-cs"/>
              </a:rPr>
              <a:t>Autocontrol. S.Problemas. HHSS</a:t>
            </a:r>
            <a:endParaRPr lang="es-ES" altLang="es-ES" sz="1800" dirty="0">
              <a:latin typeface="Arial Unicode MS" pitchFamily="32" charset="0"/>
              <a:ea typeface="+mn-ea"/>
              <a:cs typeface="+mn-cs"/>
            </a:endParaRPr>
          </a:p>
          <a:p>
            <a:pPr algn="just" eaLnBrk="1" hangingPunct="1">
              <a:lnSpc>
                <a:spcPct val="90000"/>
              </a:lnSpc>
              <a:buClrTx/>
              <a:buSzTx/>
              <a:buFontTx/>
              <a:buNone/>
            </a:pPr>
            <a:r>
              <a:rPr lang="es-ES" altLang="es-ES" sz="2400" dirty="0">
                <a:solidFill>
                  <a:srgbClr val="0000FF"/>
                </a:solidFill>
                <a:latin typeface="Arial" panose="020B0604020202020204" pitchFamily="34" charset="0"/>
                <a:ea typeface="+mn-ea"/>
                <a:cs typeface="+mn-cs"/>
              </a:rPr>
              <a:t>                    Autoestima. Regulaci</a:t>
            </a:r>
            <a:r>
              <a:rPr lang="es-ES" altLang="es-ES" sz="2400" dirty="0">
                <a:solidFill>
                  <a:srgbClr val="0000FF"/>
                </a:solidFill>
                <a:latin typeface="+mn-lt"/>
                <a:ea typeface="+mn-ea"/>
                <a:cs typeface="+mn-cs"/>
              </a:rPr>
              <a:t>ó</a:t>
            </a:r>
            <a:r>
              <a:rPr lang="es-ES" altLang="es-ES" sz="2400" dirty="0">
                <a:solidFill>
                  <a:srgbClr val="0000FF"/>
                </a:solidFill>
                <a:latin typeface="Arial" panose="020B0604020202020204" pitchFamily="34" charset="0"/>
                <a:ea typeface="+mn-ea"/>
                <a:cs typeface="+mn-cs"/>
              </a:rPr>
              <a:t>n emocional. </a:t>
            </a:r>
            <a:endParaRPr lang="es-ES" altLang="es-ES" sz="2400" dirty="0">
              <a:latin typeface="Arial Unicode MS" pitchFamily="32" charset="0"/>
              <a:ea typeface="+mn-ea"/>
              <a:cs typeface="+mn-cs"/>
            </a:endParaRPr>
          </a:p>
          <a:p>
            <a:pPr eaLnBrk="1" hangingPunct="1">
              <a:lnSpc>
                <a:spcPct val="90000"/>
              </a:lnSpc>
              <a:buClrTx/>
              <a:buSzTx/>
              <a:buFontTx/>
              <a:buNone/>
            </a:pPr>
            <a:endParaRPr lang="es-ES" altLang="es-ES" sz="2400" dirty="0">
              <a:latin typeface="+mn-lt"/>
              <a:ea typeface="+mn-ea"/>
              <a:cs typeface="+mn-cs"/>
            </a:endParaRPr>
          </a:p>
        </p:txBody>
      </p:sp>
      <p:sp>
        <p:nvSpPr>
          <p:cNvPr id="21507" name="Rectangle 4"/>
          <p:cNvSpPr>
            <a:spLocks noGrp="1"/>
          </p:cNvSpPr>
          <p:nvPr>
            <p:ph sz="half" idx="2" hasCustomPrompt="1"/>
          </p:nvPr>
        </p:nvSpPr>
        <p:spPr>
          <a:xfrm>
            <a:off x="4648200" y="1371600"/>
            <a:ext cx="3810000" cy="4953000"/>
          </a:xfrm>
          <a:ln/>
        </p:spPr>
        <p:txBody>
          <a:bodyPr vert="horz" wrap="square" lIns="91440" tIns="45720" rIns="91440" bIns="45720" anchor="t" anchorCtr="0"/>
          <a:p>
            <a:pPr algn="just" eaLnBrk="1" hangingPunct="1">
              <a:buClrTx/>
              <a:buSzTx/>
              <a:buFontTx/>
              <a:buNone/>
            </a:pPr>
            <a:r>
              <a:rPr lang="es-ES" altLang="es-ES" sz="1800" b="1" dirty="0">
                <a:latin typeface="Arial" panose="020B0604020202020204" pitchFamily="34" charset="0"/>
                <a:ea typeface="+mn-ea"/>
                <a:cs typeface="+mn-cs"/>
              </a:rPr>
              <a:t>Centro Escolar:</a:t>
            </a:r>
            <a:r>
              <a:rPr lang="es-ES" altLang="es-ES" sz="1800" dirty="0">
                <a:latin typeface="Arial" panose="020B0604020202020204" pitchFamily="34" charset="0"/>
                <a:ea typeface="+mn-ea"/>
                <a:cs typeface="+mn-cs"/>
              </a:rPr>
              <a:t> </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Psicoeducaci</a:t>
            </a:r>
            <a:r>
              <a:rPr lang="es-ES" altLang="es-ES" sz="1800" dirty="0">
                <a:latin typeface="+mn-lt"/>
                <a:ea typeface="+mn-ea"/>
                <a:cs typeface="+mn-cs"/>
              </a:rPr>
              <a:t>ó</a:t>
            </a:r>
            <a:r>
              <a:rPr lang="es-ES" altLang="es-ES" sz="1800" dirty="0">
                <a:latin typeface="Arial" panose="020B0604020202020204" pitchFamily="34" charset="0"/>
                <a:ea typeface="+mn-ea"/>
                <a:cs typeface="+mn-cs"/>
              </a:rPr>
              <a:t>n. Informaci</a:t>
            </a:r>
            <a:r>
              <a:rPr lang="es-ES" altLang="es-ES" sz="1800" dirty="0">
                <a:latin typeface="+mn-lt"/>
                <a:ea typeface="+mn-ea"/>
                <a:cs typeface="+mn-cs"/>
              </a:rPr>
              <a:t>ó</a:t>
            </a:r>
            <a:r>
              <a:rPr lang="es-ES" altLang="es-ES" sz="1800" dirty="0">
                <a:latin typeface="Arial" panose="020B0604020202020204" pitchFamily="34" charset="0"/>
                <a:ea typeface="+mn-ea"/>
                <a:cs typeface="+mn-cs"/>
              </a:rPr>
              <a:t>n y</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formaci</a:t>
            </a:r>
            <a:r>
              <a:rPr lang="es-ES" altLang="es-ES" sz="1800" dirty="0">
                <a:latin typeface="+mn-lt"/>
                <a:ea typeface="+mn-ea"/>
                <a:cs typeface="+mn-cs"/>
              </a:rPr>
              <a:t>ó</a:t>
            </a:r>
            <a:r>
              <a:rPr lang="es-ES" altLang="es-ES" sz="1800" dirty="0">
                <a:latin typeface="Arial" panose="020B0604020202020204" pitchFamily="34" charset="0"/>
                <a:ea typeface="+mn-ea"/>
                <a:cs typeface="+mn-cs"/>
              </a:rPr>
              <a:t>n. </a:t>
            </a:r>
            <a:endParaRPr lang="es-ES" altLang="es-ES" sz="1800" dirty="0">
              <a:latin typeface="Arial Unicode MS" pitchFamily="32"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Recursos personales. Relaci</a:t>
            </a:r>
            <a:r>
              <a:rPr lang="es-ES" altLang="es-ES" sz="1800" dirty="0">
                <a:latin typeface="+mn-lt"/>
                <a:ea typeface="+mn-ea"/>
                <a:cs typeface="+mn-cs"/>
              </a:rPr>
              <a:t>ó</a:t>
            </a:r>
            <a:r>
              <a:rPr lang="es-ES" altLang="es-ES" sz="1800" dirty="0">
                <a:latin typeface="Arial" panose="020B0604020202020204" pitchFamily="34" charset="0"/>
                <a:ea typeface="+mn-ea"/>
                <a:cs typeface="+mn-cs"/>
              </a:rPr>
              <a:t>n</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alumno, implicaci</a:t>
            </a:r>
            <a:r>
              <a:rPr lang="es-ES" altLang="es-ES" sz="1800" dirty="0">
                <a:latin typeface="+mn-lt"/>
                <a:ea typeface="+mn-ea"/>
                <a:cs typeface="+mn-cs"/>
              </a:rPr>
              <a:t>ó</a:t>
            </a:r>
            <a:r>
              <a:rPr lang="es-ES" altLang="es-ES" sz="1800" dirty="0">
                <a:latin typeface="Arial" panose="020B0604020202020204" pitchFamily="34" charset="0"/>
                <a:ea typeface="+mn-ea"/>
                <a:cs typeface="+mn-cs"/>
              </a:rPr>
              <a:t>n personal,</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manejo frustraci</a:t>
            </a:r>
            <a:r>
              <a:rPr lang="es-ES" altLang="es-ES" sz="1800" dirty="0">
                <a:latin typeface="+mn-lt"/>
                <a:ea typeface="+mn-ea"/>
                <a:cs typeface="+mn-cs"/>
              </a:rPr>
              <a:t>ó</a:t>
            </a:r>
            <a:r>
              <a:rPr lang="es-ES" altLang="es-ES" sz="1800" dirty="0">
                <a:latin typeface="Arial" panose="020B0604020202020204" pitchFamily="34" charset="0"/>
                <a:ea typeface="+mn-ea"/>
                <a:cs typeface="+mn-cs"/>
              </a:rPr>
              <a:t>n, etc. </a:t>
            </a:r>
            <a:endParaRPr lang="es-ES" altLang="es-ES" sz="1800" dirty="0">
              <a:latin typeface="Arial Unicode MS" pitchFamily="32"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Habilidades de manejo en el aula.</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T</a:t>
            </a:r>
            <a:r>
              <a:rPr lang="es-ES" altLang="es-ES" sz="1800" dirty="0">
                <a:latin typeface="+mn-lt"/>
                <a:ea typeface="+mn-ea"/>
                <a:cs typeface="+mn-cs"/>
              </a:rPr>
              <a:t>é</a:t>
            </a:r>
            <a:r>
              <a:rPr lang="es-ES" altLang="es-ES" sz="1800" dirty="0">
                <a:latin typeface="Arial" panose="020B0604020202020204" pitchFamily="34" charset="0"/>
                <a:ea typeface="+mn-ea"/>
                <a:cs typeface="+mn-cs"/>
              </a:rPr>
              <a:t>cnicas Modificaci</a:t>
            </a:r>
            <a:r>
              <a:rPr lang="es-ES" altLang="es-ES" sz="1800" dirty="0">
                <a:latin typeface="+mn-lt"/>
                <a:ea typeface="+mn-ea"/>
                <a:cs typeface="+mn-cs"/>
              </a:rPr>
              <a:t>ó</a:t>
            </a:r>
            <a:r>
              <a:rPr lang="es-ES" altLang="es-ES" sz="1800" dirty="0">
                <a:latin typeface="Arial" panose="020B0604020202020204" pitchFamily="34" charset="0"/>
                <a:ea typeface="+mn-ea"/>
                <a:cs typeface="+mn-cs"/>
              </a:rPr>
              <a:t>n Conducta. </a:t>
            </a:r>
            <a:endParaRPr lang="es-ES" altLang="es-ES" sz="1800" dirty="0">
              <a:latin typeface="Arial Unicode MS" pitchFamily="32"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Dise</a:t>
            </a:r>
            <a:r>
              <a:rPr lang="es-ES" altLang="es-ES" sz="1800" dirty="0">
                <a:latin typeface="+mn-lt"/>
                <a:ea typeface="+mn-ea"/>
                <a:cs typeface="+mn-cs"/>
              </a:rPr>
              <a:t>ñ</a:t>
            </a:r>
            <a:r>
              <a:rPr lang="es-ES" altLang="es-ES" sz="1800" dirty="0">
                <a:latin typeface="Arial" panose="020B0604020202020204" pitchFamily="34" charset="0"/>
                <a:ea typeface="+mn-ea"/>
                <a:cs typeface="+mn-cs"/>
              </a:rPr>
              <a:t>o de la intervenci</a:t>
            </a:r>
            <a:r>
              <a:rPr lang="es-ES" altLang="es-ES" sz="1800" dirty="0">
                <a:latin typeface="+mn-lt"/>
                <a:ea typeface="+mn-ea"/>
                <a:cs typeface="+mn-cs"/>
              </a:rPr>
              <a:t>ó</a:t>
            </a:r>
            <a:r>
              <a:rPr lang="es-ES" altLang="es-ES" sz="1800" dirty="0">
                <a:latin typeface="Arial" panose="020B0604020202020204" pitchFamily="34" charset="0"/>
                <a:ea typeface="+mn-ea"/>
                <a:cs typeface="+mn-cs"/>
              </a:rPr>
              <a:t>n</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personalizada. </a:t>
            </a:r>
            <a:endParaRPr lang="es-ES" altLang="es-ES" sz="1800" dirty="0">
              <a:latin typeface="Arial Unicode MS" pitchFamily="32"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Entrenamiento HH COGNITIVAS</a:t>
            </a:r>
            <a:endParaRPr lang="es-ES" altLang="es-ES" sz="1800" dirty="0">
              <a:latin typeface="Arial" panose="020B0604020202020204" pitchFamily="34"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para el aprendizaje. </a:t>
            </a:r>
            <a:endParaRPr lang="es-ES" altLang="es-ES" sz="1800" dirty="0">
              <a:latin typeface="Arial Unicode MS" pitchFamily="32"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Generalizaci</a:t>
            </a:r>
            <a:r>
              <a:rPr lang="es-ES" altLang="es-ES" sz="1800" dirty="0">
                <a:latin typeface="+mn-lt"/>
                <a:ea typeface="+mn-ea"/>
                <a:cs typeface="+mn-cs"/>
              </a:rPr>
              <a:t>ó</a:t>
            </a:r>
            <a:r>
              <a:rPr lang="es-ES" altLang="es-ES" sz="1800" dirty="0">
                <a:latin typeface="Arial" panose="020B0604020202020204" pitchFamily="34" charset="0"/>
                <a:ea typeface="+mn-ea"/>
                <a:cs typeface="+mn-cs"/>
              </a:rPr>
              <a:t>n y mantenimiento de</a:t>
            </a:r>
            <a:endParaRPr lang="es-ES" altLang="es-ES" sz="1800" dirty="0">
              <a:latin typeface="Arial" panose="020B0604020202020204" pitchFamily="34"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lo aprendido. </a:t>
            </a:r>
            <a:endParaRPr lang="es-ES" altLang="es-ES" sz="1800" dirty="0">
              <a:latin typeface="Arial" panose="020B0604020202020204" pitchFamily="34" charset="0"/>
              <a:ea typeface="+mn-ea"/>
              <a:cs typeface="+mn-cs"/>
            </a:endParaRPr>
          </a:p>
          <a:p>
            <a:pPr eaLnBrk="1" hangingPunct="1">
              <a:buClrTx/>
              <a:buSzTx/>
              <a:buFontTx/>
              <a:buNone/>
            </a:pPr>
            <a:endParaRPr lang="es-ES" altLang="es-ES" sz="1800" dirty="0">
              <a:latin typeface="Arial" panose="020B0604020202020204" pitchFamily="34" charset="0"/>
              <a:ea typeface="Arial" panose="020B0604020202020204"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p:nvPr/>
        </p:nvSpPr>
        <p:spPr>
          <a:xfrm>
            <a:off x="0" y="2133600"/>
            <a:ext cx="9144000" cy="1704975"/>
          </a:xfrm>
          <a:prstGeom prst="rect">
            <a:avLst/>
          </a:prstGeom>
          <a:noFill/>
          <a:ln w="9525">
            <a:noFill/>
          </a:ln>
        </p:spPr>
        <p:txBody>
          <a:bodyPr anchor="t" anchorCtr="0">
            <a:spAutoFit/>
          </a:bodyPr>
          <a:p>
            <a:pPr algn="ctr"/>
            <a:r>
              <a:rPr lang="en-US" altLang="es-ES" dirty="0">
                <a:latin typeface="Arial Unicode MS" pitchFamily="32" charset="0"/>
              </a:rPr>
              <a:t>NIÑO-----------------AULA---------------YO (PROFESOR)</a:t>
            </a:r>
            <a:endParaRPr lang="en-US" altLang="es-ES" dirty="0">
              <a:latin typeface="Arial Unicode MS" pitchFamily="32" charset="0"/>
            </a:endParaRPr>
          </a:p>
          <a:p>
            <a:pPr algn="ctr" eaLnBrk="0" hangingPunct="0"/>
            <a:r>
              <a:rPr lang="en-US" altLang="es-ES" dirty="0">
                <a:latin typeface="Arial Unicode MS" pitchFamily="32" charset="0"/>
              </a:rPr>
              <a:t> </a:t>
            </a:r>
            <a:endParaRPr lang="en-US" altLang="es-ES" dirty="0">
              <a:latin typeface="Arial Unicode MS" pitchFamily="32" charset="0"/>
            </a:endParaRPr>
          </a:p>
          <a:p>
            <a:pPr algn="ctr" eaLnBrk="0" hangingPunct="0"/>
            <a:r>
              <a:rPr lang="en-US" altLang="es-ES" dirty="0">
                <a:latin typeface="Arial Unicode MS" pitchFamily="32" charset="0"/>
              </a:rPr>
              <a:t>“Punto de RENDIMIENTO” Barkley</a:t>
            </a:r>
            <a:endParaRPr lang="en-US" altLang="es-ES" dirty="0">
              <a:latin typeface="Arial Unicode MS" pitchFamily="32" charset="0"/>
            </a:endParaRPr>
          </a:p>
          <a:p>
            <a:pPr algn="ctr" eaLnBrk="0" hangingPunct="0"/>
            <a:r>
              <a:rPr lang="en-US" altLang="es-ES" i="1" dirty="0">
                <a:latin typeface="Arial Unicode MS" pitchFamily="32" charset="0"/>
              </a:rPr>
              <a:t>Alli donde ocurre hay que actuar para ayudarles</a:t>
            </a:r>
            <a:endParaRPr lang="en-US" altLang="es-ES" i="1" dirty="0">
              <a:latin typeface="Arial Unicode MS" pitchFamily="32" charset="0"/>
            </a:endParaRPr>
          </a:p>
          <a:p>
            <a:pPr eaLnBrk="0" hangingPunct="0"/>
            <a:r>
              <a:rPr lang="en-US" altLang="es-ES" sz="1000" dirty="0">
                <a:solidFill>
                  <a:srgbClr val="0000FF"/>
                </a:solidFill>
                <a:latin typeface="Arial" panose="020B0604020202020204" pitchFamily="34" charset="0"/>
              </a:rPr>
              <a:t>FAMILIA Y ESCUELA</a:t>
            </a:r>
            <a:r>
              <a:rPr lang="en-US" altLang="es-ES" sz="900" dirty="0">
                <a:latin typeface="Times New Roman" panose="02020603050405020304" charset="0"/>
              </a:rPr>
              <a:t> </a:t>
            </a:r>
            <a:endParaRPr lang="en-US" altLang="es-ES" dirty="0">
              <a:latin typeface="Times New Roman" panose="02020603050405020304" charset="0"/>
            </a:endParaRPr>
          </a:p>
        </p:txBody>
      </p:sp>
      <p:sp>
        <p:nvSpPr>
          <p:cNvPr id="23554" name="Rectangle 3"/>
          <p:cNvSpPr/>
          <p:nvPr/>
        </p:nvSpPr>
        <p:spPr>
          <a:xfrm>
            <a:off x="2209800" y="5638800"/>
            <a:ext cx="6324600" cy="581025"/>
          </a:xfrm>
          <a:prstGeom prst="rect">
            <a:avLst/>
          </a:prstGeom>
          <a:noFill/>
          <a:ln w="9525">
            <a:noFill/>
          </a:ln>
        </p:spPr>
        <p:txBody>
          <a:bodyPr anchor="t" anchorCtr="0">
            <a:spAutoFit/>
          </a:bodyPr>
          <a:p>
            <a:r>
              <a:rPr lang="en-US" altLang="es-ES" sz="1600" dirty="0">
                <a:latin typeface="Arial Unicode MS" pitchFamily="32" charset="0"/>
              </a:rPr>
              <a:t>MATERIAL. Propuesta de intervención cognitivo conductual paralela COLEGIO-FAMILIA </a:t>
            </a:r>
            <a:endParaRPr lang="en-US" altLang="es-ES" sz="1600" dirty="0">
              <a:latin typeface="Arial Unicode MS" pitchFamily="3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1 Rectángulo"/>
          <p:cNvSpPr/>
          <p:nvPr/>
        </p:nvSpPr>
        <p:spPr>
          <a:xfrm>
            <a:off x="1692275" y="765175"/>
            <a:ext cx="6102350" cy="461963"/>
          </a:xfrm>
          <a:prstGeom prst="rect">
            <a:avLst/>
          </a:prstGeom>
          <a:noFill/>
          <a:ln w="9525">
            <a:noFill/>
          </a:ln>
        </p:spPr>
        <p:txBody>
          <a:bodyPr anchor="t" anchorCtr="0">
            <a:spAutoFit/>
          </a:bodyPr>
          <a:p>
            <a:r>
              <a:rPr lang="es-ES" altLang="es-ES" dirty="0">
                <a:latin typeface="Arial Unicode MS" pitchFamily="32" charset="0"/>
              </a:rPr>
              <a:t>TRATAMIENTO INTEGRAL TDAH</a:t>
            </a:r>
            <a:endParaRPr lang="es-ES" altLang="es-ES" dirty="0">
              <a:latin typeface="Arial Unicode MS" pitchFamily="32" charset="0"/>
            </a:endParaRPr>
          </a:p>
        </p:txBody>
      </p:sp>
      <p:sp>
        <p:nvSpPr>
          <p:cNvPr id="3" name="2 Elipse"/>
          <p:cNvSpPr/>
          <p:nvPr/>
        </p:nvSpPr>
        <p:spPr>
          <a:xfrm>
            <a:off x="971550" y="1773238"/>
            <a:ext cx="2305050" cy="20161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FAMILIAR</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a:t>
            </a:r>
            <a:r>
              <a:rPr kumimoji="0" lang="es-ES" sz="16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psicoeducac</a:t>
            </a: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E. </a:t>
            </a:r>
            <a:r>
              <a:rPr kumimoji="0" lang="es-ES" sz="16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Padres,etc</a:t>
            </a: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4" name="3 Elipse"/>
          <p:cNvSpPr/>
          <p:nvPr/>
        </p:nvSpPr>
        <p:spPr>
          <a:xfrm>
            <a:off x="6227763" y="1700213"/>
            <a:ext cx="2376488"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REEDUCACION PSICOPED</a:t>
            </a:r>
            <a:r>
              <a:rPr kumimoji="0" lang="es-ES" sz="2400" b="0" i="0" u="none" strike="noStrike" kern="1200" cap="none" spc="0" normalizeH="0" baseline="0" noProof="0" dirty="0">
                <a:ln>
                  <a:noFill/>
                </a:ln>
                <a:solidFill>
                  <a:schemeClr val="lt1"/>
                </a:solidFill>
                <a:effectLst/>
                <a:uLnTx/>
                <a:uFillTx/>
                <a:latin typeface="+mn-lt"/>
                <a:ea typeface="+mn-ea"/>
                <a:cs typeface="+mn-cs"/>
              </a:rPr>
              <a:t>.</a:t>
            </a:r>
            <a:endParaRPr kumimoji="0" lang="es-E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4 Elipse"/>
          <p:cNvSpPr/>
          <p:nvPr/>
        </p:nvSpPr>
        <p:spPr>
          <a:xfrm>
            <a:off x="4859338" y="4005263"/>
            <a:ext cx="2305050"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PSICOTERAP COG-COND. Y FAMILIAR</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6" name="5 Elipse"/>
          <p:cNvSpPr/>
          <p:nvPr/>
        </p:nvSpPr>
        <p:spPr>
          <a:xfrm>
            <a:off x="1476375" y="4076700"/>
            <a:ext cx="2808288"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FARMACOLOGICO</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 name="6 Elipse"/>
          <p:cNvSpPr/>
          <p:nvPr/>
        </p:nvSpPr>
        <p:spPr>
          <a:xfrm>
            <a:off x="3492500" y="1268413"/>
            <a:ext cx="2303463"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ESCOLAR</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(ADAPT METODOLG).</a:t>
            </a:r>
            <a:endParaRPr kumimoji="0" lang="es-ES" sz="16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p:nvPr/>
        </p:nvSpPr>
        <p:spPr>
          <a:xfrm>
            <a:off x="762000" y="3810000"/>
            <a:ext cx="7696200" cy="2647950"/>
          </a:xfrm>
          <a:prstGeom prst="rect">
            <a:avLst/>
          </a:prstGeom>
          <a:noFill/>
          <a:ln w="9525">
            <a:noFill/>
          </a:ln>
        </p:spPr>
        <p:txBody>
          <a:bodyPr anchor="t" anchorCtr="0">
            <a:spAutoFit/>
          </a:bodyPr>
          <a:p>
            <a:pPr algn="ctr" eaLnBrk="0" hangingPunct="0"/>
            <a:endParaRPr lang="en-US" altLang="es-ES" i="1" dirty="0">
              <a:latin typeface="Arial Unicode MS" pitchFamily="32" charset="0"/>
            </a:endParaRPr>
          </a:p>
          <a:p>
            <a:pPr algn="ctr" eaLnBrk="0" hangingPunct="0"/>
            <a:r>
              <a:rPr lang="en-US" altLang="es-ES" i="1" dirty="0">
                <a:latin typeface="Arial Unicode MS" pitchFamily="32" charset="0"/>
              </a:rPr>
              <a:t>“Si el alumno no puede aprender por el camino en el que se le enseña, el docente debe llevarlo por el camino en el que el alumno le sea más sencillo aprender”</a:t>
            </a:r>
            <a:endParaRPr lang="en-US" altLang="es-ES" dirty="0">
              <a:latin typeface="Arial Unicode MS" pitchFamily="32" charset="0"/>
            </a:endParaRPr>
          </a:p>
          <a:p>
            <a:pPr eaLnBrk="0" hangingPunct="0"/>
            <a:r>
              <a:rPr lang="en-US" altLang="es-ES" i="1" dirty="0">
                <a:latin typeface="Arial Unicode MS" pitchFamily="32" charset="0"/>
              </a:rPr>
              <a:t> </a:t>
            </a:r>
            <a:endParaRPr lang="en-US" altLang="es-ES" dirty="0">
              <a:latin typeface="Arial Unicode MS" pitchFamily="32" charset="0"/>
            </a:endParaRPr>
          </a:p>
          <a:p>
            <a:pPr eaLnBrk="0" hangingPunct="0"/>
            <a:endParaRPr lang="en-US" altLang="es-ES" dirty="0">
              <a:latin typeface="Arial Unicode MS" pitchFamily="32" charset="0"/>
            </a:endParaRPr>
          </a:p>
        </p:txBody>
      </p:sp>
      <p:sp>
        <p:nvSpPr>
          <p:cNvPr id="26626" name="Rectangle 4"/>
          <p:cNvSpPr/>
          <p:nvPr/>
        </p:nvSpPr>
        <p:spPr>
          <a:xfrm>
            <a:off x="533400" y="1447800"/>
            <a:ext cx="7391400" cy="2830513"/>
          </a:xfrm>
          <a:prstGeom prst="rect">
            <a:avLst/>
          </a:prstGeom>
          <a:noFill/>
          <a:ln w="9525">
            <a:noFill/>
          </a:ln>
        </p:spPr>
        <p:txBody>
          <a:bodyPr anchor="t" anchorCtr="0">
            <a:spAutoFit/>
          </a:bodyPr>
          <a:p>
            <a:pPr>
              <a:spcBef>
                <a:spcPct val="50000"/>
              </a:spcBef>
            </a:pPr>
            <a:r>
              <a:rPr lang="en-US" altLang="es-ES" i="1" dirty="0">
                <a:latin typeface="Arial Unicode MS" pitchFamily="32" charset="0"/>
              </a:rPr>
              <a:t>Los maestros han de centrarse en las dos primeras semanas de la escuela en la GESTIÓN DE LA CONDUCTA. Si no se consigue, estarán apagando incendios el resto del año. Para ello, más observación, establecer reglas y consecuencias. 						Barkley </a:t>
            </a:r>
            <a:endParaRPr lang="en-US" altLang="es-ES" i="1" dirty="0">
              <a:latin typeface="Arial Unicode MS" pitchFamily="32" charset="0"/>
            </a:endParaRPr>
          </a:p>
          <a:p>
            <a:pPr eaLnBrk="0" hangingPunct="0">
              <a:spcBef>
                <a:spcPct val="50000"/>
              </a:spcBef>
            </a:pPr>
            <a:r>
              <a:rPr lang="en-US" altLang="es-ES" dirty="0">
                <a:latin typeface="Arial Unicode MS" pitchFamily="32" charset="0"/>
              </a:rPr>
              <a:t> </a:t>
            </a:r>
            <a:endParaRPr lang="en-US" altLang="es-ES" dirty="0">
              <a:latin typeface="Arial Unicode MS" pitchFamily="3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panose="020B0604020202020204" pitchFamily="34" charset="0"/>
              </a:rPr>
              <a:t>DEFICIT DE ATENCION CON</a:t>
            </a:r>
            <a:r>
              <a:rPr lang="es-ES" altLang="es-ES" b="1" dirty="0">
                <a:latin typeface="Arial" panose="020B0604020202020204" pitchFamily="34" charset="0"/>
              </a:rPr>
              <a:t> </a:t>
            </a:r>
            <a:r>
              <a:rPr lang="es-ES" altLang="es-ES" sz="2400" b="1" dirty="0">
                <a:latin typeface="Arial" panose="020B0604020202020204" pitchFamily="34" charset="0"/>
              </a:rPr>
              <a:t>O SIN HIPERACTIVIDAD</a:t>
            </a:r>
            <a:br>
              <a:rPr lang="es-ES" altLang="es-ES" sz="2400" dirty="0">
                <a:solidFill>
                  <a:schemeClr val="tx1"/>
                </a:solidFill>
                <a:latin typeface="Arial Unicode MS" pitchFamily="32" charset="0"/>
              </a:rPr>
            </a:br>
            <a:endParaRPr lang="es-ES" altLang="es-ES" sz="2400" dirty="0">
              <a:solidFill>
                <a:schemeClr val="tx1"/>
              </a:solidFill>
              <a:latin typeface="Arial Unicode MS" pitchFamily="32" charset="0"/>
              <a:ea typeface="Arial Unicode MS" pitchFamily="32" charset="0"/>
            </a:endParaRPr>
          </a:p>
        </p:txBody>
      </p:sp>
      <p:sp>
        <p:nvSpPr>
          <p:cNvPr id="28674" name="Rectangle 3"/>
          <p:cNvSpPr>
            <a:spLocks noGrp="1"/>
          </p:cNvSpPr>
          <p:nvPr>
            <p:ph idx="1" hasCustomPrompt="1"/>
          </p:nvPr>
        </p:nvSpPr>
        <p:spPr>
          <a:ln/>
        </p:spPr>
        <p:txBody>
          <a:bodyPr vert="horz" wrap="square" lIns="91440" tIns="45720" rIns="91440" bIns="45720" anchor="t" anchorCtr="0"/>
          <a:p>
            <a:pPr eaLnBrk="1" hangingPunct="1">
              <a:buNone/>
            </a:pPr>
            <a:r>
              <a:rPr lang="es-ES" altLang="es-ES" sz="2400" dirty="0">
                <a:latin typeface="Arial Unicode MS" pitchFamily="32" charset="0"/>
              </a:rPr>
              <a:t>	</a:t>
            </a:r>
            <a:endParaRPr lang="es-ES" altLang="es-ES" sz="2400" dirty="0">
              <a:latin typeface="Arial Unicode MS" pitchFamily="32" charset="0"/>
            </a:endParaRPr>
          </a:p>
          <a:p>
            <a:pPr algn="ctr" eaLnBrk="1" hangingPunct="1">
              <a:buNone/>
            </a:pPr>
            <a:r>
              <a:rPr lang="es-ES" altLang="es-ES" sz="2400" dirty="0">
                <a:latin typeface="Arial Unicode MS" pitchFamily="32" charset="0"/>
              </a:rPr>
              <a:t>	Alteración del desarrollo de la atención, la impulsividad y la conducta gobernada por </a:t>
            </a:r>
            <a:endParaRPr lang="es-ES" altLang="es-ES" sz="2400" dirty="0">
              <a:latin typeface="Arial Unicode MS" pitchFamily="32" charset="0"/>
            </a:endParaRPr>
          </a:p>
          <a:p>
            <a:pPr algn="ctr" eaLnBrk="1" hangingPunct="1">
              <a:buNone/>
            </a:pPr>
            <a:r>
              <a:rPr lang="es-ES" altLang="es-ES" sz="2400" dirty="0">
                <a:latin typeface="Arial Unicode MS" pitchFamily="32" charset="0"/>
              </a:rPr>
              <a:t>	las reglas (obediencia, autocontrol y resolución </a:t>
            </a:r>
            <a:endParaRPr lang="es-ES" altLang="es-ES" sz="2400" dirty="0">
              <a:latin typeface="Arial Unicode MS" pitchFamily="32" charset="0"/>
            </a:endParaRPr>
          </a:p>
          <a:p>
            <a:pPr algn="ctr" eaLnBrk="1" hangingPunct="1">
              <a:buNone/>
            </a:pPr>
            <a:r>
              <a:rPr lang="es-ES" altLang="es-ES" sz="2400" dirty="0">
                <a:latin typeface="Arial Unicode MS" pitchFamily="32" charset="0"/>
              </a:rPr>
              <a:t>	de problemas), que se inicia en los primeros años </a:t>
            </a:r>
            <a:endParaRPr lang="es-ES" altLang="es-ES" sz="2400" dirty="0">
              <a:latin typeface="Arial Unicode MS" pitchFamily="32" charset="0"/>
            </a:endParaRPr>
          </a:p>
          <a:p>
            <a:pPr algn="ctr" eaLnBrk="1" hangingPunct="1">
              <a:buNone/>
            </a:pPr>
            <a:r>
              <a:rPr lang="es-ES" altLang="es-ES" sz="2400" dirty="0">
                <a:latin typeface="Arial Unicode MS" pitchFamily="32" charset="0"/>
              </a:rPr>
              <a:t>	del desarrollo; es significativamente crónica y permanente en su naturaleza y no se puede atribuir al retraso mental, sordera, ceguera o algún déficit neurológico como por ejemplo la psicosis o el autismo (Barkley, 1982). </a:t>
            </a:r>
            <a:endParaRPr lang="es-ES" altLang="es-ES" sz="2400" dirty="0">
              <a:latin typeface="Arial Unicode MS" pitchFamily="3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panose="020B0604020202020204" pitchFamily="34" charset="0"/>
              </a:rPr>
              <a:t>ALTERACI</a:t>
            </a:r>
            <a:r>
              <a:rPr lang="es-ES" altLang="es-ES" sz="2400" b="1" dirty="0"/>
              <a:t>Ó</a:t>
            </a:r>
            <a:r>
              <a:rPr lang="es-ES" altLang="es-ES" sz="2400" b="1" dirty="0">
                <a:latin typeface="Arial" panose="020B0604020202020204" pitchFamily="34" charset="0"/>
              </a:rPr>
              <a:t>N DEL DESARROLLO DE:</a:t>
            </a:r>
            <a:br>
              <a:rPr lang="es-ES" altLang="es-ES" sz="2400" dirty="0">
                <a:latin typeface="Arial Unicode MS" pitchFamily="32" charset="0"/>
              </a:rPr>
            </a:br>
            <a:endParaRPr lang="es-ES" altLang="es-ES" sz="2400" dirty="0">
              <a:latin typeface="Arial Unicode MS" pitchFamily="32" charset="0"/>
              <a:ea typeface="Arial Unicode MS" pitchFamily="32" charset="0"/>
            </a:endParaRPr>
          </a:p>
        </p:txBody>
      </p:sp>
      <p:sp>
        <p:nvSpPr>
          <p:cNvPr id="30722" name="Rectangle 3"/>
          <p:cNvSpPr/>
          <p:nvPr/>
        </p:nvSpPr>
        <p:spPr>
          <a:xfrm>
            <a:off x="762000" y="1676400"/>
            <a:ext cx="7391400" cy="4359275"/>
          </a:xfrm>
          <a:prstGeom prst="rect">
            <a:avLst/>
          </a:prstGeom>
          <a:noFill/>
          <a:ln w="9525">
            <a:noFill/>
          </a:ln>
        </p:spPr>
        <p:txBody>
          <a:bodyPr anchor="t" anchorCtr="0">
            <a:spAutoFit/>
          </a:bodyPr>
          <a:p>
            <a:pPr algn="just"/>
            <a:r>
              <a:rPr lang="en-US" altLang="es-ES" sz="2000" b="1" dirty="0">
                <a:latin typeface="Arial Unicode MS" pitchFamily="32" charset="0"/>
              </a:rPr>
              <a:t>ATENCIÓN</a:t>
            </a:r>
            <a:endParaRPr lang="en-US" altLang="es-ES" sz="2000" b="1" dirty="0">
              <a:latin typeface="Arial Unicode MS" pitchFamily="32" charset="0"/>
            </a:endParaRPr>
          </a:p>
          <a:p>
            <a:pPr algn="just" eaLnBrk="0" hangingPunct="0"/>
            <a:endParaRPr lang="en-US" altLang="es-ES" sz="2000" dirty="0">
              <a:latin typeface="Arial Unicode MS" pitchFamily="32" charset="0"/>
            </a:endParaRPr>
          </a:p>
          <a:p>
            <a:pPr algn="just" eaLnBrk="0" hangingPunct="0"/>
            <a:r>
              <a:rPr lang="en-US" altLang="es-ES" sz="2000" dirty="0">
                <a:latin typeface="Arial Unicode MS" pitchFamily="32" charset="0"/>
              </a:rPr>
              <a:t>I</a:t>
            </a:r>
            <a:r>
              <a:rPr lang="en-US" altLang="es-ES" sz="2000" b="1" dirty="0">
                <a:latin typeface="Arial Unicode MS" pitchFamily="32" charset="0"/>
              </a:rPr>
              <a:t>MPULSIVIDAD</a:t>
            </a:r>
            <a:r>
              <a:rPr lang="en-US" altLang="es-ES" sz="2000" dirty="0">
                <a:latin typeface="Arial Unicode MS" pitchFamily="32" charset="0"/>
              </a:rPr>
              <a:t> </a:t>
            </a:r>
            <a:endParaRPr lang="en-US" altLang="es-ES" sz="2000" dirty="0">
              <a:latin typeface="Arial Unicode MS" pitchFamily="32" charset="0"/>
            </a:endParaRPr>
          </a:p>
          <a:p>
            <a:pPr algn="just" eaLnBrk="0" hangingPunct="0"/>
            <a:endParaRPr lang="en-US" altLang="es-ES" sz="2000" dirty="0">
              <a:latin typeface="Arial Unicode MS" pitchFamily="32" charset="0"/>
            </a:endParaRPr>
          </a:p>
          <a:p>
            <a:pPr eaLnBrk="0" hangingPunct="0"/>
            <a:r>
              <a:rPr lang="en-US" altLang="es-ES" sz="2000" b="1" dirty="0">
                <a:latin typeface="Arial Unicode MS" pitchFamily="32" charset="0"/>
              </a:rPr>
              <a:t>CONDUCTA GOBERNADA POR LAS REGLAS</a:t>
            </a:r>
            <a:r>
              <a:rPr lang="en-US" altLang="es-ES" sz="2000" dirty="0">
                <a:latin typeface="Arial Unicode MS" pitchFamily="32" charset="0"/>
              </a:rPr>
              <a:t>:  	AUTOCONTROL; </a:t>
            </a:r>
            <a:endParaRPr lang="en-US" altLang="es-ES" sz="2000" dirty="0">
              <a:latin typeface="Arial Unicode MS" pitchFamily="32" charset="0"/>
            </a:endParaRPr>
          </a:p>
          <a:p>
            <a:pPr algn="just" eaLnBrk="0" hangingPunct="0"/>
            <a:r>
              <a:rPr lang="en-US" altLang="es-ES" sz="2000" dirty="0">
                <a:latin typeface="Arial Unicode MS" pitchFamily="32" charset="0"/>
              </a:rPr>
              <a:t>	OBEDIENCIA Y </a:t>
            </a:r>
            <a:endParaRPr lang="en-US" altLang="es-ES" sz="2000" dirty="0">
              <a:latin typeface="Arial Unicode MS" pitchFamily="32" charset="0"/>
            </a:endParaRPr>
          </a:p>
          <a:p>
            <a:pPr algn="just" eaLnBrk="0" hangingPunct="0"/>
            <a:r>
              <a:rPr lang="en-US" altLang="es-ES" sz="2000" dirty="0">
                <a:latin typeface="Arial Unicode MS" pitchFamily="32" charset="0"/>
              </a:rPr>
              <a:t>	RESOLUCIÓN DE PROBLEMAS. </a:t>
            </a:r>
            <a:endParaRPr lang="en-US" altLang="es-ES" sz="2000" dirty="0">
              <a:latin typeface="Arial Unicode MS" pitchFamily="32" charset="0"/>
            </a:endParaRPr>
          </a:p>
          <a:p>
            <a:pPr algn="just" eaLnBrk="0" hangingPunct="0"/>
            <a:r>
              <a:rPr lang="en-US" altLang="es-ES" sz="2000" dirty="0">
                <a:latin typeface="Arial Unicode MS" pitchFamily="32" charset="0"/>
              </a:rPr>
              <a:t>	Necesarias para compentencias escolares. </a:t>
            </a:r>
            <a:endParaRPr lang="en-US" altLang="es-ES" sz="2000" dirty="0">
              <a:latin typeface="Arial Unicode MS" pitchFamily="32" charset="0"/>
            </a:endParaRPr>
          </a:p>
          <a:p>
            <a:pPr eaLnBrk="0" hangingPunct="0"/>
            <a:endParaRPr lang="en-US" altLang="es-ES" sz="2000" b="1" dirty="0">
              <a:latin typeface="Arial Unicode MS" pitchFamily="32" charset="0"/>
            </a:endParaRPr>
          </a:p>
          <a:p>
            <a:pPr eaLnBrk="0" hangingPunct="0"/>
            <a:r>
              <a:rPr lang="en-US" altLang="es-ES" sz="2000" b="1" dirty="0">
                <a:latin typeface="Arial Unicode MS" pitchFamily="32" charset="0"/>
              </a:rPr>
              <a:t>ORIGEN</a:t>
            </a:r>
            <a:r>
              <a:rPr lang="en-US" altLang="es-ES" sz="2000" dirty="0">
                <a:latin typeface="Arial Unicode MS" pitchFamily="32" charset="0"/>
              </a:rPr>
              <a:t>: </a:t>
            </a:r>
            <a:endParaRPr lang="en-US" altLang="es-ES" sz="2000" dirty="0">
              <a:latin typeface="Arial Unicode MS" pitchFamily="32" charset="0"/>
            </a:endParaRPr>
          </a:p>
          <a:p>
            <a:pPr eaLnBrk="0" hangingPunct="0"/>
            <a:r>
              <a:rPr lang="en-US" altLang="es-ES" sz="2000" dirty="0">
                <a:latin typeface="Arial Unicode MS" pitchFamily="32" charset="0"/>
              </a:rPr>
              <a:t>AFECTACION NEUROLÓGICA. </a:t>
            </a:r>
            <a:endParaRPr lang="en-US" altLang="es-ES" sz="2000" dirty="0">
              <a:latin typeface="Arial Unicode MS" pitchFamily="32" charset="0"/>
            </a:endParaRPr>
          </a:p>
          <a:p>
            <a:pPr eaLnBrk="0" hangingPunct="0"/>
            <a:r>
              <a:rPr lang="en-US" altLang="es-ES" sz="2000" dirty="0">
                <a:latin typeface="Arial Unicode MS" pitchFamily="32" charset="0"/>
              </a:rPr>
              <a:t>MAL FUNCIONAMIENTO LOBULO FRONTAL </a:t>
            </a:r>
            <a:endParaRPr lang="en-US" altLang="es-ES" sz="2000" dirty="0">
              <a:latin typeface="Arial Unicode MS" pitchFamily="32" charset="0"/>
            </a:endParaRPr>
          </a:p>
          <a:p>
            <a:pPr eaLnBrk="0" hangingPunct="0"/>
            <a:r>
              <a:rPr lang="en-US" altLang="es-ES" sz="2000" b="1" u="sng" dirty="0">
                <a:latin typeface="Arial Unicode MS" pitchFamily="32" charset="0"/>
              </a:rPr>
              <a:t>Disregulación de LAS FUNCIONES EJECUTIVAS</a:t>
            </a:r>
            <a:r>
              <a:rPr lang="en-US" altLang="es-ES" sz="2000" dirty="0">
                <a:latin typeface="Arial Unicode MS" pitchFamily="32" charset="0"/>
              </a:rPr>
              <a:t> </a:t>
            </a:r>
            <a:endParaRPr lang="en-US" altLang="es-ES" sz="2000" dirty="0">
              <a:latin typeface="Arial Unicode MS" pitchFamily="3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a:ln/>
        </p:spPr>
        <p:txBody>
          <a:bodyPr vert="horz" wrap="square" lIns="91440" tIns="45720" rIns="91440" bIns="45720" anchor="ctr" anchorCtr="0"/>
          <a:p>
            <a:pPr eaLnBrk="1" hangingPunct="1"/>
            <a:r>
              <a:rPr lang="es-ES" altLang="es-ES" sz="2800" b="1" dirty="0">
                <a:latin typeface="Arial Unicode MS" pitchFamily="32" charset="0"/>
              </a:rPr>
              <a:t>SÍNTOMAS EN DIFERENTES ETAPAS EVOLUTIVAS / ESCOLARES</a:t>
            </a:r>
            <a:endParaRPr lang="es-ES" altLang="es-ES" b="1" dirty="0">
              <a:latin typeface="Arial" panose="020B0604020202020204" pitchFamily="34" charset="0"/>
              <a:ea typeface="Arial" panose="020B0604020202020204" pitchFamily="34" charset="0"/>
            </a:endParaRPr>
          </a:p>
        </p:txBody>
      </p:sp>
      <p:sp>
        <p:nvSpPr>
          <p:cNvPr id="32770" name="Rectangle 3"/>
          <p:cNvSpPr>
            <a:spLocks noGrp="1"/>
          </p:cNvSpPr>
          <p:nvPr>
            <p:ph type="body" sz="half" idx="2" hasCustomPrompt="1"/>
          </p:nvPr>
        </p:nvSpPr>
        <p:spPr>
          <a:ln/>
        </p:spPr>
        <p:txBody>
          <a:bodyPr vert="horz" wrap="square" lIns="91440" tIns="45720" rIns="91440" bIns="45720" anchor="t" anchorCtr="0"/>
          <a:p>
            <a:pPr eaLnBrk="1" hangingPunct="1">
              <a:buClrTx/>
              <a:buSzTx/>
              <a:buFontTx/>
              <a:buNone/>
            </a:pPr>
            <a:r>
              <a:rPr lang="es-ES" altLang="es-ES" sz="1800" b="1" dirty="0">
                <a:latin typeface="Arial Unicode MS" pitchFamily="32" charset="0"/>
              </a:rPr>
              <a:t>Bebés.</a:t>
            </a:r>
            <a:r>
              <a:rPr lang="es-ES" altLang="es-ES" sz="1800" dirty="0">
                <a:latin typeface="Arial Unicode MS" pitchFamily="32" charset="0"/>
              </a:rPr>
              <a:t> </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Temperamento difícil, problemas</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en la higiene del sueño y hábitos</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de alimentación, dificultad para</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adaptación a situaciones nuevas,</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reacciones desproporcionadas</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estímulos ambientales, dificultad en </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el desarrollo del lenguaje, pobre</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coordinación motriz (propensos a</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accidentes), excesiva actividad</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(ojo: padres novatos). </a:t>
            </a:r>
            <a:endParaRPr lang="es-ES" altLang="es-ES" sz="1800" dirty="0">
              <a:latin typeface="Arial Unicode MS" pitchFamily="32" charset="0"/>
            </a:endParaRPr>
          </a:p>
        </p:txBody>
      </p:sp>
      <p:pic>
        <p:nvPicPr>
          <p:cNvPr id="32771" name="lightboxImage" descr="http://petitemimine.p.e.pic.centerblog.net/y08okb7k.gif"/>
          <p:cNvPicPr>
            <a:picLocks noGrp="1" noChangeAspect="1"/>
          </p:cNvPicPr>
          <p:nvPr>
            <p:ph type="clipArt" sz="half" idx="1"/>
          </p:nvPr>
        </p:nvPicPr>
        <p:blipFill>
          <a:blip r:embed="rId1" r:link="rId2"/>
          <a:stretch>
            <a:fillRect/>
          </a:stretch>
        </p:blipFill>
        <p:spPr>
          <a:xfrm>
            <a:off x="838200" y="1981200"/>
            <a:ext cx="3549650" cy="4114800"/>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a:ln/>
        </p:spPr>
        <p:txBody>
          <a:bodyPr vert="horz" wrap="square" lIns="91440" tIns="45720" rIns="91440" bIns="45720" anchor="ctr" anchorCtr="0"/>
          <a:p>
            <a:pPr eaLnBrk="1" hangingPunct="1"/>
            <a:r>
              <a:rPr lang="es-ES" altLang="es-ES" sz="2800" b="1" dirty="0">
                <a:latin typeface="Arial Unicode MS" pitchFamily="32" charset="0"/>
              </a:rPr>
              <a:t>SÍNTOMAS EN DIFERENTES ETAPAS EVOLUTIVAS / ESCOLARES</a:t>
            </a:r>
            <a:endParaRPr lang="es-ES" altLang="es-ES" b="1" dirty="0">
              <a:latin typeface="Arial" panose="020B0604020202020204" pitchFamily="34" charset="0"/>
              <a:ea typeface="Arial" panose="020B0604020202020204" pitchFamily="34" charset="0"/>
            </a:endParaRPr>
          </a:p>
        </p:txBody>
      </p:sp>
      <p:sp>
        <p:nvSpPr>
          <p:cNvPr id="34818" name="Rectangle 3"/>
          <p:cNvSpPr>
            <a:spLocks noGrp="1"/>
          </p:cNvSpPr>
          <p:nvPr>
            <p:ph type="body" sz="half" idx="2" hasCustomPrompt="1"/>
          </p:nvPr>
        </p:nvSpPr>
        <p:spPr>
          <a:ln/>
        </p:spPr>
        <p:txBody>
          <a:bodyPr vert="horz" wrap="square" lIns="91440" tIns="45720" rIns="91440" bIns="45720" anchor="t" anchorCtr="0"/>
          <a:p>
            <a:pPr algn="just" eaLnBrk="1" hangingPunct="1">
              <a:buClrTx/>
              <a:buSzTx/>
              <a:buFontTx/>
              <a:buNone/>
            </a:pPr>
            <a:r>
              <a:rPr lang="es-ES" altLang="es-ES" sz="1800" b="1" dirty="0">
                <a:latin typeface="Arial Unicode MS" pitchFamily="32" charset="0"/>
              </a:rPr>
              <a:t>Educación infantil. </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Muy activos e inquietos.</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Dificultad para adquisición de</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hábitos. </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Dificultad para el trabajo en grupo.</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Desobedientes.	</a:t>
            </a:r>
            <a:endParaRPr lang="es-ES" altLang="es-ES" sz="1800" dirty="0">
              <a:latin typeface="Arial Unicode MS" pitchFamily="32" charset="0"/>
            </a:endParaRPr>
          </a:p>
          <a:p>
            <a:pPr algn="just" eaLnBrk="1" hangingPunct="1">
              <a:buClrTx/>
              <a:buSzTx/>
              <a:buFontTx/>
              <a:buNone/>
            </a:pPr>
            <a:r>
              <a:rPr lang="es-ES" altLang="es-ES" sz="1800" dirty="0">
                <a:latin typeface="Arial Unicode MS" pitchFamily="32" charset="0"/>
              </a:rPr>
              <a:t>Interacción negativa madre-hijo</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Dificultad atención en la forma de</a:t>
            </a: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juego </a:t>
            </a:r>
            <a:endParaRPr lang="es-ES" altLang="es-ES" sz="1800" dirty="0">
              <a:latin typeface="Arial Unicode MS" pitchFamily="32" charset="0"/>
            </a:endParaRPr>
          </a:p>
        </p:txBody>
      </p:sp>
      <p:pic>
        <p:nvPicPr>
          <p:cNvPr id="34819" name="Picture 6" descr="x_canim3"/>
          <p:cNvPicPr>
            <a:picLocks noGrp="1" noChangeAspect="1"/>
          </p:cNvPicPr>
          <p:nvPr>
            <p:ph type="clipArt" sz="half" idx="1"/>
          </p:nvPr>
        </p:nvPicPr>
        <p:blipFill>
          <a:blip r:embed="rId1"/>
          <a:stretch>
            <a:fillRect/>
          </a:stretch>
        </p:blipFill>
        <p:spPr>
          <a:xfrm>
            <a:off x="533400" y="1981200"/>
            <a:ext cx="2801938" cy="4114800"/>
          </a:xfr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a:spLocks noGrp="1"/>
          </p:cNvSpPr>
          <p:nvPr>
            <p:ph type="title"/>
          </p:nvPr>
        </p:nvSpPr>
        <p:spPr>
          <a:ln/>
        </p:spPr>
        <p:txBody>
          <a:bodyPr vert="horz" wrap="square" lIns="91440" tIns="45720" rIns="91440" bIns="45720" anchor="ctr" anchorCtr="0"/>
          <a:p>
            <a:pPr eaLnBrk="1" hangingPunct="1"/>
            <a:r>
              <a:rPr lang="es-ES" altLang="es-ES" sz="2800" b="1" dirty="0">
                <a:latin typeface="Arial Unicode MS" pitchFamily="32" charset="0"/>
              </a:rPr>
              <a:t>SÍNTOMAS EN DIFERENTES ETAPAS EVOLUTIVAS / ESCOLARES</a:t>
            </a:r>
            <a:endParaRPr lang="es-ES" altLang="es-ES" sz="2800" b="1" dirty="0">
              <a:latin typeface="Arial Unicode MS" pitchFamily="32" charset="0"/>
              <a:ea typeface="Arial" panose="020B0604020202020204" pitchFamily="34" charset="0"/>
            </a:endParaRPr>
          </a:p>
        </p:txBody>
      </p:sp>
      <p:sp>
        <p:nvSpPr>
          <p:cNvPr id="36866" name="Rectangle 3"/>
          <p:cNvSpPr>
            <a:spLocks noGrp="1"/>
          </p:cNvSpPr>
          <p:nvPr>
            <p:ph type="body" sz="half" idx="1" hasCustomPrompt="1"/>
          </p:nvPr>
        </p:nvSpPr>
        <p:spPr>
          <a:ln/>
        </p:spPr>
        <p:txBody>
          <a:bodyPr vert="horz" wrap="square" lIns="91440" tIns="45720" rIns="91440" bIns="45720" anchor="t" anchorCtr="0"/>
          <a:p>
            <a:pPr eaLnBrk="1" hangingPunct="1">
              <a:buClrTx/>
              <a:buSzTx/>
              <a:buFontTx/>
              <a:buNone/>
            </a:pPr>
            <a:r>
              <a:rPr lang="es-ES" altLang="es-ES" sz="2000" b="1" dirty="0">
                <a:solidFill>
                  <a:schemeClr val="tx2"/>
                </a:solidFill>
                <a:latin typeface="Arial" panose="020B0604020202020204" pitchFamily="34" charset="0"/>
              </a:rPr>
              <a:t>Etapa escolar</a:t>
            </a:r>
            <a:endParaRPr lang="es-ES" altLang="es-ES" sz="2000" b="1" dirty="0">
              <a:solidFill>
                <a:schemeClr val="tx2"/>
              </a:solidFill>
              <a:latin typeface="Arial" panose="020B0604020202020204" pitchFamily="34" charset="0"/>
            </a:endParaRPr>
          </a:p>
          <a:p>
            <a:pPr eaLnBrk="1" hangingPunct="1">
              <a:buClrTx/>
              <a:buSzTx/>
              <a:buFontTx/>
              <a:buNone/>
            </a:pPr>
            <a:r>
              <a:rPr lang="es-ES" altLang="es-ES" sz="2000" b="1" dirty="0">
                <a:latin typeface="Arial" panose="020B0604020202020204" pitchFamily="34" charset="0"/>
              </a:rPr>
              <a:t>Dificultad: </a:t>
            </a:r>
            <a:r>
              <a:rPr lang="es-ES" altLang="es-ES" sz="2000" dirty="0">
                <a:latin typeface="Arial" panose="020B0604020202020204" pitchFamily="34" charset="0"/>
              </a:rPr>
              <a:t>atenci</a:t>
            </a:r>
            <a:r>
              <a:rPr lang="es-ES" altLang="es-ES" sz="2000" dirty="0"/>
              <a:t>ó</a:t>
            </a:r>
            <a:r>
              <a:rPr lang="es-ES" altLang="es-ES" sz="2000" dirty="0">
                <a:latin typeface="Arial" panose="020B0604020202020204" pitchFamily="34" charset="0"/>
              </a:rPr>
              <a:t>n;</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Rendimiento acad</a:t>
            </a:r>
            <a:r>
              <a:rPr lang="es-ES" altLang="es-ES" sz="2000" dirty="0"/>
              <a:t>é</a:t>
            </a:r>
            <a:r>
              <a:rPr lang="es-ES" altLang="es-ES" sz="2000" dirty="0">
                <a:latin typeface="Arial" panose="020B0604020202020204" pitchFamily="34" charset="0"/>
              </a:rPr>
              <a:t>mico; </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asunci</a:t>
            </a:r>
            <a:r>
              <a:rPr lang="es-ES" altLang="es-ES" sz="2000" dirty="0"/>
              <a:t>ó</a:t>
            </a:r>
            <a:r>
              <a:rPr lang="es-ES" altLang="es-ES" sz="2000" dirty="0">
                <a:latin typeface="Arial" panose="020B0604020202020204" pitchFamily="34" charset="0"/>
              </a:rPr>
              <a:t>n de normas; </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aprender de la experiencia;</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valorar consecuencias;</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Exigencias del aprendizaje</a:t>
            </a:r>
            <a:endParaRPr lang="es-ES" altLang="es-ES" sz="2000" dirty="0">
              <a:latin typeface="Arial Unicode MS" pitchFamily="32" charset="0"/>
            </a:endParaRPr>
          </a:p>
          <a:p>
            <a:pPr eaLnBrk="1" hangingPunct="1">
              <a:buClrTx/>
              <a:buSzTx/>
              <a:buFontTx/>
              <a:buNone/>
            </a:pPr>
            <a:r>
              <a:rPr lang="es-ES" altLang="es-ES" sz="2000" dirty="0">
                <a:latin typeface="Arial" panose="020B0604020202020204" pitchFamily="34" charset="0"/>
              </a:rPr>
              <a:t>Baja autoestima, frustraci</a:t>
            </a:r>
            <a:r>
              <a:rPr lang="es-ES" altLang="es-ES" sz="2000" dirty="0"/>
              <a:t>ó</a:t>
            </a:r>
            <a:r>
              <a:rPr lang="es-ES" altLang="es-ES" sz="2000" dirty="0">
                <a:latin typeface="Arial" panose="020B0604020202020204" pitchFamily="34" charset="0"/>
              </a:rPr>
              <a:t>n;</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problemas integraci</a:t>
            </a:r>
            <a:r>
              <a:rPr lang="es-ES" altLang="es-ES" sz="2000" dirty="0"/>
              <a:t>ó</a:t>
            </a:r>
            <a:r>
              <a:rPr lang="es-ES" altLang="es-ES" sz="2000" dirty="0">
                <a:latin typeface="Arial" panose="020B0604020202020204" pitchFamily="34" charset="0"/>
              </a:rPr>
              <a:t>n social,</a:t>
            </a:r>
            <a:endParaRPr lang="es-ES" altLang="es-ES" sz="2000" dirty="0">
              <a:latin typeface="Arial" panose="020B0604020202020204" pitchFamily="34" charset="0"/>
            </a:endParaRPr>
          </a:p>
          <a:p>
            <a:pPr eaLnBrk="1" hangingPunct="1">
              <a:buClrTx/>
              <a:buSzTx/>
              <a:buFontTx/>
              <a:buNone/>
            </a:pPr>
            <a:r>
              <a:rPr lang="es-ES" altLang="es-ES" sz="2000" dirty="0">
                <a:latin typeface="Arial" panose="020B0604020202020204" pitchFamily="34" charset="0"/>
              </a:rPr>
              <a:t>agresividad</a:t>
            </a:r>
            <a:r>
              <a:rPr lang="es-ES" altLang="es-ES" sz="2000" dirty="0"/>
              <a:t> </a:t>
            </a:r>
            <a:endParaRPr lang="es-ES" altLang="es-ES" sz="2000" dirty="0"/>
          </a:p>
          <a:p>
            <a:pPr eaLnBrk="1" hangingPunct="1">
              <a:buClrTx/>
              <a:buSzTx/>
              <a:buFontTx/>
              <a:buNone/>
            </a:pPr>
            <a:endParaRPr lang="es-ES" altLang="es-ES" sz="2000" dirty="0"/>
          </a:p>
          <a:p>
            <a:pPr eaLnBrk="1" hangingPunct="1">
              <a:buClrTx/>
              <a:buSzTx/>
              <a:buFontTx/>
              <a:buNone/>
            </a:pPr>
            <a:endParaRPr lang="es-ES" altLang="es-ES" sz="2000" dirty="0"/>
          </a:p>
          <a:p>
            <a:pPr eaLnBrk="1" hangingPunct="1">
              <a:buClrTx/>
              <a:buSzTx/>
              <a:buFontTx/>
              <a:buNone/>
            </a:pPr>
            <a:endParaRPr lang="es-ES" altLang="es-ES" sz="2000" dirty="0"/>
          </a:p>
        </p:txBody>
      </p:sp>
      <p:pic>
        <p:nvPicPr>
          <p:cNvPr id="36867" name="Picture 5" descr="x_fastic1"/>
          <p:cNvPicPr>
            <a:picLocks noGrp="1" noChangeAspect="1"/>
          </p:cNvPicPr>
          <p:nvPr>
            <p:ph type="clipArt" sz="half" idx="2"/>
          </p:nvPr>
        </p:nvPicPr>
        <p:blipFill>
          <a:blip r:embed="rId1"/>
          <a:stretch>
            <a:fillRect/>
          </a:stretch>
        </p:blipFill>
        <p:spPr>
          <a:xfrm>
            <a:off x="4953000" y="1524000"/>
            <a:ext cx="2765425" cy="4114800"/>
          </a:xfr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type="title"/>
          </p:nvPr>
        </p:nvSpPr>
        <p:spPr>
          <a:ln/>
        </p:spPr>
        <p:txBody>
          <a:bodyPr vert="horz" wrap="square" lIns="91440" tIns="45720" rIns="91440" bIns="45720" anchor="ctr" anchorCtr="0"/>
          <a:p>
            <a:pPr eaLnBrk="1" hangingPunct="1"/>
            <a:r>
              <a:rPr lang="es-ES" altLang="es-ES" sz="2800" b="1" dirty="0">
                <a:latin typeface="Arial Unicode MS" pitchFamily="32" charset="0"/>
              </a:rPr>
              <a:t>SÍNTOMAS EN DIFERENTES ETAPAS EVOLUTIVAS / ESCOLARES</a:t>
            </a:r>
            <a:endParaRPr lang="es-ES" altLang="es-ES" sz="2800" b="1" dirty="0">
              <a:latin typeface="Arial Unicode MS" pitchFamily="32" charset="0"/>
              <a:ea typeface="Arial" panose="020B0604020202020204" pitchFamily="34" charset="0"/>
            </a:endParaRPr>
          </a:p>
        </p:txBody>
      </p:sp>
      <p:sp>
        <p:nvSpPr>
          <p:cNvPr id="38914" name="Rectangle 3"/>
          <p:cNvSpPr>
            <a:spLocks noGrp="1"/>
          </p:cNvSpPr>
          <p:nvPr>
            <p:ph type="body" sz="half" idx="1" hasCustomPrompt="1"/>
          </p:nvPr>
        </p:nvSpPr>
        <p:spPr>
          <a:ln/>
        </p:spPr>
        <p:txBody>
          <a:bodyPr vert="horz" wrap="square" lIns="91440" tIns="45720" rIns="91440" bIns="45720" anchor="t" anchorCtr="0"/>
          <a:p>
            <a:pPr algn="just" eaLnBrk="1" hangingPunct="1">
              <a:lnSpc>
                <a:spcPct val="90000"/>
              </a:lnSpc>
              <a:buClrTx/>
              <a:buSzTx/>
              <a:buFontTx/>
              <a:buNone/>
            </a:pPr>
            <a:r>
              <a:rPr lang="es-ES" altLang="es-ES" sz="2400" b="1" dirty="0">
                <a:latin typeface="Arial" panose="020B0604020202020204" pitchFamily="34" charset="0"/>
              </a:rPr>
              <a:t>Adolescencia</a:t>
            </a:r>
            <a:endParaRPr lang="es-ES" altLang="es-ES" sz="2400" b="1"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Dificultades escolares; </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de autocontrol; </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de adaptaci</a:t>
            </a:r>
            <a:r>
              <a:rPr lang="es-ES" altLang="es-ES" sz="2400" dirty="0"/>
              <a:t>ó</a:t>
            </a:r>
            <a:r>
              <a:rPr lang="es-ES" altLang="es-ES" sz="2400" dirty="0">
                <a:latin typeface="Arial" panose="020B0604020202020204" pitchFamily="34" charset="0"/>
              </a:rPr>
              <a:t>n social y</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emocional</a:t>
            </a:r>
            <a:endParaRPr lang="es-ES" altLang="es-ES" sz="2400" dirty="0">
              <a:latin typeface="Arial Unicode MS" pitchFamily="32" charset="0"/>
            </a:endParaRPr>
          </a:p>
          <a:p>
            <a:pPr eaLnBrk="1" hangingPunct="1">
              <a:lnSpc>
                <a:spcPct val="90000"/>
              </a:lnSpc>
              <a:buClrTx/>
              <a:buSzTx/>
              <a:buFontTx/>
              <a:buNone/>
            </a:pPr>
            <a:r>
              <a:rPr lang="es-ES" altLang="es-ES" sz="2400" dirty="0">
                <a:latin typeface="Arial" panose="020B0604020202020204" pitchFamily="34" charset="0"/>
              </a:rPr>
              <a:t>Problemas de</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comportamiento, </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baja AE, </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indefensi</a:t>
            </a:r>
            <a:r>
              <a:rPr lang="es-ES" altLang="es-ES" sz="2400" dirty="0"/>
              <a:t>ó</a:t>
            </a:r>
            <a:r>
              <a:rPr lang="es-ES" altLang="es-ES" sz="2400" dirty="0">
                <a:latin typeface="Arial" panose="020B0604020202020204" pitchFamily="34" charset="0"/>
              </a:rPr>
              <a:t>n, </a:t>
            </a:r>
            <a:endParaRPr lang="es-ES" altLang="es-ES" sz="2400" dirty="0">
              <a:latin typeface="Arial" panose="020B0604020202020204" pitchFamily="34" charset="0"/>
            </a:endParaRPr>
          </a:p>
          <a:p>
            <a:pPr eaLnBrk="1" hangingPunct="1">
              <a:lnSpc>
                <a:spcPct val="90000"/>
              </a:lnSpc>
              <a:buClrTx/>
              <a:buSzTx/>
              <a:buFontTx/>
              <a:buNone/>
            </a:pPr>
            <a:r>
              <a:rPr lang="es-ES" altLang="es-ES" sz="2400" dirty="0">
                <a:latin typeface="Arial" panose="020B0604020202020204" pitchFamily="34" charset="0"/>
              </a:rPr>
              <a:t>sintomatolog</a:t>
            </a:r>
            <a:r>
              <a:rPr lang="es-ES" altLang="es-ES" sz="2400" dirty="0"/>
              <a:t>í</a:t>
            </a:r>
            <a:r>
              <a:rPr lang="es-ES" altLang="es-ES" sz="2400" dirty="0">
                <a:latin typeface="Arial" panose="020B0604020202020204" pitchFamily="34" charset="0"/>
              </a:rPr>
              <a:t>a depresiva.</a:t>
            </a:r>
            <a:endParaRPr lang="es-ES" altLang="es-ES" sz="2400" dirty="0">
              <a:latin typeface="Arial" panose="020B0604020202020204" pitchFamily="34" charset="0"/>
            </a:endParaRPr>
          </a:p>
          <a:p>
            <a:pPr eaLnBrk="1" hangingPunct="1">
              <a:lnSpc>
                <a:spcPct val="90000"/>
              </a:lnSpc>
              <a:buClrTx/>
              <a:buSzTx/>
              <a:buFontTx/>
              <a:buNone/>
            </a:pPr>
            <a:endParaRPr lang="es-ES" altLang="es-ES" sz="2400" dirty="0"/>
          </a:p>
        </p:txBody>
      </p:sp>
      <p:pic>
        <p:nvPicPr>
          <p:cNvPr id="38915" name="Picture 5" descr="bd98"/>
          <p:cNvPicPr>
            <a:picLocks noGrp="1" noChangeAspect="1"/>
          </p:cNvPicPr>
          <p:nvPr>
            <p:ph type="clipArt" sz="half" idx="2"/>
          </p:nvPr>
        </p:nvPicPr>
        <p:blipFill>
          <a:blip r:embed="rId1"/>
          <a:stretch>
            <a:fillRect/>
          </a:stretch>
        </p:blipFill>
        <p:spPr>
          <a:xfrm>
            <a:off x="5181600" y="1981200"/>
            <a:ext cx="2813050" cy="4114800"/>
          </a:xfr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nchorCtr="0"/>
          <a:p>
            <a:pPr eaLnBrk="1" hangingPunct="1"/>
            <a:r>
              <a:rPr lang="es-ES" altLang="es-ES" sz="3600" dirty="0">
                <a:latin typeface="Arial Unicode MS" pitchFamily="32" charset="0"/>
              </a:rPr>
              <a:t>INTERVENCION DEL TDAH </a:t>
            </a:r>
            <a:br>
              <a:rPr lang="es-ES" altLang="es-ES" sz="3600" dirty="0">
                <a:latin typeface="Arial Unicode MS" pitchFamily="32" charset="0"/>
              </a:rPr>
            </a:br>
            <a:r>
              <a:rPr lang="es-ES" altLang="es-ES" sz="3600" dirty="0">
                <a:latin typeface="Arial Unicode MS" pitchFamily="32" charset="0"/>
              </a:rPr>
              <a:t>EN EL AULA</a:t>
            </a:r>
            <a:r>
              <a:rPr lang="es-ES" altLang="es-ES" dirty="0"/>
              <a:t> </a:t>
            </a:r>
            <a:endParaRPr lang="es-ES" altLang="es-ES" dirty="0"/>
          </a:p>
        </p:txBody>
      </p:sp>
      <p:sp>
        <p:nvSpPr>
          <p:cNvPr id="9219" name="Rectangle 3"/>
          <p:cNvSpPr>
            <a:spLocks noGrp="1"/>
          </p:cNvSpPr>
          <p:nvPr>
            <p:ph type="body" sz="half" idx="2" hasCustomPrompt="1"/>
          </p:nvPr>
        </p:nvSpPr>
        <p:spPr>
          <a:ln/>
        </p:spPr>
        <p:txBody>
          <a:bodyPr vert="horz" wrap="square" lIns="91440" tIns="45720" rIns="91440" bIns="45720" anchor="t" anchorCtr="0"/>
          <a:p>
            <a:pPr eaLnBrk="1" hangingPunct="1">
              <a:buClrTx/>
              <a:buSzTx/>
              <a:buFontTx/>
              <a:buNone/>
            </a:pP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Contenidos: </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FUNCIONES EJECUTIVAS</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DEFICIT DE ATENCION</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IMPULSIVIDAD</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HIPERACTIVIDAD</a:t>
            </a:r>
            <a:endParaRPr lang="es-ES" altLang="es-ES" sz="2000" dirty="0">
              <a:latin typeface="Arial Unicode MS" pitchFamily="32" charset="0"/>
            </a:endParaRPr>
          </a:p>
          <a:p>
            <a:pPr eaLnBrk="1" hangingPunct="1">
              <a:buClrTx/>
              <a:buSzTx/>
              <a:buFontTx/>
              <a:buNone/>
            </a:pPr>
            <a:endParaRPr lang="es-ES" altLang="es-ES" sz="2800" dirty="0">
              <a:latin typeface="Arial Unicode MS" pitchFamily="32" charset="0"/>
            </a:endParaRPr>
          </a:p>
          <a:p>
            <a:pPr eaLnBrk="1" hangingPunct="1">
              <a:buClrTx/>
              <a:buSzTx/>
              <a:buFontTx/>
              <a:buNone/>
            </a:pPr>
            <a:r>
              <a:rPr lang="es-ES" altLang="es-ES" sz="2000" dirty="0">
                <a:latin typeface="Arial Unicode MS" pitchFamily="32" charset="0"/>
              </a:rPr>
              <a:t>Técnicas: </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AUTOINSTRUCCIONES</a:t>
            </a:r>
            <a:endParaRPr lang="es-ES" altLang="es-ES" sz="2000" dirty="0">
              <a:latin typeface="Arial Unicode MS" pitchFamily="32" charset="0"/>
            </a:endParaRPr>
          </a:p>
          <a:p>
            <a:pPr eaLnBrk="1" hangingPunct="1">
              <a:buClrTx/>
              <a:buSzTx/>
              <a:buFontTx/>
            </a:pPr>
            <a:r>
              <a:rPr lang="es-ES" altLang="es-ES" sz="2000" dirty="0">
                <a:latin typeface="Arial Unicode MS" pitchFamily="32" charset="0"/>
              </a:rPr>
              <a:t>5 DEDOS</a:t>
            </a:r>
            <a:r>
              <a:rPr lang="es-ES" altLang="es-ES" sz="2800" dirty="0"/>
              <a:t> </a:t>
            </a:r>
            <a:endParaRPr lang="es-ES" altLang="es-ES" sz="2800" dirty="0"/>
          </a:p>
          <a:p>
            <a:pPr eaLnBrk="1" hangingPunct="1">
              <a:buClrTx/>
              <a:buSzTx/>
              <a:buFontTx/>
              <a:buNone/>
            </a:pPr>
            <a:endParaRPr lang="es-ES" altLang="es-ES" sz="2800" dirty="0"/>
          </a:p>
        </p:txBody>
      </p:sp>
      <p:pic>
        <p:nvPicPr>
          <p:cNvPr id="9220" name="Picture 4" descr="chucho8"/>
          <p:cNvPicPr>
            <a:picLocks noGrp="1" noChangeAspect="1"/>
          </p:cNvPicPr>
          <p:nvPr>
            <p:ph type="clipArt" sz="half" idx="1"/>
          </p:nvPr>
        </p:nvPicPr>
        <p:blipFill>
          <a:blip r:embed="rId1"/>
          <a:stretch>
            <a:fillRect/>
          </a:stretch>
        </p:blipFill>
        <p:spPr>
          <a:xfrm>
            <a:off x="228600" y="3048000"/>
            <a:ext cx="4191000" cy="2057400"/>
          </a:xfrm>
          <a:ln/>
        </p:spPr>
      </p:pic>
      <p:sp>
        <p:nvSpPr>
          <p:cNvPr id="5124" name="Text Box 5"/>
          <p:cNvSpPr txBox="1"/>
          <p:nvPr/>
        </p:nvSpPr>
        <p:spPr>
          <a:xfrm>
            <a:off x="914400" y="5486400"/>
            <a:ext cx="3429000" cy="457200"/>
          </a:xfrm>
          <a:prstGeom prst="rect">
            <a:avLst/>
          </a:prstGeom>
          <a:noFill/>
          <a:ln w="9525">
            <a:noFill/>
          </a:ln>
        </p:spPr>
        <p:txBody>
          <a:bodyPr anchor="t" anchorCtr="0">
            <a:spAutoFit/>
          </a:bodyPr>
          <a:p>
            <a:pPr>
              <a:spcBef>
                <a:spcPct val="50000"/>
              </a:spcBef>
            </a:pPr>
            <a:r>
              <a:rPr lang="es-ES" altLang="es-ES" b="1" dirty="0">
                <a:latin typeface="Arial Unicode MS" pitchFamily="32" charset="0"/>
              </a:rPr>
              <a:t>SESION 1</a:t>
            </a:r>
            <a:endParaRPr lang="es-ES" altLang="es-ES" b="1" dirty="0">
              <a:latin typeface="Arial Unicode MS"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charRg st="1" end="14"/>
                                            </p:txEl>
                                          </p:spTgt>
                                        </p:tgtEl>
                                        <p:attrNameLst>
                                          <p:attrName>style.visibility</p:attrName>
                                        </p:attrNameLst>
                                      </p:cBhvr>
                                      <p:to>
                                        <p:strVal val="visible"/>
                                      </p:to>
                                    </p:set>
                                    <p:anim calcmode="lin" valueType="num">
                                      <p:cBhvr additive="base">
                                        <p:cTn id="13" dur="500" fill="hold"/>
                                        <p:tgtEl>
                                          <p:spTgt spid="9219">
                                            <p:txEl>
                                              <p:charRg st="1" end="1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charRg st="1" end="1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charRg st="14" end="35"/>
                                            </p:txEl>
                                          </p:spTgt>
                                        </p:tgtEl>
                                        <p:attrNameLst>
                                          <p:attrName>style.visibility</p:attrName>
                                        </p:attrNameLst>
                                      </p:cBhvr>
                                      <p:to>
                                        <p:strVal val="visible"/>
                                      </p:to>
                                    </p:set>
                                    <p:anim calcmode="lin" valueType="num">
                                      <p:cBhvr additive="base">
                                        <p:cTn id="19" dur="500" fill="hold"/>
                                        <p:tgtEl>
                                          <p:spTgt spid="9219">
                                            <p:txEl>
                                              <p:charRg st="14" end="3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charRg st="14" end="3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charRg st="35" end="55"/>
                                            </p:txEl>
                                          </p:spTgt>
                                        </p:tgtEl>
                                        <p:attrNameLst>
                                          <p:attrName>style.visibility</p:attrName>
                                        </p:attrNameLst>
                                      </p:cBhvr>
                                      <p:to>
                                        <p:strVal val="visible"/>
                                      </p:to>
                                    </p:set>
                                    <p:anim calcmode="lin" valueType="num">
                                      <p:cBhvr additive="base">
                                        <p:cTn id="25" dur="500" fill="hold"/>
                                        <p:tgtEl>
                                          <p:spTgt spid="9219">
                                            <p:txEl>
                                              <p:charRg st="35" end="5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charRg st="35" end="5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charRg st="55" end="68"/>
                                            </p:txEl>
                                          </p:spTgt>
                                        </p:tgtEl>
                                        <p:attrNameLst>
                                          <p:attrName>style.visibility</p:attrName>
                                        </p:attrNameLst>
                                      </p:cBhvr>
                                      <p:to>
                                        <p:strVal val="visible"/>
                                      </p:to>
                                    </p:set>
                                    <p:anim calcmode="lin" valueType="num">
                                      <p:cBhvr additive="base">
                                        <p:cTn id="31" dur="500" fill="hold"/>
                                        <p:tgtEl>
                                          <p:spTgt spid="9219">
                                            <p:txEl>
                                              <p:charRg st="55" end="6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charRg st="55" end="6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charRg st="68" end="83"/>
                                            </p:txEl>
                                          </p:spTgt>
                                        </p:tgtEl>
                                        <p:attrNameLst>
                                          <p:attrName>style.visibility</p:attrName>
                                        </p:attrNameLst>
                                      </p:cBhvr>
                                      <p:to>
                                        <p:strVal val="visible"/>
                                      </p:to>
                                    </p:set>
                                    <p:anim calcmode="lin" valueType="num">
                                      <p:cBhvr additive="base">
                                        <p:cTn id="37" dur="500" fill="hold"/>
                                        <p:tgtEl>
                                          <p:spTgt spid="9219">
                                            <p:txEl>
                                              <p:charRg st="68" end="8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charRg st="68" end="8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charRg st="84" end="95"/>
                                            </p:txEl>
                                          </p:spTgt>
                                        </p:tgtEl>
                                        <p:attrNameLst>
                                          <p:attrName>style.visibility</p:attrName>
                                        </p:attrNameLst>
                                      </p:cBhvr>
                                      <p:to>
                                        <p:strVal val="visible"/>
                                      </p:to>
                                    </p:set>
                                    <p:anim calcmode="lin" valueType="num">
                                      <p:cBhvr additive="base">
                                        <p:cTn id="43" dur="500" fill="hold"/>
                                        <p:tgtEl>
                                          <p:spTgt spid="9219">
                                            <p:txEl>
                                              <p:charRg st="84" end="9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charRg st="84" end="9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charRg st="95" end="113"/>
                                            </p:txEl>
                                          </p:spTgt>
                                        </p:tgtEl>
                                        <p:attrNameLst>
                                          <p:attrName>style.visibility</p:attrName>
                                        </p:attrNameLst>
                                      </p:cBhvr>
                                      <p:to>
                                        <p:strVal val="visible"/>
                                      </p:to>
                                    </p:set>
                                    <p:anim calcmode="lin" valueType="num">
                                      <p:cBhvr additive="base">
                                        <p:cTn id="49" dur="500" fill="hold"/>
                                        <p:tgtEl>
                                          <p:spTgt spid="9219">
                                            <p:txEl>
                                              <p:charRg st="95" end="11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charRg st="95" end="11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19">
                                            <p:txEl>
                                              <p:charRg st="113" end="122"/>
                                            </p:txEl>
                                          </p:spTgt>
                                        </p:tgtEl>
                                        <p:attrNameLst>
                                          <p:attrName>style.visibility</p:attrName>
                                        </p:attrNameLst>
                                      </p:cBhvr>
                                      <p:to>
                                        <p:strVal val="visible"/>
                                      </p:to>
                                    </p:set>
                                    <p:anim calcmode="lin" valueType="num">
                                      <p:cBhvr additive="base">
                                        <p:cTn id="55" dur="500" fill="hold"/>
                                        <p:tgtEl>
                                          <p:spTgt spid="9219">
                                            <p:txEl>
                                              <p:charRg st="113" end="12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19">
                                            <p:txEl>
                                              <p:charRg st="113" end="12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9220"/>
                                        </p:tgtEl>
                                        <p:attrNameLst>
                                          <p:attrName>style.visibility</p:attrName>
                                        </p:attrNameLst>
                                      </p:cBhvr>
                                      <p:to>
                                        <p:strVal val="visible"/>
                                      </p:to>
                                    </p:set>
                                    <p:animEffect transition="in" filter="checkerboard(across)">
                                      <p:cBhvr>
                                        <p:cTn id="6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Grp="1"/>
          </p:cNvSpPr>
          <p:nvPr>
            <p:ph type="title"/>
          </p:nvPr>
        </p:nvSpPr>
        <p:spPr>
          <a:ln/>
        </p:spPr>
        <p:txBody>
          <a:bodyPr vert="horz" wrap="square" lIns="91440" tIns="45720" rIns="91440" bIns="45720" anchor="ctr" anchorCtr="0"/>
          <a:p>
            <a:pPr eaLnBrk="1" hangingPunct="1"/>
            <a:r>
              <a:rPr lang="es-ES" altLang="es-ES" sz="2800" b="1" dirty="0">
                <a:latin typeface="Arial Unicode MS" pitchFamily="32" charset="0"/>
              </a:rPr>
              <a:t>SÍNTOMAS EN DIFERENTES ETAPAS EVOLUTIVAS</a:t>
            </a:r>
            <a:endParaRPr lang="es-ES" altLang="es-ES" sz="2800" b="1" dirty="0">
              <a:latin typeface="Arial Unicode MS" pitchFamily="32" charset="0"/>
              <a:ea typeface="Arial" panose="020B0604020202020204" pitchFamily="34" charset="0"/>
            </a:endParaRPr>
          </a:p>
        </p:txBody>
      </p:sp>
      <p:sp>
        <p:nvSpPr>
          <p:cNvPr id="40962" name="Rectangle 4"/>
          <p:cNvSpPr>
            <a:spLocks noGrp="1"/>
          </p:cNvSpPr>
          <p:nvPr>
            <p:ph type="body" sz="half" idx="2" hasCustomPrompt="1"/>
          </p:nvPr>
        </p:nvSpPr>
        <p:spPr>
          <a:ln/>
        </p:spPr>
        <p:txBody>
          <a:bodyPr vert="horz" wrap="square" lIns="91440" tIns="45720" rIns="91440" bIns="45720" anchor="t" anchorCtr="0"/>
          <a:p>
            <a:pPr algn="just" eaLnBrk="1" hangingPunct="1">
              <a:buClrTx/>
              <a:buSzTx/>
              <a:buFontTx/>
              <a:buNone/>
            </a:pPr>
            <a:r>
              <a:rPr lang="es-ES" altLang="es-ES" sz="2000" b="1" dirty="0">
                <a:latin typeface="Arial Unicode MS" pitchFamily="32" charset="0"/>
              </a:rPr>
              <a:t>Edad adulta </a:t>
            </a:r>
            <a:endParaRPr lang="es-ES" altLang="es-ES" sz="2000" b="1" dirty="0">
              <a:latin typeface="Arial Unicode MS" pitchFamily="32" charset="0"/>
            </a:endParaRPr>
          </a:p>
          <a:p>
            <a:pPr algn="just" eaLnBrk="1" hangingPunct="1">
              <a:buClrTx/>
              <a:buSzTx/>
              <a:buFontTx/>
              <a:buNone/>
            </a:pPr>
            <a:r>
              <a:rPr lang="es-ES" altLang="es-ES" sz="2000" dirty="0">
                <a:latin typeface="Arial Unicode MS" pitchFamily="32" charset="0"/>
              </a:rPr>
              <a:t>Presencia de dificultades mas</a:t>
            </a:r>
            <a:endParaRPr lang="es-ES" altLang="es-ES" sz="2000" dirty="0">
              <a:latin typeface="Arial Unicode MS" pitchFamily="32" charset="0"/>
            </a:endParaRPr>
          </a:p>
          <a:p>
            <a:pPr algn="just" eaLnBrk="1" hangingPunct="1">
              <a:buClrTx/>
              <a:buSzTx/>
              <a:buFontTx/>
              <a:buNone/>
            </a:pPr>
            <a:r>
              <a:rPr lang="es-ES" altLang="es-ES" sz="2000" dirty="0">
                <a:latin typeface="Arial Unicode MS" pitchFamily="32" charset="0"/>
              </a:rPr>
              <a:t>atenuadas: </a:t>
            </a:r>
            <a:endParaRPr lang="es-ES" altLang="es-ES" sz="2000" dirty="0">
              <a:latin typeface="Arial Unicode MS" pitchFamily="32" charset="0"/>
            </a:endParaRPr>
          </a:p>
          <a:p>
            <a:pPr algn="just" eaLnBrk="1" hangingPunct="1">
              <a:buClrTx/>
              <a:buSzTx/>
              <a:buFontTx/>
              <a:buNone/>
            </a:pPr>
            <a:r>
              <a:rPr lang="es-ES" altLang="es-ES" sz="2000" dirty="0">
                <a:latin typeface="Arial Unicode MS" pitchFamily="32" charset="0"/>
              </a:rPr>
              <a:t>concentración e impulsividad</a:t>
            </a:r>
            <a:endParaRPr lang="es-ES" altLang="es-ES" sz="2000" dirty="0">
              <a:latin typeface="Arial Unicode MS" pitchFamily="32" charset="0"/>
            </a:endParaRPr>
          </a:p>
          <a:p>
            <a:pPr algn="just" eaLnBrk="1" hangingPunct="1">
              <a:buClrTx/>
              <a:buSzTx/>
              <a:buFontTx/>
              <a:buNone/>
            </a:pPr>
            <a:endParaRPr lang="es-ES" altLang="es-ES" sz="2000" dirty="0">
              <a:latin typeface="Arial Unicode MS" pitchFamily="32" charset="0"/>
            </a:endParaRPr>
          </a:p>
          <a:p>
            <a:pPr algn="just" eaLnBrk="1" hangingPunct="1">
              <a:buClrTx/>
              <a:buSzTx/>
              <a:buFontTx/>
              <a:buNone/>
            </a:pPr>
            <a:r>
              <a:rPr lang="es-ES" altLang="es-ES" sz="2000" dirty="0">
                <a:latin typeface="Arial Unicode MS" pitchFamily="32" charset="0"/>
              </a:rPr>
              <a:t>Dificultad: organización tiempo,</a:t>
            </a:r>
            <a:endParaRPr lang="es-ES" altLang="es-ES" sz="2000" dirty="0">
              <a:latin typeface="Arial Unicode MS" pitchFamily="32" charset="0"/>
            </a:endParaRPr>
          </a:p>
          <a:p>
            <a:pPr algn="just" eaLnBrk="1" hangingPunct="1">
              <a:buClrTx/>
              <a:buSzTx/>
              <a:buFontTx/>
              <a:buNone/>
            </a:pPr>
            <a:r>
              <a:rPr lang="es-ES" altLang="es-ES" sz="2000" dirty="0">
                <a:latin typeface="Arial Unicode MS" pitchFamily="32" charset="0"/>
              </a:rPr>
              <a:t>tareas,planificación.</a:t>
            </a:r>
            <a:endParaRPr lang="es-ES" altLang="es-ES" sz="2000" dirty="0">
              <a:latin typeface="Arial Unicode MS" pitchFamily="32" charset="0"/>
            </a:endParaRPr>
          </a:p>
          <a:p>
            <a:pPr algn="just" eaLnBrk="1" hangingPunct="1">
              <a:buClrTx/>
              <a:buSzTx/>
              <a:buFontTx/>
              <a:buNone/>
            </a:pPr>
            <a:r>
              <a:rPr lang="es-ES" altLang="es-ES" sz="2000" i="1" dirty="0">
                <a:latin typeface="Arial Unicode MS" pitchFamily="32" charset="0"/>
              </a:rPr>
              <a:t>MIOPIA TEMPORAL</a:t>
            </a:r>
            <a:r>
              <a:rPr lang="es-ES" altLang="es-ES" sz="2000" dirty="0">
                <a:latin typeface="Arial Unicode MS" pitchFamily="32" charset="0"/>
              </a:rPr>
              <a:t>	</a:t>
            </a:r>
            <a:endParaRPr lang="es-ES" altLang="es-ES" sz="2000" dirty="0">
              <a:latin typeface="Arial Unicode MS" pitchFamily="32" charset="0"/>
            </a:endParaRPr>
          </a:p>
          <a:p>
            <a:pPr eaLnBrk="1" hangingPunct="1">
              <a:buClrTx/>
              <a:buSzTx/>
              <a:buFontTx/>
              <a:buNone/>
            </a:pP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Baja capacidad de trabajo autónomo (sin supervisión). </a:t>
            </a:r>
            <a:endParaRPr lang="es-ES" altLang="es-ES" sz="2000" dirty="0">
              <a:latin typeface="Arial Unicode MS" pitchFamily="32" charset="0"/>
            </a:endParaRPr>
          </a:p>
          <a:p>
            <a:pPr eaLnBrk="1" hangingPunct="1">
              <a:buClrTx/>
              <a:buSzTx/>
              <a:buFontTx/>
              <a:buNone/>
            </a:pPr>
            <a:endParaRPr lang="es-ES" altLang="es-ES" sz="2000" dirty="0">
              <a:latin typeface="Arial Unicode MS" pitchFamily="32" charset="0"/>
            </a:endParaRPr>
          </a:p>
        </p:txBody>
      </p:sp>
      <p:pic>
        <p:nvPicPr>
          <p:cNvPr id="40963" name="Picture 5" descr="empresa / negocio hombres prisa Hora concepto"/>
          <p:cNvPicPr>
            <a:picLocks noGrp="1" noChangeAspect="1"/>
          </p:cNvPicPr>
          <p:nvPr>
            <p:ph type="clipArt" sz="half" idx="1"/>
          </p:nvPr>
        </p:nvPicPr>
        <p:blipFill>
          <a:blip r:embed="rId1"/>
          <a:stretch>
            <a:fillRect/>
          </a:stretch>
        </p:blipFill>
        <p:spPr>
          <a:xfrm>
            <a:off x="1039813" y="1981200"/>
            <a:ext cx="3100387" cy="4114800"/>
          </a:xfr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a:ln/>
        </p:spPr>
        <p:txBody>
          <a:bodyPr vert="horz" wrap="square" lIns="91440" tIns="45720" rIns="91440" bIns="45720" anchor="ctr" anchorCtr="0"/>
          <a:p>
            <a:pPr algn="l" eaLnBrk="1" hangingPunct="1"/>
            <a:r>
              <a:rPr lang="es-ES" altLang="es-ES" sz="3600" b="1" dirty="0">
                <a:latin typeface="Arial Unicode MS" pitchFamily="32" charset="0"/>
              </a:rPr>
              <a:t>En resumen...</a:t>
            </a:r>
            <a:endParaRPr lang="es-ES" altLang="es-ES" sz="3600" b="1" dirty="0">
              <a:latin typeface="Arial Unicode MS" pitchFamily="32" charset="0"/>
            </a:endParaRPr>
          </a:p>
        </p:txBody>
      </p:sp>
      <p:sp>
        <p:nvSpPr>
          <p:cNvPr id="43010" name="Rectangle 3"/>
          <p:cNvSpPr>
            <a:spLocks noGrp="1"/>
          </p:cNvSpPr>
          <p:nvPr>
            <p:ph idx="1" hasCustomPrompt="1"/>
          </p:nvPr>
        </p:nvSpPr>
        <p:spPr>
          <a:ln/>
        </p:spPr>
        <p:txBody>
          <a:bodyPr vert="horz" wrap="square" lIns="91440" tIns="45720" rIns="91440" bIns="45720" anchor="t" anchorCtr="0"/>
          <a:p>
            <a:pPr algn="just" eaLnBrk="1" hangingPunct="1">
              <a:lnSpc>
                <a:spcPct val="80000"/>
              </a:lnSpc>
            </a:pPr>
            <a:r>
              <a:rPr lang="es-ES" altLang="es-ES" sz="1600" b="1" dirty="0">
                <a:solidFill>
                  <a:schemeClr val="tx2"/>
                </a:solidFill>
                <a:latin typeface="Arial" panose="020B0604020202020204" pitchFamily="34" charset="0"/>
              </a:rPr>
              <a:t>Caracter</a:t>
            </a:r>
            <a:r>
              <a:rPr lang="es-ES" altLang="es-ES" sz="1600" b="1" dirty="0">
                <a:solidFill>
                  <a:schemeClr val="tx2"/>
                </a:solidFill>
              </a:rPr>
              <a:t>í</a:t>
            </a:r>
            <a:r>
              <a:rPr lang="es-ES" altLang="es-ES" sz="1600" b="1" dirty="0">
                <a:solidFill>
                  <a:schemeClr val="tx2"/>
                </a:solidFill>
                <a:latin typeface="Arial" panose="020B0604020202020204" pitchFamily="34" charset="0"/>
              </a:rPr>
              <a:t>sticas INTR</a:t>
            </a:r>
            <a:r>
              <a:rPr lang="es-ES" altLang="es-ES" sz="1600" b="1" dirty="0">
                <a:solidFill>
                  <a:schemeClr val="tx2"/>
                </a:solidFill>
              </a:rPr>
              <a:t>Í</a:t>
            </a:r>
            <a:r>
              <a:rPr lang="es-ES" altLang="es-ES" sz="1600" b="1" dirty="0">
                <a:solidFill>
                  <a:schemeClr val="tx2"/>
                </a:solidFill>
                <a:latin typeface="Arial" panose="020B0604020202020204" pitchFamily="34" charset="0"/>
              </a:rPr>
              <a:t>NSECAS al TDAH: </a:t>
            </a:r>
            <a:endParaRPr lang="es-ES" altLang="es-ES" sz="1600" b="1" dirty="0">
              <a:solidFill>
                <a:schemeClr val="tx2"/>
              </a:solidFill>
              <a:latin typeface="Arial Unicode MS" pitchFamily="32" charset="0"/>
            </a:endParaRPr>
          </a:p>
          <a:p>
            <a:pPr algn="just" eaLnBrk="1" hangingPunct="1">
              <a:lnSpc>
                <a:spcPct val="80000"/>
              </a:lnSpc>
              <a:buNone/>
            </a:pPr>
            <a:r>
              <a:rPr lang="es-ES" altLang="es-ES" sz="1600" dirty="0">
                <a:latin typeface="Arial" panose="020B0604020202020204" pitchFamily="34" charset="0"/>
              </a:rPr>
              <a:t>DIFICULTAD PERSISTENTE EN LA ATENCI</a:t>
            </a:r>
            <a:r>
              <a:rPr lang="es-ES" altLang="es-ES" sz="1600" dirty="0"/>
              <a:t>Ó</a:t>
            </a:r>
            <a:r>
              <a:rPr lang="es-ES" altLang="es-ES" sz="1600" dirty="0">
                <a:latin typeface="Arial" panose="020B0604020202020204" pitchFamily="34" charset="0"/>
              </a:rPr>
              <a:t>N,</a:t>
            </a:r>
            <a:endParaRPr lang="es-ES" altLang="es-ES" sz="1600" dirty="0">
              <a:latin typeface="Arial Unicode MS" pitchFamily="32" charset="0"/>
            </a:endParaRPr>
          </a:p>
          <a:p>
            <a:pPr algn="just" eaLnBrk="1" hangingPunct="1">
              <a:lnSpc>
                <a:spcPct val="80000"/>
              </a:lnSpc>
              <a:buNone/>
            </a:pPr>
            <a:r>
              <a:rPr lang="es-ES" altLang="es-ES" sz="1600" dirty="0">
                <a:latin typeface="Arial" panose="020B0604020202020204" pitchFamily="34" charset="0"/>
              </a:rPr>
              <a:t>DIFICULTAD EN EL CONTROL DE IMPULSOS</a:t>
            </a:r>
            <a:endParaRPr lang="es-ES" altLang="es-ES" sz="1600" dirty="0">
              <a:latin typeface="Arial Unicode MS" pitchFamily="32" charset="0"/>
            </a:endParaRPr>
          </a:p>
          <a:p>
            <a:pPr algn="just" eaLnBrk="1" hangingPunct="1">
              <a:lnSpc>
                <a:spcPct val="80000"/>
              </a:lnSpc>
              <a:buNone/>
            </a:pPr>
            <a:r>
              <a:rPr lang="es-ES" altLang="es-ES" sz="1600" dirty="0">
                <a:latin typeface="Arial" panose="020B0604020202020204" pitchFamily="34" charset="0"/>
              </a:rPr>
              <a:t>EXCESIVA ACTIVIDAD</a:t>
            </a:r>
            <a:endParaRPr lang="es-ES" altLang="es-ES" sz="1600" dirty="0">
              <a:latin typeface="Arial" panose="020B0604020202020204" pitchFamily="34" charset="0"/>
            </a:endParaRPr>
          </a:p>
          <a:p>
            <a:pPr algn="ctr" eaLnBrk="1" hangingPunct="1">
              <a:lnSpc>
                <a:spcPct val="80000"/>
              </a:lnSpc>
              <a:buNone/>
            </a:pPr>
            <a:r>
              <a:rPr lang="es-ES" altLang="es-ES" sz="1600" dirty="0">
                <a:latin typeface="Arial Unicode MS" pitchFamily="32" charset="0"/>
              </a:rPr>
              <a:t>LO M</a:t>
            </a:r>
            <a:r>
              <a:rPr lang="es-ES" altLang="es-ES" sz="1600" dirty="0"/>
              <a:t>Á</a:t>
            </a:r>
            <a:r>
              <a:rPr lang="es-ES" altLang="es-ES" sz="1600" dirty="0">
                <a:latin typeface="Arial Unicode MS" pitchFamily="32" charset="0"/>
              </a:rPr>
              <a:t>S IMPORTANTE: </a:t>
            </a:r>
            <a:r>
              <a:rPr lang="es-ES" altLang="es-ES" sz="2400" b="1" dirty="0">
                <a:solidFill>
                  <a:schemeClr val="tx2"/>
                </a:solidFill>
                <a:latin typeface="Arial Unicode MS" pitchFamily="32" charset="0"/>
              </a:rPr>
              <a:t>INICIAR Y PERSISTIR</a:t>
            </a:r>
            <a:endParaRPr lang="es-ES" altLang="es-ES" sz="2400" b="1" dirty="0">
              <a:solidFill>
                <a:schemeClr val="tx2"/>
              </a:solidFill>
              <a:latin typeface="Arial Unicode MS" pitchFamily="32" charset="0"/>
            </a:endParaRPr>
          </a:p>
          <a:p>
            <a:pPr algn="just" eaLnBrk="1" hangingPunct="1">
              <a:lnSpc>
                <a:spcPct val="80000"/>
              </a:lnSpc>
              <a:buNone/>
            </a:pPr>
            <a:r>
              <a:rPr lang="es-ES" altLang="es-ES" sz="1600" dirty="0"/>
              <a:t> </a:t>
            </a:r>
            <a:endParaRPr lang="es-ES" altLang="es-ES" sz="1600" dirty="0">
              <a:latin typeface="Arial Unicode MS" pitchFamily="32" charset="0"/>
            </a:endParaRPr>
          </a:p>
          <a:p>
            <a:pPr algn="just" eaLnBrk="1" hangingPunct="1">
              <a:lnSpc>
                <a:spcPct val="80000"/>
              </a:lnSpc>
            </a:pPr>
            <a:r>
              <a:rPr lang="es-ES" altLang="es-ES" sz="1600" b="1" dirty="0">
                <a:solidFill>
                  <a:schemeClr val="tx2"/>
                </a:solidFill>
                <a:latin typeface="Arial" panose="020B0604020202020204" pitchFamily="34" charset="0"/>
              </a:rPr>
              <a:t>3 subtipos en funci</a:t>
            </a:r>
            <a:r>
              <a:rPr lang="es-ES" altLang="es-ES" sz="1600" b="1" dirty="0">
                <a:solidFill>
                  <a:schemeClr val="tx2"/>
                </a:solidFill>
              </a:rPr>
              <a:t>ó</a:t>
            </a:r>
            <a:r>
              <a:rPr lang="es-ES" altLang="es-ES" sz="1600" b="1" dirty="0">
                <a:solidFill>
                  <a:schemeClr val="tx2"/>
                </a:solidFill>
                <a:latin typeface="Arial" panose="020B0604020202020204" pitchFamily="34" charset="0"/>
              </a:rPr>
              <a:t>n de los s</a:t>
            </a:r>
            <a:r>
              <a:rPr lang="es-ES" altLang="es-ES" sz="1600" b="1" dirty="0">
                <a:solidFill>
                  <a:schemeClr val="tx2"/>
                </a:solidFill>
              </a:rPr>
              <a:t>í</a:t>
            </a:r>
            <a:r>
              <a:rPr lang="es-ES" altLang="es-ES" sz="1600" b="1" dirty="0">
                <a:solidFill>
                  <a:schemeClr val="tx2"/>
                </a:solidFill>
                <a:latin typeface="Arial" panose="020B0604020202020204" pitchFamily="34" charset="0"/>
              </a:rPr>
              <a:t>ntomas predominantes:</a:t>
            </a:r>
            <a:r>
              <a:rPr lang="es-ES" altLang="es-ES" sz="1600" dirty="0">
                <a:latin typeface="Arial" panose="020B0604020202020204" pitchFamily="34" charset="0"/>
              </a:rPr>
              <a:t> </a:t>
            </a:r>
            <a:endParaRPr lang="es-ES" altLang="es-ES" sz="1600" dirty="0">
              <a:latin typeface="Arial Unicode MS" pitchFamily="32" charset="0"/>
            </a:endParaRPr>
          </a:p>
          <a:p>
            <a:pPr algn="just" eaLnBrk="1" hangingPunct="1">
              <a:lnSpc>
                <a:spcPct val="80000"/>
              </a:lnSpc>
              <a:buNone/>
            </a:pPr>
            <a:r>
              <a:rPr lang="es-ES" altLang="es-ES" sz="1600" b="1" dirty="0">
                <a:latin typeface="Arial" panose="020B0604020202020204" pitchFamily="34" charset="0"/>
              </a:rPr>
              <a:t>CON PREDOMINIO DE D.A.:</a:t>
            </a:r>
            <a:r>
              <a:rPr lang="es-ES" altLang="es-ES" sz="1600" dirty="0">
                <a:latin typeface="Arial" panose="020B0604020202020204" pitchFamily="34" charset="0"/>
              </a:rPr>
              <a:t>  predominio de s</a:t>
            </a:r>
            <a:r>
              <a:rPr lang="es-ES" altLang="es-ES" sz="1600" dirty="0"/>
              <a:t>í</a:t>
            </a:r>
            <a:r>
              <a:rPr lang="es-ES" altLang="es-ES" sz="1600" dirty="0">
                <a:latin typeface="Arial" panose="020B0604020202020204" pitchFamily="34" charset="0"/>
              </a:rPr>
              <a:t>ntomas de inatenci</a:t>
            </a:r>
            <a:r>
              <a:rPr lang="es-ES" altLang="es-ES" sz="1600" dirty="0"/>
              <a:t>ó</a:t>
            </a:r>
            <a:r>
              <a:rPr lang="es-ES" altLang="es-ES" sz="1600" dirty="0">
                <a:latin typeface="Arial" panose="020B0604020202020204" pitchFamily="34" charset="0"/>
              </a:rPr>
              <a:t>n. S</a:t>
            </a:r>
            <a:r>
              <a:rPr lang="es-ES" altLang="es-ES" sz="1600" dirty="0"/>
              <a:t>í</a:t>
            </a:r>
            <a:r>
              <a:rPr lang="es-ES" altLang="es-ES" sz="1600" dirty="0">
                <a:latin typeface="Arial" panose="020B0604020202020204" pitchFamily="34" charset="0"/>
              </a:rPr>
              <a:t>ntomas</a:t>
            </a:r>
            <a:endParaRPr lang="es-ES" altLang="es-ES" sz="1600" dirty="0">
              <a:latin typeface="Arial" panose="020B0604020202020204" pitchFamily="34" charset="0"/>
            </a:endParaRPr>
          </a:p>
          <a:p>
            <a:pPr algn="just" eaLnBrk="1" hangingPunct="1">
              <a:lnSpc>
                <a:spcPct val="80000"/>
              </a:lnSpc>
              <a:buNone/>
            </a:pPr>
            <a:r>
              <a:rPr lang="es-ES" altLang="es-ES" sz="1600" dirty="0">
                <a:latin typeface="Arial" panose="020B0604020202020204" pitchFamily="34" charset="0"/>
              </a:rPr>
              <a:t>impulsividad-hiperactividad son leves. (ojo. Pueden pasar desapercibidos/ peor</a:t>
            </a:r>
            <a:endParaRPr lang="es-ES" altLang="es-ES" sz="1600" dirty="0">
              <a:latin typeface="Arial" panose="020B0604020202020204" pitchFamily="34" charset="0"/>
            </a:endParaRPr>
          </a:p>
          <a:p>
            <a:pPr algn="just" eaLnBrk="1" hangingPunct="1">
              <a:lnSpc>
                <a:spcPct val="80000"/>
              </a:lnSpc>
              <a:buNone/>
            </a:pPr>
            <a:r>
              <a:rPr lang="es-ES" altLang="es-ES" sz="1600" dirty="0">
                <a:latin typeface="Arial" panose="020B0604020202020204" pitchFamily="34" charset="0"/>
              </a:rPr>
              <a:t>entendidos)</a:t>
            </a:r>
            <a:endParaRPr lang="es-ES" altLang="es-ES" sz="1600" dirty="0">
              <a:latin typeface="Arial Unicode MS" pitchFamily="32" charset="0"/>
            </a:endParaRPr>
          </a:p>
          <a:p>
            <a:pPr algn="just" eaLnBrk="1" hangingPunct="1">
              <a:lnSpc>
                <a:spcPct val="80000"/>
              </a:lnSpc>
            </a:pPr>
            <a:endParaRPr lang="es-ES" altLang="es-ES" sz="1600" dirty="0">
              <a:latin typeface="Arial" panose="020B0604020202020204" pitchFamily="34" charset="0"/>
            </a:endParaRPr>
          </a:p>
          <a:p>
            <a:pPr algn="just" eaLnBrk="1" hangingPunct="1">
              <a:lnSpc>
                <a:spcPct val="80000"/>
              </a:lnSpc>
              <a:buNone/>
            </a:pPr>
            <a:r>
              <a:rPr lang="es-ES" altLang="es-ES" sz="1600" b="1" dirty="0">
                <a:latin typeface="Arial" panose="020B0604020202020204" pitchFamily="34" charset="0"/>
              </a:rPr>
              <a:t>PREDOMINIO HIPERACTIVO-IMPULSIVO:</a:t>
            </a:r>
            <a:r>
              <a:rPr lang="es-ES" altLang="es-ES" sz="1600" dirty="0">
                <a:latin typeface="Arial" panose="020B0604020202020204" pitchFamily="34" charset="0"/>
              </a:rPr>
              <a:t> predominan s</a:t>
            </a:r>
            <a:r>
              <a:rPr lang="es-ES" altLang="es-ES" sz="1600" dirty="0"/>
              <a:t>í</a:t>
            </a:r>
            <a:r>
              <a:rPr lang="es-ES" altLang="es-ES" sz="1600" dirty="0">
                <a:latin typeface="Arial" panose="020B0604020202020204" pitchFamily="34" charset="0"/>
              </a:rPr>
              <a:t>ntomas m</a:t>
            </a:r>
            <a:r>
              <a:rPr lang="es-ES" altLang="es-ES" sz="1600" dirty="0"/>
              <a:t>ú</a:t>
            </a:r>
            <a:r>
              <a:rPr lang="es-ES" altLang="es-ES" sz="1600" dirty="0">
                <a:latin typeface="Arial" panose="020B0604020202020204" pitchFamily="34" charset="0"/>
              </a:rPr>
              <a:t>ltiples de </a:t>
            </a:r>
            <a:endParaRPr lang="es-ES" altLang="es-ES" sz="1600" dirty="0">
              <a:latin typeface="Arial" panose="020B0604020202020204" pitchFamily="34" charset="0"/>
            </a:endParaRPr>
          </a:p>
          <a:p>
            <a:pPr algn="just" eaLnBrk="1" hangingPunct="1">
              <a:lnSpc>
                <a:spcPct val="80000"/>
              </a:lnSpc>
              <a:buNone/>
            </a:pPr>
            <a:r>
              <a:rPr lang="es-ES" altLang="es-ES" sz="1600" dirty="0">
                <a:latin typeface="Arial" panose="020B0604020202020204" pitchFamily="34" charset="0"/>
              </a:rPr>
              <a:t>hiperactividad-impulsividad con pocos o ning</a:t>
            </a:r>
            <a:r>
              <a:rPr lang="es-ES" altLang="es-ES" sz="1600" dirty="0"/>
              <a:t>ú</a:t>
            </a:r>
            <a:r>
              <a:rPr lang="es-ES" altLang="es-ES" sz="1600" dirty="0">
                <a:latin typeface="Arial" panose="020B0604020202020204" pitchFamily="34" charset="0"/>
              </a:rPr>
              <a:t>n s</a:t>
            </a:r>
            <a:r>
              <a:rPr lang="es-ES" altLang="es-ES" sz="1600" dirty="0"/>
              <a:t>í</a:t>
            </a:r>
            <a:r>
              <a:rPr lang="es-ES" altLang="es-ES" sz="1600" dirty="0">
                <a:latin typeface="Arial" panose="020B0604020202020204" pitchFamily="34" charset="0"/>
              </a:rPr>
              <a:t>ntoma de inatenci</a:t>
            </a:r>
            <a:r>
              <a:rPr lang="es-ES" altLang="es-ES" sz="1600" dirty="0"/>
              <a:t>ó</a:t>
            </a:r>
            <a:r>
              <a:rPr lang="es-ES" altLang="es-ES" sz="1600" dirty="0">
                <a:latin typeface="Arial" panose="020B0604020202020204" pitchFamily="34" charset="0"/>
              </a:rPr>
              <a:t>n. </a:t>
            </a:r>
            <a:endParaRPr lang="es-ES" altLang="es-ES" sz="1600" dirty="0">
              <a:latin typeface="Arial Unicode MS" pitchFamily="32" charset="0"/>
            </a:endParaRPr>
          </a:p>
          <a:p>
            <a:pPr eaLnBrk="1" hangingPunct="1">
              <a:lnSpc>
                <a:spcPct val="80000"/>
              </a:lnSpc>
              <a:buNone/>
            </a:pPr>
            <a:endParaRPr lang="es-ES" altLang="es-ES" sz="1600" dirty="0">
              <a:latin typeface="Arial" panose="020B0604020202020204" pitchFamily="34" charset="0"/>
            </a:endParaRPr>
          </a:p>
          <a:p>
            <a:pPr eaLnBrk="1" hangingPunct="1">
              <a:lnSpc>
                <a:spcPct val="80000"/>
              </a:lnSpc>
              <a:buNone/>
            </a:pPr>
            <a:r>
              <a:rPr lang="es-ES" altLang="es-ES" sz="1600" b="1" dirty="0">
                <a:latin typeface="Arial" panose="020B0604020202020204" pitchFamily="34" charset="0"/>
              </a:rPr>
              <a:t>COMBINADO.</a:t>
            </a:r>
            <a:r>
              <a:rPr lang="es-ES" altLang="es-ES" sz="1600" dirty="0">
                <a:latin typeface="Arial" panose="020B0604020202020204" pitchFamily="34" charset="0"/>
              </a:rPr>
              <a:t> S</a:t>
            </a:r>
            <a:r>
              <a:rPr lang="es-ES" altLang="es-ES" sz="1600" dirty="0"/>
              <a:t>í</a:t>
            </a:r>
            <a:r>
              <a:rPr lang="es-ES" altLang="es-ES" sz="1600" dirty="0">
                <a:latin typeface="Arial" panose="020B0604020202020204" pitchFamily="34" charset="0"/>
              </a:rPr>
              <a:t>ntomas de inatenci</a:t>
            </a:r>
            <a:r>
              <a:rPr lang="es-ES" altLang="es-ES" sz="1600" dirty="0"/>
              <a:t>ó</a:t>
            </a:r>
            <a:r>
              <a:rPr lang="es-ES" altLang="es-ES" sz="1600" dirty="0">
                <a:latin typeface="Arial" panose="020B0604020202020204" pitchFamily="34" charset="0"/>
              </a:rPr>
              <a:t>n, impulsividad e hiperactividad.</a:t>
            </a:r>
            <a:r>
              <a:rPr lang="es-ES" altLang="es-ES" sz="1600" dirty="0"/>
              <a:t> </a:t>
            </a:r>
            <a:endParaRPr lang="es-ES" altLang="es-E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ctrTitle"/>
          </p:nvPr>
        </p:nvSpPr>
        <p:spPr>
          <a:xfrm>
            <a:off x="609600" y="152400"/>
            <a:ext cx="2590800" cy="914400"/>
          </a:xfrm>
          <a:ln/>
        </p:spPr>
        <p:txBody>
          <a:bodyPr vert="horz" wrap="square" lIns="91440" tIns="45720" rIns="91440" bIns="45720" anchor="ctr" anchorCtr="0"/>
          <a:p>
            <a:pPr algn="l" eaLnBrk="1" hangingPunct="1">
              <a:buClrTx/>
              <a:buSzTx/>
              <a:buFontTx/>
            </a:pPr>
            <a:r>
              <a:rPr lang="es-ES" altLang="es-ES" sz="2000" b="1" dirty="0">
                <a:latin typeface="Arial Unicode MS" pitchFamily="32" charset="0"/>
              </a:rPr>
              <a:t>El que observa, VE:</a:t>
            </a:r>
            <a:r>
              <a:rPr lang="es-ES" altLang="es-ES" dirty="0"/>
              <a:t> </a:t>
            </a:r>
            <a:endParaRPr lang="es-ES" altLang="es-ES" dirty="0"/>
          </a:p>
        </p:txBody>
      </p:sp>
      <p:sp>
        <p:nvSpPr>
          <p:cNvPr id="45058" name="Rectangle 3"/>
          <p:cNvSpPr>
            <a:spLocks noGrp="1"/>
          </p:cNvSpPr>
          <p:nvPr>
            <p:ph type="subTitle" idx="1" hasCustomPrompt="1"/>
          </p:nvPr>
        </p:nvSpPr>
        <p:spPr>
          <a:xfrm>
            <a:off x="1524000" y="1066800"/>
            <a:ext cx="6400800" cy="2895600"/>
          </a:xfrm>
          <a:ln/>
        </p:spPr>
        <p:txBody>
          <a:bodyPr vert="horz" wrap="square" lIns="91440" tIns="45720" rIns="91440" bIns="45720" anchor="t" anchorCtr="0"/>
          <a:p>
            <a:pPr eaLnBrk="1" hangingPunct="1">
              <a:buClrTx/>
              <a:buSzTx/>
              <a:buFontTx/>
            </a:pPr>
            <a:r>
              <a:rPr lang="es-ES" altLang="es-ES" sz="1600" dirty="0">
                <a:latin typeface="Arial Unicode MS" pitchFamily="32" charset="0"/>
                <a:ea typeface="+mn-ea"/>
                <a:cs typeface="+mn-cs"/>
              </a:rPr>
              <a:t>DIFICULTAD PERSISTENTE EN LA ATENCIÓN</a:t>
            </a:r>
            <a:endParaRPr lang="es-ES" altLang="es-ES" sz="1600" dirty="0">
              <a:latin typeface="Arial Unicode MS" pitchFamily="32" charset="0"/>
              <a:ea typeface="+mn-ea"/>
              <a:cs typeface="+mn-cs"/>
            </a:endParaRPr>
          </a:p>
          <a:p>
            <a:pPr eaLnBrk="1" hangingPunct="1">
              <a:buClrTx/>
              <a:buSzTx/>
              <a:buFontTx/>
            </a:pPr>
            <a:r>
              <a:rPr lang="es-ES" altLang="es-ES" sz="1600" dirty="0">
                <a:latin typeface="Arial Unicode MS" pitchFamily="32" charset="0"/>
                <a:ea typeface="+mn-ea"/>
                <a:cs typeface="+mn-cs"/>
              </a:rPr>
              <a:t>+</a:t>
            </a:r>
            <a:endParaRPr lang="es-ES" altLang="es-ES" sz="1600" dirty="0">
              <a:latin typeface="Arial Unicode MS" pitchFamily="32" charset="0"/>
              <a:ea typeface="+mn-ea"/>
              <a:cs typeface="+mn-cs"/>
            </a:endParaRPr>
          </a:p>
          <a:p>
            <a:pPr eaLnBrk="1" hangingPunct="1">
              <a:buClrTx/>
              <a:buSzTx/>
              <a:buFontTx/>
            </a:pPr>
            <a:r>
              <a:rPr lang="es-ES" altLang="es-ES" sz="1600" dirty="0">
                <a:latin typeface="Arial Unicode MS" pitchFamily="32" charset="0"/>
                <a:ea typeface="+mn-ea"/>
                <a:cs typeface="+mn-cs"/>
              </a:rPr>
              <a:t>DIFICULTAD EN EL CONTROL DE IMPULSOS</a:t>
            </a:r>
            <a:endParaRPr lang="es-ES" altLang="es-ES" sz="1600" dirty="0">
              <a:latin typeface="Arial Unicode MS" pitchFamily="32" charset="0"/>
              <a:ea typeface="+mn-ea"/>
              <a:cs typeface="+mn-cs"/>
            </a:endParaRPr>
          </a:p>
          <a:p>
            <a:pPr eaLnBrk="1" hangingPunct="1">
              <a:buClrTx/>
              <a:buSzTx/>
              <a:buFontTx/>
            </a:pPr>
            <a:r>
              <a:rPr lang="es-ES" altLang="es-ES" sz="1600" dirty="0">
                <a:latin typeface="Arial Unicode MS" pitchFamily="32" charset="0"/>
                <a:ea typeface="+mn-ea"/>
                <a:cs typeface="+mn-cs"/>
              </a:rPr>
              <a:t>+</a:t>
            </a:r>
            <a:endParaRPr lang="es-ES" altLang="es-ES" sz="1600" dirty="0">
              <a:latin typeface="Arial Unicode MS" pitchFamily="32" charset="0"/>
              <a:ea typeface="+mn-ea"/>
              <a:cs typeface="+mn-cs"/>
            </a:endParaRPr>
          </a:p>
          <a:p>
            <a:pPr eaLnBrk="1" hangingPunct="1">
              <a:buClrTx/>
              <a:buSzTx/>
              <a:buFontTx/>
            </a:pPr>
            <a:r>
              <a:rPr lang="es-ES" altLang="es-ES" sz="1600" dirty="0">
                <a:latin typeface="Arial Unicode MS" pitchFamily="32" charset="0"/>
                <a:ea typeface="+mn-ea"/>
                <a:cs typeface="+mn-cs"/>
              </a:rPr>
              <a:t>EXCESIVA ACTIVIDAD</a:t>
            </a:r>
            <a:endParaRPr lang="es-ES" altLang="es-ES" sz="1600" dirty="0">
              <a:latin typeface="Arial Unicode MS" pitchFamily="32" charset="0"/>
              <a:ea typeface="+mn-ea"/>
              <a:cs typeface="+mn-cs"/>
            </a:endParaRPr>
          </a:p>
          <a:p>
            <a:pPr eaLnBrk="1" hangingPunct="1">
              <a:buClrTx/>
              <a:buSzTx/>
              <a:buFontTx/>
            </a:pPr>
            <a:r>
              <a:rPr lang="es-ES" altLang="es-ES" sz="1600" dirty="0">
                <a:latin typeface="Arial Unicode MS" pitchFamily="32" charset="0"/>
                <a:ea typeface="+mn-ea"/>
                <a:cs typeface="+mn-cs"/>
              </a:rPr>
              <a:t>= </a:t>
            </a:r>
            <a:endParaRPr lang="es-ES" altLang="es-ES" sz="1600" dirty="0">
              <a:latin typeface="Arial Unicode MS" pitchFamily="32" charset="0"/>
              <a:ea typeface="+mn-ea"/>
              <a:cs typeface="+mn-cs"/>
            </a:endParaRPr>
          </a:p>
          <a:p>
            <a:pPr eaLnBrk="1" hangingPunct="1">
              <a:buClrTx/>
              <a:buSzTx/>
              <a:buFontTx/>
            </a:pPr>
            <a:r>
              <a:rPr lang="es-ES" altLang="es-ES" sz="1600" b="1" dirty="0">
                <a:solidFill>
                  <a:schemeClr val="tx2"/>
                </a:solidFill>
                <a:latin typeface="Arial Unicode MS" pitchFamily="32" charset="0"/>
                <a:ea typeface="+mn-ea"/>
                <a:cs typeface="+mn-cs"/>
              </a:rPr>
              <a:t>COMPORTAMIENTO INADECUADO</a:t>
            </a:r>
            <a:endParaRPr lang="es-ES" altLang="es-ES" sz="1600" b="1" dirty="0">
              <a:solidFill>
                <a:schemeClr val="tx2"/>
              </a:solidFill>
              <a:latin typeface="Arial Unicode MS" pitchFamily="32" charset="0"/>
              <a:ea typeface="+mn-ea"/>
              <a:cs typeface="+mn-cs"/>
            </a:endParaRPr>
          </a:p>
          <a:p>
            <a:pPr eaLnBrk="1" hangingPunct="1">
              <a:buClrTx/>
              <a:buSzTx/>
              <a:buFontTx/>
            </a:pPr>
            <a:r>
              <a:rPr lang="es-ES" altLang="es-ES" sz="1600" b="1" dirty="0">
                <a:solidFill>
                  <a:schemeClr val="tx2"/>
                </a:solidFill>
                <a:latin typeface="Arial Unicode MS" pitchFamily="32" charset="0"/>
                <a:ea typeface="+mn-ea"/>
                <a:cs typeface="+mn-cs"/>
              </a:rPr>
              <a:t>(variable en función de tarea, cansancio, motivación, etc)</a:t>
            </a:r>
            <a:endParaRPr lang="es-ES" altLang="es-ES" sz="1600" b="1" dirty="0">
              <a:solidFill>
                <a:schemeClr val="tx2"/>
              </a:solidFill>
              <a:latin typeface="Arial Unicode MS" pitchFamily="32" charset="0"/>
              <a:ea typeface="+mn-ea"/>
              <a:cs typeface="+mn-cs"/>
            </a:endParaRPr>
          </a:p>
          <a:p>
            <a:pPr eaLnBrk="1" hangingPunct="1">
              <a:buClrTx/>
              <a:buSzTx/>
              <a:buFontTx/>
            </a:pPr>
            <a:r>
              <a:rPr lang="es-ES" altLang="es-ES" sz="1600" b="1" dirty="0">
                <a:solidFill>
                  <a:schemeClr val="tx2"/>
                </a:solidFill>
                <a:latin typeface="Arial Unicode MS" pitchFamily="32" charset="0"/>
                <a:ea typeface="+mn-ea"/>
                <a:cs typeface="+mn-cs"/>
              </a:rPr>
              <a:t>ETIQUETA: VAGO, MALEDUCADO</a:t>
            </a:r>
            <a:r>
              <a:rPr lang="es-ES" altLang="es-ES" sz="1600" dirty="0">
                <a:latin typeface="Arial Unicode MS" pitchFamily="32" charset="0"/>
                <a:ea typeface="+mn-ea"/>
                <a:cs typeface="+mn-cs"/>
              </a:rPr>
              <a:t>.</a:t>
            </a:r>
            <a:endParaRPr lang="es-ES" altLang="es-ES" sz="1600" dirty="0">
              <a:latin typeface="Arial Unicode MS" pitchFamily="32" charset="0"/>
              <a:ea typeface="+mn-ea"/>
              <a:cs typeface="+mn-cs"/>
            </a:endParaRPr>
          </a:p>
          <a:p>
            <a:pPr algn="just" eaLnBrk="1" hangingPunct="1">
              <a:buClrTx/>
              <a:buSzTx/>
              <a:buFontTx/>
            </a:pPr>
            <a:r>
              <a:rPr lang="es-ES" altLang="es-ES" sz="1600" dirty="0">
                <a:latin typeface="Arial Unicode MS" pitchFamily="32" charset="0"/>
                <a:ea typeface="+mn-ea"/>
                <a:cs typeface="+mn-cs"/>
              </a:rPr>
              <a:t> </a:t>
            </a:r>
            <a:endParaRPr lang="es-ES" altLang="es-ES" sz="1600" dirty="0">
              <a:latin typeface="Arial Unicode MS" pitchFamily="32" charset="0"/>
              <a:ea typeface="+mn-ea"/>
              <a:cs typeface="+mn-cs"/>
            </a:endParaRPr>
          </a:p>
          <a:p>
            <a:pPr eaLnBrk="1" hangingPunct="1">
              <a:buClrTx/>
              <a:buSzTx/>
              <a:buFontTx/>
            </a:pPr>
            <a:endParaRPr lang="es-ES" altLang="es-ES" sz="1600" dirty="0">
              <a:latin typeface="Arial Unicode MS" pitchFamily="32" charset="0"/>
              <a:ea typeface="+mn-ea"/>
              <a:cs typeface="+mn-cs"/>
            </a:endParaRPr>
          </a:p>
        </p:txBody>
      </p:sp>
      <p:sp>
        <p:nvSpPr>
          <p:cNvPr id="45059" name="Text Box 4"/>
          <p:cNvSpPr txBox="1"/>
          <p:nvPr/>
        </p:nvSpPr>
        <p:spPr>
          <a:xfrm>
            <a:off x="838200" y="4419600"/>
            <a:ext cx="7315200" cy="1922463"/>
          </a:xfrm>
          <a:prstGeom prst="rect">
            <a:avLst/>
          </a:prstGeom>
          <a:solidFill>
            <a:schemeClr val="tx1"/>
          </a:solidFill>
          <a:ln w="9525">
            <a:noFill/>
          </a:ln>
        </p:spPr>
        <p:txBody>
          <a:bodyPr anchor="t" anchorCtr="0">
            <a:spAutoFit/>
          </a:bodyPr>
          <a:p>
            <a:pPr algn="just">
              <a:spcBef>
                <a:spcPct val="50000"/>
              </a:spcBef>
            </a:pPr>
            <a:r>
              <a:rPr lang="es-ES" altLang="es-ES" sz="1200" b="1" dirty="0">
                <a:solidFill>
                  <a:schemeClr val="bg1"/>
                </a:solidFill>
                <a:latin typeface="Arial" panose="020B0604020202020204" pitchFamily="34" charset="0"/>
              </a:rPr>
              <a:t>CONSEJOS:</a:t>
            </a:r>
            <a:endParaRPr lang="es-ES" altLang="es-ES" sz="1200" b="1" dirty="0">
              <a:solidFill>
                <a:schemeClr val="bg1"/>
              </a:solidFill>
              <a:latin typeface="Arial Unicode MS" pitchFamily="32" charset="0"/>
            </a:endParaRPr>
          </a:p>
          <a:p>
            <a:pPr algn="just">
              <a:spcBef>
                <a:spcPct val="50000"/>
              </a:spcBef>
            </a:pPr>
            <a:r>
              <a:rPr lang="es-ES" altLang="es-ES" sz="1200" b="1" dirty="0">
                <a:solidFill>
                  <a:schemeClr val="bg1"/>
                </a:solidFill>
                <a:latin typeface="Arial" panose="020B0604020202020204" pitchFamily="34" charset="0"/>
              </a:rPr>
              <a:t>Para el CANSANCIO. </a:t>
            </a:r>
            <a:endParaRPr lang="es-ES" altLang="es-ES" sz="1200" b="1" dirty="0">
              <a:solidFill>
                <a:schemeClr val="bg1"/>
              </a:solidFill>
              <a:latin typeface="Arial Unicode MS" pitchFamily="32" charset="0"/>
            </a:endParaRPr>
          </a:p>
          <a:p>
            <a:pPr algn="just">
              <a:spcBef>
                <a:spcPct val="50000"/>
              </a:spcBef>
            </a:pPr>
            <a:r>
              <a:rPr lang="es-ES" altLang="es-ES" sz="1200" b="1" dirty="0">
                <a:solidFill>
                  <a:schemeClr val="bg1"/>
                </a:solidFill>
                <a:latin typeface="Arial" panose="020B0604020202020204" pitchFamily="34" charset="0"/>
              </a:rPr>
              <a:t>1</a:t>
            </a:r>
            <a:r>
              <a:rPr lang="es-ES" altLang="es-ES" sz="1200" b="1" dirty="0">
                <a:solidFill>
                  <a:schemeClr val="bg1"/>
                </a:solidFill>
                <a:latin typeface="Times New Roman" panose="02020603050405020304" charset="0"/>
              </a:rPr>
              <a:t>º</a:t>
            </a:r>
            <a:r>
              <a:rPr lang="es-ES" altLang="es-ES" sz="1200" b="1" dirty="0">
                <a:solidFill>
                  <a:schemeClr val="bg1"/>
                </a:solidFill>
                <a:latin typeface="Arial" panose="020B0604020202020204" pitchFamily="34" charset="0"/>
              </a:rPr>
              <a:t> TAREAS REPETITIVAS, M</a:t>
            </a:r>
            <a:r>
              <a:rPr lang="es-ES" altLang="es-ES" sz="1200" b="1" dirty="0">
                <a:solidFill>
                  <a:schemeClr val="bg1"/>
                </a:solidFill>
                <a:latin typeface="Times New Roman" panose="02020603050405020304" charset="0"/>
              </a:rPr>
              <a:t>Á</a:t>
            </a:r>
            <a:r>
              <a:rPr lang="es-ES" altLang="es-ES" sz="1200" b="1" dirty="0">
                <a:solidFill>
                  <a:schemeClr val="bg1"/>
                </a:solidFill>
                <a:latin typeface="Arial" panose="020B0604020202020204" pitchFamily="34" charset="0"/>
              </a:rPr>
              <a:t>S CONCENTRACI</a:t>
            </a:r>
            <a:r>
              <a:rPr lang="es-ES" altLang="es-ES" sz="1200" b="1" dirty="0">
                <a:solidFill>
                  <a:schemeClr val="bg1"/>
                </a:solidFill>
                <a:latin typeface="Times New Roman" panose="02020603050405020304" charset="0"/>
              </a:rPr>
              <a:t>Ó</a:t>
            </a:r>
            <a:r>
              <a:rPr lang="es-ES" altLang="es-ES" sz="1200" b="1" dirty="0">
                <a:solidFill>
                  <a:schemeClr val="bg1"/>
                </a:solidFill>
                <a:latin typeface="Arial" panose="020B0604020202020204" pitchFamily="34" charset="0"/>
              </a:rPr>
              <a:t>N</a:t>
            </a:r>
            <a:endParaRPr lang="es-ES" altLang="es-ES" sz="1200" b="1" dirty="0">
              <a:solidFill>
                <a:schemeClr val="bg1"/>
              </a:solidFill>
              <a:latin typeface="Arial Unicode MS" pitchFamily="32" charset="0"/>
            </a:endParaRPr>
          </a:p>
          <a:p>
            <a:pPr algn="just">
              <a:spcBef>
                <a:spcPct val="50000"/>
              </a:spcBef>
            </a:pPr>
            <a:r>
              <a:rPr lang="es-ES" altLang="es-ES" sz="1200" b="1" dirty="0">
                <a:solidFill>
                  <a:schemeClr val="bg1"/>
                </a:solidFill>
                <a:latin typeface="Arial" panose="020B0604020202020204" pitchFamily="34" charset="0"/>
              </a:rPr>
              <a:t>2</a:t>
            </a:r>
            <a:r>
              <a:rPr lang="es-ES" altLang="es-ES" sz="1200" b="1" dirty="0">
                <a:solidFill>
                  <a:schemeClr val="bg1"/>
                </a:solidFill>
                <a:latin typeface="Times New Roman" panose="02020603050405020304" charset="0"/>
              </a:rPr>
              <a:t>º</a:t>
            </a:r>
            <a:r>
              <a:rPr lang="es-ES" altLang="es-ES" sz="1200" b="1" dirty="0">
                <a:solidFill>
                  <a:schemeClr val="bg1"/>
                </a:solidFill>
                <a:latin typeface="Arial" panose="020B0604020202020204" pitchFamily="34" charset="0"/>
              </a:rPr>
              <a:t> ACTIVIDADES NUEVAS, ACTRATIVAS, F</a:t>
            </a:r>
            <a:r>
              <a:rPr lang="es-ES" altLang="es-ES" sz="1200" b="1" dirty="0">
                <a:solidFill>
                  <a:schemeClr val="bg1"/>
                </a:solidFill>
                <a:latin typeface="Times New Roman" panose="02020603050405020304" charset="0"/>
              </a:rPr>
              <a:t>Í</a:t>
            </a:r>
            <a:r>
              <a:rPr lang="es-ES" altLang="es-ES" sz="1200" b="1" dirty="0">
                <a:solidFill>
                  <a:schemeClr val="bg1"/>
                </a:solidFill>
                <a:latin typeface="Arial" panose="020B0604020202020204" pitchFamily="34" charset="0"/>
              </a:rPr>
              <a:t>SICAS</a:t>
            </a:r>
            <a:endParaRPr lang="es-ES" altLang="es-ES" sz="1200" b="1" dirty="0">
              <a:solidFill>
                <a:schemeClr val="bg1"/>
              </a:solidFill>
              <a:latin typeface="Arial Unicode MS" pitchFamily="32" charset="0"/>
            </a:endParaRPr>
          </a:p>
          <a:p>
            <a:pPr algn="just">
              <a:spcBef>
                <a:spcPct val="50000"/>
              </a:spcBef>
            </a:pPr>
            <a:r>
              <a:rPr lang="es-ES" altLang="es-ES" sz="1200" b="1" dirty="0">
                <a:solidFill>
                  <a:schemeClr val="bg1"/>
                </a:solidFill>
                <a:latin typeface="Arial" panose="020B0604020202020204" pitchFamily="34" charset="0"/>
              </a:rPr>
              <a:t>Para la MOTIVACI</a:t>
            </a:r>
            <a:r>
              <a:rPr lang="es-ES" altLang="es-ES" sz="1200" b="1" dirty="0">
                <a:solidFill>
                  <a:schemeClr val="bg1"/>
                </a:solidFill>
                <a:latin typeface="Times New Roman" panose="02020603050405020304" charset="0"/>
              </a:rPr>
              <a:t>Ó</a:t>
            </a:r>
            <a:r>
              <a:rPr lang="es-ES" altLang="es-ES" sz="1200" b="1" dirty="0">
                <a:solidFill>
                  <a:schemeClr val="bg1"/>
                </a:solidFill>
                <a:latin typeface="Arial" panose="020B0604020202020204" pitchFamily="34" charset="0"/>
              </a:rPr>
              <a:t>N.</a:t>
            </a:r>
            <a:endParaRPr lang="es-ES" altLang="es-ES" sz="1200" b="1" dirty="0">
              <a:solidFill>
                <a:schemeClr val="bg1"/>
              </a:solidFill>
              <a:latin typeface="Arial Unicode MS" pitchFamily="32" charset="0"/>
            </a:endParaRPr>
          </a:p>
          <a:p>
            <a:pPr algn="just">
              <a:spcBef>
                <a:spcPct val="50000"/>
              </a:spcBef>
            </a:pPr>
            <a:r>
              <a:rPr lang="es-ES" altLang="es-ES" sz="1200" b="1" dirty="0">
                <a:solidFill>
                  <a:schemeClr val="bg1"/>
                </a:solidFill>
                <a:latin typeface="Arial" panose="020B0604020202020204" pitchFamily="34" charset="0"/>
              </a:rPr>
              <a:t>Comenzar el estudio, realizaci</a:t>
            </a:r>
            <a:r>
              <a:rPr lang="es-ES" altLang="es-ES" sz="1200" b="1" dirty="0">
                <a:solidFill>
                  <a:schemeClr val="bg1"/>
                </a:solidFill>
                <a:latin typeface="Times New Roman" panose="02020603050405020304" charset="0"/>
              </a:rPr>
              <a:t>ó</a:t>
            </a:r>
            <a:r>
              <a:rPr lang="es-ES" altLang="es-ES" sz="1200" b="1" dirty="0">
                <a:solidFill>
                  <a:schemeClr val="bg1"/>
                </a:solidFill>
                <a:latin typeface="Arial" panose="020B0604020202020204" pitchFamily="34" charset="0"/>
              </a:rPr>
              <a:t>n de deberes, introduciendo LAS M</a:t>
            </a:r>
            <a:r>
              <a:rPr lang="es-ES" altLang="es-ES" sz="1200" b="1" dirty="0">
                <a:solidFill>
                  <a:schemeClr val="bg1"/>
                </a:solidFill>
                <a:latin typeface="Times New Roman" panose="02020603050405020304" charset="0"/>
              </a:rPr>
              <a:t>Á</a:t>
            </a:r>
            <a:r>
              <a:rPr lang="es-ES" altLang="es-ES" sz="1200" b="1" dirty="0">
                <a:solidFill>
                  <a:schemeClr val="bg1"/>
                </a:solidFill>
                <a:latin typeface="Arial" panose="020B0604020202020204" pitchFamily="34" charset="0"/>
              </a:rPr>
              <a:t>S F</a:t>
            </a:r>
            <a:r>
              <a:rPr lang="es-ES" altLang="es-ES" sz="1200" b="1" dirty="0">
                <a:solidFill>
                  <a:schemeClr val="bg1"/>
                </a:solidFill>
                <a:latin typeface="Times New Roman" panose="02020603050405020304" charset="0"/>
              </a:rPr>
              <a:t>Á</a:t>
            </a:r>
            <a:r>
              <a:rPr lang="es-ES" altLang="es-ES" sz="1200" b="1" dirty="0">
                <a:solidFill>
                  <a:schemeClr val="bg1"/>
                </a:solidFill>
                <a:latin typeface="Arial" panose="020B0604020202020204" pitchFamily="34" charset="0"/>
              </a:rPr>
              <a:t>CILES AL PRINCIPIO</a:t>
            </a:r>
            <a:endParaRPr lang="es-ES" altLang="es-ES" sz="1200" b="1" dirty="0">
              <a:solidFill>
                <a:schemeClr val="bg1"/>
              </a:solidFill>
              <a:latin typeface="Arial Unicode MS" pitchFamily="32" charset="0"/>
            </a:endParaRPr>
          </a:p>
          <a:p>
            <a:pPr>
              <a:spcBef>
                <a:spcPct val="50000"/>
              </a:spcBef>
            </a:pPr>
            <a:endParaRPr lang="es-ES" altLang="es-ES" sz="1200" b="1" dirty="0">
              <a:solidFill>
                <a:schemeClr val="bg1"/>
              </a:solidFill>
              <a:latin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a:spLocks noGrp="1"/>
          </p:cNvSpPr>
          <p:nvPr>
            <p:ph type="title"/>
          </p:nvPr>
        </p:nvSpPr>
        <p:spPr>
          <a:xfrm>
            <a:off x="457200" y="304800"/>
            <a:ext cx="1752600" cy="685800"/>
          </a:xfrm>
          <a:ln/>
        </p:spPr>
        <p:txBody>
          <a:bodyPr vert="horz" wrap="square" lIns="91440" tIns="45720" rIns="91440" bIns="45720" anchor="ctr" anchorCtr="0"/>
          <a:p>
            <a:pPr algn="l" eaLnBrk="1" hangingPunct="1"/>
            <a:r>
              <a:rPr lang="es-ES" altLang="es-ES" sz="2000" b="1" dirty="0">
                <a:latin typeface="Arial Unicode MS" pitchFamily="32" charset="0"/>
              </a:rPr>
              <a:t>RECUERDA:</a:t>
            </a:r>
            <a:endParaRPr lang="es-ES" altLang="es-ES" sz="2000" b="1" dirty="0">
              <a:latin typeface="Arial Unicode MS" pitchFamily="32" charset="0"/>
              <a:ea typeface="Arial" panose="020B0604020202020204" pitchFamily="34" charset="0"/>
            </a:endParaRPr>
          </a:p>
        </p:txBody>
      </p:sp>
      <p:sp>
        <p:nvSpPr>
          <p:cNvPr id="47106" name="Rectangle 3"/>
          <p:cNvSpPr>
            <a:spLocks noGrp="1"/>
          </p:cNvSpPr>
          <p:nvPr>
            <p:ph idx="1" hasCustomPrompt="1"/>
          </p:nvPr>
        </p:nvSpPr>
        <p:spPr>
          <a:xfrm>
            <a:off x="533400" y="990600"/>
            <a:ext cx="7772400" cy="5181600"/>
          </a:xfrm>
          <a:ln/>
        </p:spPr>
        <p:txBody>
          <a:bodyPr vert="horz" wrap="square" lIns="91440" tIns="45720" rIns="91440" bIns="45720" anchor="t" anchorCtr="0"/>
          <a:p>
            <a:pPr algn="just" eaLnBrk="1" hangingPunct="1">
              <a:buNone/>
            </a:pPr>
            <a:endParaRPr lang="es-ES" altLang="es-ES" sz="1600" dirty="0">
              <a:latin typeface="Arial Unicode MS" pitchFamily="32" charset="0"/>
            </a:endParaRPr>
          </a:p>
          <a:p>
            <a:pPr algn="just" eaLnBrk="1" hangingPunct="1"/>
            <a:r>
              <a:rPr lang="es-ES" altLang="es-ES" sz="1600" b="1" dirty="0">
                <a:latin typeface="Arial Unicode MS" pitchFamily="32" charset="0"/>
              </a:rPr>
              <a:t>Es un estilo de comportamiento inadecuado</a:t>
            </a:r>
            <a:endParaRPr lang="es-ES" altLang="es-ES" sz="1600" dirty="0">
              <a:latin typeface="Arial Unicode MS" pitchFamily="32" charset="0"/>
            </a:endParaRPr>
          </a:p>
          <a:p>
            <a:pPr algn="just" eaLnBrk="1" hangingPunct="1"/>
            <a:r>
              <a:rPr lang="es-ES" altLang="es-ES" sz="1600" b="1" dirty="0">
                <a:latin typeface="Arial Unicode MS" pitchFamily="32" charset="0"/>
              </a:rPr>
              <a:t>La intensidad y el tipo de manifestaciones varían de un niño a otro.</a:t>
            </a:r>
            <a:endParaRPr lang="es-ES" altLang="es-ES" sz="1600" b="1" dirty="0">
              <a:latin typeface="Arial Unicode MS" pitchFamily="32" charset="0"/>
            </a:endParaRPr>
          </a:p>
          <a:p>
            <a:pPr algn="just" eaLnBrk="1" hangingPunct="1"/>
            <a:r>
              <a:rPr lang="es-ES" altLang="es-ES" sz="1600" b="1" dirty="0">
                <a:latin typeface="Arial Unicode MS" pitchFamily="32" charset="0"/>
              </a:rPr>
              <a:t>Pueden ser diferentes en función de factores: situacionales; emocionales,</a:t>
            </a:r>
            <a:endParaRPr lang="es-ES" altLang="es-ES" sz="1600" b="1" dirty="0">
              <a:latin typeface="Arial Unicode MS" pitchFamily="32" charset="0"/>
            </a:endParaRPr>
          </a:p>
          <a:p>
            <a:pPr algn="just" eaLnBrk="1" hangingPunct="1"/>
            <a:r>
              <a:rPr lang="es-ES" altLang="es-ES" sz="1600" b="1" dirty="0">
                <a:latin typeface="Arial Unicode MS" pitchFamily="32" charset="0"/>
              </a:rPr>
              <a:t>motivacionales.  </a:t>
            </a:r>
            <a:endParaRPr lang="es-ES" altLang="es-ES" sz="1600" b="1" dirty="0">
              <a:latin typeface="Arial Unicode MS" pitchFamily="32" charset="0"/>
            </a:endParaRPr>
          </a:p>
          <a:p>
            <a:pPr algn="ctr" eaLnBrk="1" hangingPunct="1">
              <a:buNone/>
            </a:pPr>
            <a:r>
              <a:rPr lang="es-ES" altLang="es-ES" b="1" i="1" dirty="0">
                <a:solidFill>
                  <a:srgbClr val="0000FF"/>
                </a:solidFill>
                <a:latin typeface="Arial" panose="020B0604020202020204" pitchFamily="34" charset="0"/>
              </a:rPr>
              <a:t> e</a:t>
            </a:r>
            <a:endParaRPr lang="es-ES" altLang="es-ES" b="1" i="1" dirty="0">
              <a:solidFill>
                <a:srgbClr val="0000FF"/>
              </a:solidFill>
              <a:latin typeface="Arial" panose="020B0604020202020204" pitchFamily="34" charset="0"/>
            </a:endParaRPr>
          </a:p>
          <a:p>
            <a:pPr algn="ctr" eaLnBrk="1" hangingPunct="1">
              <a:buNone/>
            </a:pPr>
            <a:r>
              <a:rPr lang="es-ES" altLang="es-ES" sz="1800" b="1" i="1" dirty="0">
                <a:latin typeface="Arial Unicode MS" pitchFamily="32" charset="0"/>
              </a:rPr>
              <a:t>“No todos los hiperactivos se mueven mucho ni todos los que se mueven  son hiperactivos” </a:t>
            </a:r>
            <a:endParaRPr lang="es-ES" altLang="es-ES" sz="1800" b="1" i="1" dirty="0">
              <a:latin typeface="Arial Unicode MS" pitchFamily="32" charset="0"/>
            </a:endParaRPr>
          </a:p>
          <a:p>
            <a:pPr algn="ctr" eaLnBrk="1" hangingPunct="1">
              <a:buNone/>
            </a:pPr>
            <a:endParaRPr lang="es-ES" altLang="es-ES" sz="1800" b="1" i="1" dirty="0">
              <a:latin typeface="Arial Unicode MS" pitchFamily="32" charset="0"/>
            </a:endParaRPr>
          </a:p>
          <a:p>
            <a:pPr algn="ctr" eaLnBrk="1" hangingPunct="1">
              <a:buNone/>
            </a:pPr>
            <a:r>
              <a:rPr lang="es-ES" altLang="es-ES" sz="1800" b="1" dirty="0">
                <a:latin typeface="Arial Unicode MS" pitchFamily="32" charset="0"/>
              </a:rPr>
              <a:t>       </a:t>
            </a:r>
            <a:r>
              <a:rPr lang="es-ES" altLang="es-ES" sz="1800" b="1" i="1" dirty="0">
                <a:latin typeface="Arial Unicode MS" pitchFamily="32" charset="0"/>
              </a:rPr>
              <a:t>“No todos los niños que se distraen mucho son hiperactivos, </a:t>
            </a:r>
            <a:endParaRPr lang="es-ES" altLang="es-ES" sz="1800" b="1" i="1" dirty="0">
              <a:latin typeface="Arial Unicode MS" pitchFamily="32" charset="0"/>
            </a:endParaRPr>
          </a:p>
          <a:p>
            <a:pPr algn="ctr" eaLnBrk="1" hangingPunct="1">
              <a:buNone/>
            </a:pPr>
            <a:r>
              <a:rPr lang="es-ES" altLang="es-ES" sz="1800" b="1" i="1" dirty="0">
                <a:latin typeface="Arial Unicode MS" pitchFamily="32" charset="0"/>
              </a:rPr>
              <a:t>ni todos  los hiperactivos tienen dificultades de atención en todo momento” </a:t>
            </a:r>
            <a:endParaRPr lang="es-ES" altLang="es-ES" sz="1800" b="1" i="1" dirty="0">
              <a:latin typeface="Arial Unicode MS" pitchFamily="32" charset="0"/>
            </a:endParaRPr>
          </a:p>
          <a:p>
            <a:pPr algn="ctr" eaLnBrk="1" hangingPunct="1">
              <a:buNone/>
            </a:pPr>
            <a:endParaRPr lang="es-ES" altLang="es-ES" sz="1800" b="1" i="1" dirty="0">
              <a:latin typeface="Arial Unicode MS" pitchFamily="32" charset="0"/>
            </a:endParaRPr>
          </a:p>
          <a:p>
            <a:pPr algn="ctr" eaLnBrk="1" hangingPunct="1">
              <a:buNone/>
            </a:pPr>
            <a:r>
              <a:rPr lang="es-ES" altLang="es-ES" sz="1800" b="1" dirty="0">
                <a:latin typeface="Arial Unicode MS" pitchFamily="32" charset="0"/>
              </a:rPr>
              <a:t>      </a:t>
            </a:r>
            <a:r>
              <a:rPr lang="es-ES" altLang="es-ES" sz="1800" b="1" i="1" dirty="0">
                <a:latin typeface="Arial Unicode MS" pitchFamily="32" charset="0"/>
              </a:rPr>
              <a:t>“No todos los niños que tienen dificultad para el autocontrol y que  actúan impulsivamente son hiperactivos, PERO SI TODOS </a:t>
            </a:r>
            <a:endParaRPr lang="es-ES" altLang="es-ES" sz="1800" b="1" i="1" dirty="0">
              <a:latin typeface="Arial Unicode MS" pitchFamily="32" charset="0"/>
            </a:endParaRPr>
          </a:p>
          <a:p>
            <a:pPr algn="ctr" eaLnBrk="1" hangingPunct="1">
              <a:buNone/>
            </a:pPr>
            <a:r>
              <a:rPr lang="es-ES" altLang="es-ES" sz="1800" b="1" i="1" dirty="0">
                <a:latin typeface="Arial Unicode MS" pitchFamily="32" charset="0"/>
              </a:rPr>
              <a:t>       LOS HIPERACTIVOS ACTUAN IMPULSIVAMENTE</a:t>
            </a:r>
            <a:r>
              <a:rPr lang="es-ES" altLang="es-ES" sz="1800" dirty="0">
                <a:latin typeface="Arial Unicode MS" pitchFamily="32" charset="0"/>
              </a:rPr>
              <a:t> “</a:t>
            </a:r>
            <a:endParaRPr lang="es-ES" altLang="es-ES" sz="1800" dirty="0">
              <a:latin typeface="Arial Unicode MS" pitchFamily="32" charset="0"/>
            </a:endParaRPr>
          </a:p>
        </p:txBody>
      </p:sp>
      <p:sp>
        <p:nvSpPr>
          <p:cNvPr id="47107" name="Line 4"/>
          <p:cNvSpPr/>
          <p:nvPr/>
        </p:nvSpPr>
        <p:spPr>
          <a:xfrm>
            <a:off x="990600" y="2667000"/>
            <a:ext cx="6934200" cy="0"/>
          </a:xfrm>
          <a:prstGeom prst="line">
            <a:avLst/>
          </a:prstGeom>
          <a:ln w="38100" cap="flat" cmpd="sng">
            <a:solidFill>
              <a:schemeClr val="tx1"/>
            </a:solidFill>
            <a:prstDash val="solid"/>
            <a:round/>
            <a:headEnd type="none" w="med" len="med"/>
            <a:tailEnd type="none" w="med" len="me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a:xfrm>
            <a:off x="685800" y="609600"/>
            <a:ext cx="7772400" cy="304800"/>
          </a:xfrm>
          <a:ln/>
        </p:spPr>
        <p:txBody>
          <a:bodyPr vert="horz" wrap="square" lIns="91440" tIns="45720" rIns="91440" bIns="45720" anchor="ctr" anchorCtr="0"/>
          <a:p>
            <a:pPr eaLnBrk="1" hangingPunct="1"/>
            <a:r>
              <a:rPr lang="es-ES" altLang="es-ES" sz="2400" dirty="0">
                <a:latin typeface="Arial Unicode MS" pitchFamily="32" charset="0"/>
              </a:rPr>
              <a:t>¿POR QUÉ ES IMPORTANTE VUESTRO PAPEL?</a:t>
            </a:r>
            <a:br>
              <a:rPr lang="es-ES" altLang="es-ES" sz="2400" dirty="0">
                <a:latin typeface="Arial Unicode MS" pitchFamily="32" charset="0"/>
              </a:rPr>
            </a:br>
            <a:endParaRPr lang="es-ES" altLang="es-ES" sz="2400" dirty="0">
              <a:latin typeface="Arial Unicode MS" pitchFamily="32" charset="0"/>
              <a:ea typeface="Arial Unicode MS" pitchFamily="32" charset="0"/>
            </a:endParaRPr>
          </a:p>
        </p:txBody>
      </p:sp>
      <p:sp>
        <p:nvSpPr>
          <p:cNvPr id="35843" name="Rectangle 3"/>
          <p:cNvSpPr/>
          <p:nvPr/>
        </p:nvSpPr>
        <p:spPr>
          <a:xfrm>
            <a:off x="1066800" y="1600200"/>
            <a:ext cx="7391400" cy="4359275"/>
          </a:xfrm>
          <a:prstGeom prst="rect">
            <a:avLst/>
          </a:prstGeom>
          <a:noFill/>
          <a:ln w="9525">
            <a:noFill/>
          </a:ln>
        </p:spPr>
        <p:txBody>
          <a:bodyPr anchor="t" anchorCtr="0">
            <a:spAutoFit/>
          </a:bodyPr>
          <a:p>
            <a:pPr algn="just"/>
            <a:r>
              <a:rPr lang="en-US" altLang="es-ES" sz="2000" b="1" dirty="0">
                <a:solidFill>
                  <a:schemeClr val="tx2"/>
                </a:solidFill>
                <a:latin typeface="Arial" panose="020B0604020202020204" pitchFamily="34" charset="0"/>
              </a:rPr>
              <a:t>EFECTOS POSITIVOS DE LA MEDICACI</a:t>
            </a:r>
            <a:r>
              <a:rPr lang="en-US" altLang="es-ES" sz="2000" b="1" dirty="0">
                <a:solidFill>
                  <a:schemeClr val="tx2"/>
                </a:solidFill>
                <a:latin typeface="Times New Roman" panose="02020603050405020304" charset="0"/>
              </a:rPr>
              <a:t>Ó</a:t>
            </a:r>
            <a:r>
              <a:rPr lang="en-US" altLang="es-ES" sz="2000" b="1" dirty="0">
                <a:solidFill>
                  <a:schemeClr val="tx2"/>
                </a:solidFill>
                <a:latin typeface="Arial" panose="020B0604020202020204" pitchFamily="34" charset="0"/>
              </a:rPr>
              <a:t>N: </a:t>
            </a:r>
            <a:endParaRPr lang="en-US" altLang="es-ES" sz="2000" b="1" dirty="0">
              <a:solidFill>
                <a:schemeClr val="tx2"/>
              </a:solidFill>
              <a:latin typeface="Arial Unicode MS" pitchFamily="32" charset="0"/>
            </a:endParaRPr>
          </a:p>
          <a:p>
            <a:pPr algn="just" eaLnBrk="0" hangingPunct="0">
              <a:buChar char="•"/>
            </a:pPr>
            <a:r>
              <a:rPr lang="en-US" altLang="es-ES" sz="2000" dirty="0">
                <a:latin typeface="Arial" panose="020B0604020202020204" pitchFamily="34" charset="0"/>
              </a:rPr>
              <a:t>INHIBIR Y ESPERAR ANTES DE RESPONDER.</a:t>
            </a:r>
            <a:endParaRPr lang="en-US" altLang="es-ES" sz="2000" dirty="0">
              <a:latin typeface="Arial" panose="020B0604020202020204" pitchFamily="34" charset="0"/>
            </a:endParaRPr>
          </a:p>
          <a:p>
            <a:pPr algn="just" eaLnBrk="0" hangingPunct="0"/>
            <a:r>
              <a:rPr lang="en-US" altLang="es-ES" sz="2000" dirty="0">
                <a:latin typeface="Arial" panose="020B0604020202020204" pitchFamily="34" charset="0"/>
              </a:rPr>
              <a:t> </a:t>
            </a:r>
            <a:endParaRPr lang="en-US" altLang="es-ES" sz="2000" dirty="0">
              <a:latin typeface="Arial Unicode MS" pitchFamily="32" charset="0"/>
            </a:endParaRPr>
          </a:p>
          <a:p>
            <a:pPr algn="just" eaLnBrk="0" hangingPunct="0">
              <a:buChar char="•"/>
            </a:pPr>
            <a:r>
              <a:rPr lang="en-US" altLang="es-ES" sz="2000" dirty="0">
                <a:latin typeface="Arial" panose="020B0604020202020204" pitchFamily="34" charset="0"/>
              </a:rPr>
              <a:t>Menos: ru</a:t>
            </a:r>
            <a:r>
              <a:rPr lang="en-US" altLang="es-ES" sz="2000" dirty="0">
                <a:latin typeface="Times New Roman" panose="02020603050405020304" charset="0"/>
              </a:rPr>
              <a:t>í</a:t>
            </a:r>
            <a:r>
              <a:rPr lang="en-US" altLang="es-ES" sz="2000" dirty="0">
                <a:latin typeface="Arial" panose="020B0604020202020204" pitchFamily="34" charset="0"/>
              </a:rPr>
              <a:t>do, impulsivos, problemas de agresividad y desobediencia.</a:t>
            </a:r>
            <a:endParaRPr lang="en-US" altLang="es-ES" sz="2000" dirty="0">
              <a:latin typeface="Arial" panose="020B0604020202020204" pitchFamily="34" charset="0"/>
            </a:endParaRPr>
          </a:p>
          <a:p>
            <a:pPr algn="just" eaLnBrk="0" hangingPunct="0"/>
            <a:endParaRPr lang="en-US" altLang="es-ES" sz="2000" dirty="0">
              <a:latin typeface="Arial" panose="020B0604020202020204" pitchFamily="34" charset="0"/>
            </a:endParaRPr>
          </a:p>
          <a:p>
            <a:pPr algn="just" eaLnBrk="0" hangingPunct="0">
              <a:buChar char="•"/>
            </a:pPr>
            <a:r>
              <a:rPr lang="en-US" altLang="es-ES" sz="2000" dirty="0">
                <a:latin typeface="Arial" panose="020B0604020202020204" pitchFamily="34" charset="0"/>
              </a:rPr>
              <a:t>Reducci</a:t>
            </a:r>
            <a:r>
              <a:rPr lang="en-US" altLang="es-ES" sz="2000" dirty="0">
                <a:latin typeface="Times New Roman" panose="02020603050405020304" charset="0"/>
              </a:rPr>
              <a:t>ó</a:t>
            </a:r>
            <a:r>
              <a:rPr lang="en-US" altLang="es-ES" sz="2000" dirty="0">
                <a:latin typeface="Arial" panose="020B0604020202020204" pitchFamily="34" charset="0"/>
              </a:rPr>
              <a:t>n de 3 s</a:t>
            </a:r>
            <a:r>
              <a:rPr lang="en-US" altLang="es-ES" sz="2000" dirty="0">
                <a:latin typeface="Times New Roman" panose="02020603050405020304" charset="0"/>
              </a:rPr>
              <a:t>í</a:t>
            </a:r>
            <a:r>
              <a:rPr lang="en-US" altLang="es-ES" sz="2000" dirty="0">
                <a:latin typeface="Arial" panose="020B0604020202020204" pitchFamily="34" charset="0"/>
              </a:rPr>
              <a:t>ntomas principales: ACTIVIDAD MOTORA, IMPULSIVIDAD Y DISTRAIBILIDAD.</a:t>
            </a:r>
            <a:endParaRPr lang="en-US" altLang="es-ES" sz="2000" dirty="0">
              <a:latin typeface="Arial Unicode MS" pitchFamily="32" charset="0"/>
            </a:endParaRPr>
          </a:p>
          <a:p>
            <a:pPr algn="just" eaLnBrk="0" hangingPunct="0"/>
            <a:endParaRPr lang="en-US" altLang="es-ES" sz="2000" dirty="0">
              <a:latin typeface="Arial" panose="020B0604020202020204" pitchFamily="34" charset="0"/>
            </a:endParaRPr>
          </a:p>
          <a:p>
            <a:pPr algn="just" eaLnBrk="0" hangingPunct="0"/>
            <a:r>
              <a:rPr lang="en-US" altLang="es-ES" sz="2000" dirty="0">
                <a:latin typeface="Arial" panose="020B0604020202020204" pitchFamily="34" charset="0"/>
              </a:rPr>
              <a:t>Ana Miranda y cols. (2006): No suficiente para MEJORIA EN APRENDIZAJES ESCOLARES. Importancia de </a:t>
            </a:r>
            <a:r>
              <a:rPr lang="en-US" altLang="es-ES" sz="2000" dirty="0">
                <a:latin typeface="Times New Roman" panose="02020603050405020304" charset="0"/>
              </a:rPr>
              <a:t>“</a:t>
            </a:r>
            <a:r>
              <a:rPr lang="en-US" altLang="es-ES" sz="2000" dirty="0">
                <a:latin typeface="Arial" panose="020B0604020202020204" pitchFamily="34" charset="0"/>
              </a:rPr>
              <a:t>monitoreo</a:t>
            </a:r>
            <a:r>
              <a:rPr lang="en-US" altLang="es-ES" sz="2000" dirty="0">
                <a:latin typeface="Times New Roman" panose="02020603050405020304" charset="0"/>
              </a:rPr>
              <a:t>”</a:t>
            </a:r>
            <a:r>
              <a:rPr lang="en-US" altLang="es-ES" sz="2000" dirty="0">
                <a:latin typeface="Arial" panose="020B0604020202020204" pitchFamily="34" charset="0"/>
              </a:rPr>
              <a:t>. </a:t>
            </a:r>
            <a:endParaRPr lang="en-US" altLang="es-ES" sz="2000" dirty="0">
              <a:latin typeface="Arial" panose="020B0604020202020204" pitchFamily="34" charset="0"/>
            </a:endParaRPr>
          </a:p>
          <a:p>
            <a:pPr algn="just" eaLnBrk="0" hangingPunct="0"/>
            <a:endParaRPr lang="en-US" altLang="es-ES" sz="2000" dirty="0">
              <a:latin typeface="Arial Unicode MS" pitchFamily="32" charset="0"/>
            </a:endParaRPr>
          </a:p>
          <a:p>
            <a:pPr eaLnBrk="0" hangingPunct="0"/>
            <a:r>
              <a:rPr lang="en-US" altLang="es-ES" sz="2000" dirty="0">
                <a:latin typeface="Arial" panose="020B0604020202020204" pitchFamily="34" charset="0"/>
              </a:rPr>
              <a:t>Disminuci</a:t>
            </a:r>
            <a:r>
              <a:rPr lang="en-US" altLang="es-ES" sz="2000" dirty="0">
                <a:latin typeface="Times New Roman" panose="02020603050405020304" charset="0"/>
              </a:rPr>
              <a:t>ó</a:t>
            </a:r>
            <a:r>
              <a:rPr lang="en-US" altLang="es-ES" sz="2000" dirty="0">
                <a:latin typeface="Arial" panose="020B0604020202020204" pitchFamily="34" charset="0"/>
              </a:rPr>
              <a:t>n de S</a:t>
            </a:r>
            <a:r>
              <a:rPr lang="en-US" altLang="es-ES" sz="2000" dirty="0">
                <a:latin typeface="Times New Roman" panose="02020603050405020304" charset="0"/>
              </a:rPr>
              <a:t>Í</a:t>
            </a:r>
            <a:r>
              <a:rPr lang="en-US" altLang="es-ES" sz="2000" dirty="0">
                <a:latin typeface="Arial" panose="020B0604020202020204" pitchFamily="34" charset="0"/>
              </a:rPr>
              <a:t>NTOMAS CON SUPERVISI</a:t>
            </a:r>
            <a:r>
              <a:rPr lang="en-US" altLang="es-ES" sz="2000" dirty="0">
                <a:latin typeface="Times New Roman" panose="02020603050405020304" charset="0"/>
              </a:rPr>
              <a:t>Ó</a:t>
            </a:r>
            <a:r>
              <a:rPr lang="en-US" altLang="es-ES" sz="2000" dirty="0">
                <a:latin typeface="Arial" panose="020B0604020202020204" pitchFamily="34" charset="0"/>
              </a:rPr>
              <a:t>N DE TAREAS COMO GUIAS PARA SU COMPORTAMIENTO</a:t>
            </a:r>
            <a:r>
              <a:rPr lang="en-US" altLang="es-ES" sz="2000" dirty="0">
                <a:latin typeface="Times New Roman" panose="02020603050405020304" charset="0"/>
              </a:rPr>
              <a:t> </a:t>
            </a:r>
            <a:endParaRPr lang="en-US" altLang="es-ES" sz="2000"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a:ln/>
        </p:spPr>
        <p:txBody>
          <a:bodyPr vert="horz" wrap="square" lIns="91440" tIns="45720" rIns="91440" bIns="45720" anchor="ctr" anchorCtr="0"/>
          <a:p>
            <a:pPr eaLnBrk="1" hangingPunct="1"/>
            <a:br>
              <a:rPr lang="es-ES" altLang="es-ES" sz="1600" dirty="0">
                <a:latin typeface="Arial" panose="020B0604020202020204" pitchFamily="34" charset="0"/>
              </a:rPr>
            </a:br>
            <a:br>
              <a:rPr lang="es-ES" altLang="es-ES" sz="1600" dirty="0">
                <a:latin typeface="Arial" panose="020B0604020202020204" pitchFamily="34" charset="0"/>
              </a:rPr>
            </a:br>
            <a:br>
              <a:rPr lang="es-ES" altLang="es-ES" sz="1600" dirty="0">
                <a:latin typeface="Arial" panose="020B0604020202020204" pitchFamily="34" charset="0"/>
              </a:rPr>
            </a:br>
            <a:br>
              <a:rPr lang="es-ES" altLang="es-ES" sz="1600" dirty="0">
                <a:latin typeface="Arial" panose="020B0604020202020204" pitchFamily="34" charset="0"/>
              </a:rPr>
            </a:br>
            <a:r>
              <a:rPr lang="es-ES" altLang="es-ES" sz="1600" dirty="0">
                <a:latin typeface="Arial" panose="020B0604020202020204" pitchFamily="34" charset="0"/>
              </a:rPr>
              <a:t>PARA PENSAR...</a:t>
            </a:r>
            <a:br>
              <a:rPr lang="es-ES" altLang="es-ES" sz="1600" dirty="0">
                <a:latin typeface="Arial Unicode MS" pitchFamily="32" charset="0"/>
              </a:rPr>
            </a:br>
            <a:br>
              <a:rPr lang="es-ES" altLang="es-ES" sz="1600" dirty="0">
                <a:latin typeface="Arial Unicode MS" pitchFamily="32" charset="0"/>
              </a:rPr>
            </a:br>
            <a:br>
              <a:rPr lang="es-ES" altLang="es-ES" sz="1600" dirty="0">
                <a:latin typeface="Arial Unicode MS" pitchFamily="32" charset="0"/>
              </a:rPr>
            </a:br>
            <a:r>
              <a:rPr lang="es-ES" altLang="es-ES" sz="1600" dirty="0"/>
              <a:t>“</a:t>
            </a:r>
            <a:r>
              <a:rPr lang="es-ES" altLang="es-ES" sz="1600" dirty="0">
                <a:latin typeface="Arial" panose="020B0604020202020204" pitchFamily="34" charset="0"/>
              </a:rPr>
              <a:t>Al igual que no le negar</a:t>
            </a:r>
            <a:r>
              <a:rPr lang="es-ES" altLang="es-ES" sz="1600" dirty="0"/>
              <a:t>í</a:t>
            </a:r>
            <a:r>
              <a:rPr lang="es-ES" altLang="es-ES" sz="1600" dirty="0">
                <a:latin typeface="Arial" panose="020B0604020202020204" pitchFamily="34" charset="0"/>
              </a:rPr>
              <a:t>amos las gafas a un ni</a:t>
            </a:r>
            <a:r>
              <a:rPr lang="es-ES" altLang="es-ES" sz="1600" dirty="0"/>
              <a:t>ñ</a:t>
            </a:r>
            <a:r>
              <a:rPr lang="es-ES" altLang="es-ES" sz="1600" dirty="0">
                <a:latin typeface="Arial" panose="020B0604020202020204" pitchFamily="34" charset="0"/>
              </a:rPr>
              <a:t>o que las necesitara, no podemos negarle la acomodaci</a:t>
            </a:r>
            <a:r>
              <a:rPr lang="es-ES" altLang="es-ES" sz="1600" dirty="0"/>
              <a:t>ó</a:t>
            </a:r>
            <a:r>
              <a:rPr lang="es-ES" altLang="es-ES" sz="1600" dirty="0">
                <a:latin typeface="Arial" panose="020B0604020202020204" pitchFamily="34" charset="0"/>
              </a:rPr>
              <a:t>n a un ni</a:t>
            </a:r>
            <a:r>
              <a:rPr lang="es-ES" altLang="es-ES" sz="1600" dirty="0"/>
              <a:t>ñ</a:t>
            </a:r>
            <a:r>
              <a:rPr lang="es-ES" altLang="es-ES" sz="1600" dirty="0">
                <a:latin typeface="Arial" panose="020B0604020202020204" pitchFamily="34" charset="0"/>
              </a:rPr>
              <a:t>o TDAH</a:t>
            </a:r>
            <a:r>
              <a:rPr lang="es-ES" altLang="es-ES" sz="1600" dirty="0"/>
              <a:t>”</a:t>
            </a:r>
            <a:br>
              <a:rPr lang="es-ES" altLang="es-ES" sz="1600" dirty="0">
                <a:latin typeface="Arial Unicode MS" pitchFamily="32" charset="0"/>
              </a:rPr>
            </a:br>
            <a:br>
              <a:rPr lang="es-ES" altLang="es-ES" sz="1600" dirty="0">
                <a:latin typeface="Arial Unicode MS" pitchFamily="32" charset="0"/>
              </a:rPr>
            </a:br>
            <a:endParaRPr lang="es-ES" altLang="es-ES" sz="1600" dirty="0">
              <a:latin typeface="Arial Unicode MS" pitchFamily="32" charset="0"/>
              <a:ea typeface="Arial Unicode MS" pitchFamily="32" charset="0"/>
            </a:endParaRPr>
          </a:p>
        </p:txBody>
      </p:sp>
      <p:sp>
        <p:nvSpPr>
          <p:cNvPr id="51202" name="Rectangle 3"/>
          <p:cNvSpPr>
            <a:spLocks noGrp="1"/>
          </p:cNvSpPr>
          <p:nvPr>
            <p:ph idx="1" hasCustomPrompt="1"/>
          </p:nvPr>
        </p:nvSpPr>
        <p:spPr>
          <a:xfrm>
            <a:off x="609600" y="3124200"/>
            <a:ext cx="7772400" cy="4114800"/>
          </a:xfrm>
          <a:ln/>
        </p:spPr>
        <p:txBody>
          <a:bodyPr vert="horz" wrap="square" lIns="91440" tIns="45720" rIns="91440" bIns="45720" anchor="t" anchorCtr="0"/>
          <a:p>
            <a:pPr algn="ctr" eaLnBrk="1" hangingPunct="1"/>
            <a:r>
              <a:rPr lang="es-ES" altLang="es-ES" sz="2400" dirty="0">
                <a:latin typeface="Arial Unicode MS" pitchFamily="32" charset="0"/>
              </a:rPr>
              <a:t>Importancia de que los profesores y padres cuenten con HERRAMIENTAS PARA AYUDARLES A LA ADQUISICIÓN DE HH PERSONALES. </a:t>
            </a:r>
            <a:br>
              <a:rPr lang="es-ES" altLang="es-ES" sz="2400" dirty="0">
                <a:latin typeface="Arial Unicode MS" pitchFamily="32" charset="0"/>
              </a:rPr>
            </a:br>
            <a:r>
              <a:rPr lang="es-ES" altLang="es-ES" sz="2400" dirty="0">
                <a:latin typeface="Arial Unicode MS" pitchFamily="32" charset="0"/>
              </a:rPr>
              <a:t>Para ello, el organismo (biología) debe estar preparado.</a:t>
            </a:r>
            <a:endParaRPr lang="es-ES" altLang="es-ES" sz="2400" dirty="0">
              <a:latin typeface="Arial Unicode MS" pitchFamily="32" charset="0"/>
              <a:ea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p:cNvSpPr>
          <p:nvPr>
            <p:ph type="title"/>
          </p:nvPr>
        </p:nvSpPr>
        <p:spPr>
          <a:xfrm>
            <a:off x="381000" y="228600"/>
            <a:ext cx="7772400" cy="990600"/>
          </a:xfrm>
          <a:ln/>
        </p:spPr>
        <p:txBody>
          <a:bodyPr vert="horz" wrap="square" lIns="91440" tIns="45720" rIns="91440" bIns="45720" anchor="ctr" anchorCtr="0"/>
          <a:p>
            <a:pPr algn="l" eaLnBrk="1" hangingPunct="1"/>
            <a:r>
              <a:rPr lang="es-ES" altLang="es-ES" sz="3600" b="1" dirty="0">
                <a:latin typeface="Arial Unicode MS" pitchFamily="32" charset="0"/>
              </a:rPr>
              <a:t>FUNCIONES EJECUTIVAS</a:t>
            </a:r>
            <a:r>
              <a:rPr lang="es-ES" altLang="es-ES" sz="3600" dirty="0">
                <a:latin typeface="Arial Unicode MS" pitchFamily="32" charset="0"/>
              </a:rPr>
              <a:t> </a:t>
            </a:r>
            <a:r>
              <a:rPr lang="es-ES" altLang="es-ES" sz="2400" dirty="0">
                <a:latin typeface="Arial Unicode MS" pitchFamily="32" charset="0"/>
              </a:rPr>
              <a:t>(BARCkLEY):</a:t>
            </a:r>
            <a:endParaRPr lang="es-ES" altLang="es-ES" sz="2400" dirty="0">
              <a:latin typeface="Arial Unicode MS" pitchFamily="32" charset="0"/>
              <a:ea typeface="Arial" panose="020B0604020202020204" pitchFamily="34" charset="0"/>
            </a:endParaRPr>
          </a:p>
        </p:txBody>
      </p:sp>
      <p:sp>
        <p:nvSpPr>
          <p:cNvPr id="53250" name="Rectangle 3"/>
          <p:cNvSpPr>
            <a:spLocks noGrp="1"/>
          </p:cNvSpPr>
          <p:nvPr>
            <p:ph idx="1" hasCustomPrompt="1"/>
          </p:nvPr>
        </p:nvSpPr>
        <p:spPr>
          <a:xfrm>
            <a:off x="685800" y="1447800"/>
            <a:ext cx="7772400" cy="4114800"/>
          </a:xfrm>
          <a:ln/>
        </p:spPr>
        <p:txBody>
          <a:bodyPr vert="horz" wrap="square" lIns="91440" tIns="45720" rIns="91440" bIns="45720" anchor="t" anchorCtr="0"/>
          <a:p>
            <a:pPr eaLnBrk="1" hangingPunct="1">
              <a:lnSpc>
                <a:spcPct val="90000"/>
              </a:lnSpc>
            </a:pPr>
            <a:endParaRPr lang="es-ES" altLang="es-ES" sz="2000" dirty="0">
              <a:latin typeface="Arial Unicode MS" pitchFamily="32" charset="0"/>
            </a:endParaRPr>
          </a:p>
          <a:p>
            <a:pPr eaLnBrk="1" hangingPunct="1">
              <a:lnSpc>
                <a:spcPct val="90000"/>
              </a:lnSpc>
            </a:pPr>
            <a:r>
              <a:rPr lang="es-ES" altLang="es-ES" sz="2000" b="1" dirty="0">
                <a:solidFill>
                  <a:schemeClr val="tx2"/>
                </a:solidFill>
                <a:latin typeface="Arial Unicode MS" pitchFamily="32" charset="0"/>
              </a:rPr>
              <a:t>Memoria de Trabajo no Verbal:</a:t>
            </a:r>
            <a:r>
              <a:rPr lang="es-ES" altLang="es-ES" sz="2000" b="1" dirty="0">
                <a:latin typeface="Arial Unicode MS" pitchFamily="32" charset="0"/>
              </a:rPr>
              <a:t> GUIA- PREVISIÓN- PLANIFICACIÓN</a:t>
            </a:r>
            <a:endParaRPr lang="es-ES" altLang="es-ES" sz="2000" b="1" dirty="0">
              <a:latin typeface="Arial Unicode MS" pitchFamily="32" charset="0"/>
            </a:endParaRPr>
          </a:p>
          <a:p>
            <a:pPr eaLnBrk="1" hangingPunct="1">
              <a:lnSpc>
                <a:spcPct val="90000"/>
              </a:lnSpc>
            </a:pPr>
            <a:endParaRPr lang="es-ES" altLang="es-ES" sz="2000" dirty="0">
              <a:latin typeface="Arial Unicode MS" pitchFamily="32" charset="0"/>
            </a:endParaRPr>
          </a:p>
          <a:p>
            <a:pPr eaLnBrk="1" hangingPunct="1">
              <a:lnSpc>
                <a:spcPct val="90000"/>
              </a:lnSpc>
            </a:pPr>
            <a:r>
              <a:rPr lang="es-ES" altLang="es-ES" sz="2000" b="1" dirty="0">
                <a:solidFill>
                  <a:schemeClr val="tx2"/>
                </a:solidFill>
                <a:latin typeface="Arial Unicode MS" pitchFamily="32" charset="0"/>
              </a:rPr>
              <a:t>Memoria de Trabajo Verbal:</a:t>
            </a:r>
            <a:r>
              <a:rPr lang="es-ES" altLang="es-ES" sz="2000" b="1" dirty="0">
                <a:latin typeface="Arial Unicode MS" pitchFamily="32" charset="0"/>
              </a:rPr>
              <a:t> LENGUAJE INTERNO-REGULACIÓN Y DIRECCION</a:t>
            </a:r>
            <a:endParaRPr lang="es-ES" altLang="es-ES" sz="2000" b="1" dirty="0">
              <a:latin typeface="Arial Unicode MS" pitchFamily="32" charset="0"/>
            </a:endParaRPr>
          </a:p>
          <a:p>
            <a:pPr eaLnBrk="1" hangingPunct="1">
              <a:lnSpc>
                <a:spcPct val="90000"/>
              </a:lnSpc>
              <a:buNone/>
            </a:pPr>
            <a:endParaRPr lang="es-ES" altLang="es-ES" sz="2000" dirty="0">
              <a:latin typeface="Arial Unicode MS" pitchFamily="32" charset="0"/>
            </a:endParaRPr>
          </a:p>
          <a:p>
            <a:pPr eaLnBrk="1" hangingPunct="1">
              <a:lnSpc>
                <a:spcPct val="90000"/>
              </a:lnSpc>
            </a:pPr>
            <a:r>
              <a:rPr lang="es-ES" altLang="es-ES" sz="2000" b="1" dirty="0">
                <a:solidFill>
                  <a:schemeClr val="tx2"/>
                </a:solidFill>
                <a:latin typeface="Arial Unicode MS" pitchFamily="32" charset="0"/>
              </a:rPr>
              <a:t>Automotivación</a:t>
            </a:r>
            <a:r>
              <a:rPr lang="es-ES" altLang="es-ES" sz="2000" b="1" dirty="0">
                <a:latin typeface="Arial Unicode MS" pitchFamily="32" charset="0"/>
              </a:rPr>
              <a:t>. CONTROL DE LA EMOCION-TIEMPO DE ESPERA-AJUSTE DE LA REACCIÓN</a:t>
            </a:r>
            <a:endParaRPr lang="es-ES" altLang="es-ES" sz="2000" b="1" dirty="0">
              <a:latin typeface="Arial Unicode MS" pitchFamily="32" charset="0"/>
            </a:endParaRPr>
          </a:p>
          <a:p>
            <a:pPr eaLnBrk="1" hangingPunct="1">
              <a:lnSpc>
                <a:spcPct val="90000"/>
              </a:lnSpc>
              <a:buNone/>
            </a:pPr>
            <a:endParaRPr lang="es-ES" altLang="es-ES" sz="2000" dirty="0">
              <a:latin typeface="Arial Unicode MS" pitchFamily="32" charset="0"/>
            </a:endParaRPr>
          </a:p>
          <a:p>
            <a:pPr eaLnBrk="1" hangingPunct="1">
              <a:lnSpc>
                <a:spcPct val="90000"/>
              </a:lnSpc>
            </a:pPr>
            <a:r>
              <a:rPr lang="es-ES" altLang="es-ES" sz="2000" b="1" dirty="0">
                <a:solidFill>
                  <a:schemeClr val="tx2"/>
                </a:solidFill>
                <a:latin typeface="Arial Unicode MS" pitchFamily="32" charset="0"/>
              </a:rPr>
              <a:t>Resolución de Problemas.</a:t>
            </a:r>
            <a:r>
              <a:rPr lang="es-ES" altLang="es-ES" sz="2000" b="1" dirty="0">
                <a:latin typeface="Arial Unicode MS" pitchFamily="32" charset="0"/>
              </a:rPr>
              <a:t> INFORMACION- ANALISIS Y SÍNTESIS, PLANIFICACIÓN Y/ O RESOLUCION DE PROBLEMAS.</a:t>
            </a:r>
            <a:endParaRPr lang="es-ES" altLang="es-ES" sz="2000" b="1" dirty="0">
              <a:latin typeface="Arial Unicode MS" pitchFamily="32" charset="0"/>
            </a:endParaRPr>
          </a:p>
          <a:p>
            <a:pPr eaLnBrk="1" hangingPunct="1">
              <a:lnSpc>
                <a:spcPct val="90000"/>
              </a:lnSpc>
            </a:pPr>
            <a:endParaRPr lang="es-ES" altLang="es-ES" sz="2000" b="1" i="1" dirty="0">
              <a:latin typeface="Arial Unicode MS" pitchFamily="32" charset="0"/>
            </a:endParaRPr>
          </a:p>
          <a:p>
            <a:pPr algn="ctr" eaLnBrk="1" hangingPunct="1">
              <a:lnSpc>
                <a:spcPct val="90000"/>
              </a:lnSpc>
              <a:buNone/>
            </a:pPr>
            <a:r>
              <a:rPr lang="es-ES" altLang="es-ES" sz="2000" b="1" i="1" dirty="0">
                <a:solidFill>
                  <a:schemeClr val="tx2"/>
                </a:solidFill>
                <a:latin typeface="Arial Unicode MS" pitchFamily="32" charset="0"/>
              </a:rPr>
              <a:t>“PUEDE QUERER LLEGAR PERO NO PUEDE”</a:t>
            </a:r>
            <a:endParaRPr lang="es-ES" altLang="es-ES" sz="2000" b="1" i="1" dirty="0">
              <a:solidFill>
                <a:schemeClr val="tx2"/>
              </a:solidFill>
              <a:latin typeface="Arial Unicode MS" pitchFamily="32" charset="0"/>
            </a:endParaRPr>
          </a:p>
          <a:p>
            <a:pPr eaLnBrk="1" hangingPunct="1">
              <a:lnSpc>
                <a:spcPct val="90000"/>
              </a:lnSpc>
            </a:pPr>
            <a:endParaRPr lang="es-ES" altLang="es-ES" sz="2000" dirty="0">
              <a:solidFill>
                <a:schemeClr val="tx2"/>
              </a:solidFill>
              <a:latin typeface="Arial Unicode MS" pitchFamily="3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title"/>
          </p:nvPr>
        </p:nvSpPr>
        <p:spPr>
          <a:ln/>
        </p:spPr>
        <p:txBody>
          <a:bodyPr vert="horz" wrap="square" lIns="91440" tIns="45720" rIns="91440" bIns="45720" anchor="ctr" anchorCtr="0"/>
          <a:p>
            <a:pPr algn="l" eaLnBrk="1" hangingPunct="1"/>
            <a:r>
              <a:rPr lang="es-ES" altLang="es-ES" sz="2800" b="1" dirty="0">
                <a:latin typeface="Arial" panose="020B0604020202020204" pitchFamily="34" charset="0"/>
              </a:rPr>
              <a:t>EMOCION	                                            ACCI</a:t>
            </a:r>
            <a:r>
              <a:rPr lang="es-ES" altLang="es-ES" sz="2800" b="1" dirty="0"/>
              <a:t>Ó</a:t>
            </a:r>
            <a:r>
              <a:rPr lang="es-ES" altLang="es-ES" sz="2800" b="1" dirty="0">
                <a:latin typeface="Arial" panose="020B0604020202020204" pitchFamily="34" charset="0"/>
              </a:rPr>
              <a:t>N</a:t>
            </a:r>
            <a:r>
              <a:rPr lang="es-ES" altLang="es-ES" dirty="0"/>
              <a:t> </a:t>
            </a:r>
            <a:endParaRPr lang="es-ES" altLang="es-ES" dirty="0"/>
          </a:p>
        </p:txBody>
      </p:sp>
      <p:sp>
        <p:nvSpPr>
          <p:cNvPr id="55298" name="Line 3"/>
          <p:cNvSpPr/>
          <p:nvPr/>
        </p:nvSpPr>
        <p:spPr>
          <a:xfrm>
            <a:off x="2743200" y="1371600"/>
            <a:ext cx="4038600" cy="0"/>
          </a:xfrm>
          <a:prstGeom prst="line">
            <a:avLst/>
          </a:prstGeom>
          <a:ln w="9525" cap="flat" cmpd="sng">
            <a:solidFill>
              <a:schemeClr val="tx1"/>
            </a:solidFill>
            <a:prstDash val="solid"/>
            <a:round/>
            <a:headEnd type="none" w="med" len="med"/>
            <a:tailEnd type="triangle" w="med" len="med"/>
          </a:ln>
        </p:spPr>
      </p:sp>
      <p:sp>
        <p:nvSpPr>
          <p:cNvPr id="55299" name="Text Box 4"/>
          <p:cNvSpPr txBox="1"/>
          <p:nvPr/>
        </p:nvSpPr>
        <p:spPr>
          <a:xfrm>
            <a:off x="3352800" y="914400"/>
            <a:ext cx="2590800" cy="822325"/>
          </a:xfrm>
          <a:prstGeom prst="rect">
            <a:avLst/>
          </a:prstGeom>
          <a:noFill/>
          <a:ln w="9525">
            <a:noFill/>
          </a:ln>
        </p:spPr>
        <p:txBody>
          <a:bodyPr anchor="t" anchorCtr="0">
            <a:spAutoFit/>
          </a:bodyPr>
          <a:p>
            <a:pPr algn="ctr">
              <a:spcBef>
                <a:spcPct val="50000"/>
              </a:spcBef>
            </a:pPr>
            <a:r>
              <a:rPr lang="es-ES" altLang="es-ES" b="1" dirty="0">
                <a:latin typeface="Arial Unicode MS" pitchFamily="32" charset="0"/>
              </a:rPr>
              <a:t>PENSAMIENTO / COGNICIÓN</a:t>
            </a:r>
            <a:r>
              <a:rPr lang="es-ES" altLang="es-ES" dirty="0">
                <a:latin typeface="Times New Roman" panose="02020603050405020304" charset="0"/>
              </a:rPr>
              <a:t> </a:t>
            </a:r>
            <a:endParaRPr lang="es-ES" altLang="es-ES" dirty="0">
              <a:latin typeface="Times New Roman" panose="02020603050405020304" charset="0"/>
            </a:endParaRPr>
          </a:p>
        </p:txBody>
      </p:sp>
      <p:sp>
        <p:nvSpPr>
          <p:cNvPr id="55300" name="Text Box 5"/>
          <p:cNvSpPr txBox="1"/>
          <p:nvPr/>
        </p:nvSpPr>
        <p:spPr>
          <a:xfrm>
            <a:off x="1524000" y="2438400"/>
            <a:ext cx="6629400" cy="457200"/>
          </a:xfrm>
          <a:prstGeom prst="rect">
            <a:avLst/>
          </a:prstGeom>
          <a:noFill/>
          <a:ln w="9525">
            <a:noFill/>
          </a:ln>
        </p:spPr>
        <p:txBody>
          <a:bodyPr anchor="t" anchorCtr="0">
            <a:spAutoFit/>
          </a:bodyPr>
          <a:p>
            <a:pPr>
              <a:spcBef>
                <a:spcPct val="50000"/>
              </a:spcBef>
            </a:pPr>
            <a:endParaRPr lang="es-ES" altLang="es-ES" dirty="0">
              <a:latin typeface="Times New Roman" panose="02020603050405020304" charset="0"/>
            </a:endParaRPr>
          </a:p>
        </p:txBody>
      </p:sp>
      <p:sp>
        <p:nvSpPr>
          <p:cNvPr id="55301" name="Rectangle 7"/>
          <p:cNvSpPr/>
          <p:nvPr/>
        </p:nvSpPr>
        <p:spPr>
          <a:xfrm>
            <a:off x="685800" y="2895600"/>
            <a:ext cx="8001000" cy="2781300"/>
          </a:xfrm>
          <a:prstGeom prst="rect">
            <a:avLst/>
          </a:prstGeom>
          <a:noFill/>
          <a:ln w="9525">
            <a:noFill/>
          </a:ln>
        </p:spPr>
        <p:txBody>
          <a:bodyPr anchor="t" anchorCtr="0">
            <a:spAutoFit/>
          </a:bodyPr>
          <a:p>
            <a:pPr marL="457200" indent="-457200">
              <a:buNone/>
            </a:pPr>
            <a:endParaRPr lang="en-US" altLang="es-ES" sz="1600" b="1" dirty="0">
              <a:latin typeface="Arial" panose="020B0604020202020204" pitchFamily="34" charset="0"/>
            </a:endParaRPr>
          </a:p>
          <a:p>
            <a:pPr marL="457200" indent="-457200">
              <a:buAutoNum type="arabicPeriod"/>
            </a:pPr>
            <a:r>
              <a:rPr lang="en-US" altLang="es-ES" sz="1600" b="1" dirty="0">
                <a:latin typeface="Arial" panose="020B0604020202020204" pitchFamily="34" charset="0"/>
              </a:rPr>
              <a:t>DIFICULTA QUE EL NI</a:t>
            </a:r>
            <a:r>
              <a:rPr lang="en-US" altLang="es-ES" sz="1600" b="1" dirty="0">
                <a:latin typeface="Times New Roman" panose="02020603050405020304" charset="0"/>
              </a:rPr>
              <a:t>Ñ</a:t>
            </a:r>
            <a:r>
              <a:rPr lang="en-US" altLang="es-ES" sz="1600" b="1" dirty="0">
                <a:latin typeface="Arial" panose="020B0604020202020204" pitchFamily="34" charset="0"/>
              </a:rPr>
              <a:t>O SEA CAPAZ DE GUIAR SU PROPIO COMPORTAMIENTO HACIA UNA META DESEADA</a:t>
            </a:r>
            <a:endParaRPr lang="en-US" altLang="es-ES" sz="1600" b="1" dirty="0">
              <a:latin typeface="Arial" panose="020B0604020202020204" pitchFamily="34" charset="0"/>
            </a:endParaRPr>
          </a:p>
          <a:p>
            <a:pPr marL="457200" indent="-457200">
              <a:buAutoNum type="arabicPeriod"/>
            </a:pPr>
            <a:endParaRPr lang="en-US" altLang="es-ES" sz="1600" b="1" dirty="0">
              <a:latin typeface="Arial" panose="020B0604020202020204" pitchFamily="34" charset="0"/>
            </a:endParaRPr>
          </a:p>
          <a:p>
            <a:pPr marL="457200" indent="-457200">
              <a:buAutoNum type="arabicPeriod"/>
            </a:pPr>
            <a:r>
              <a:rPr lang="en-US" altLang="es-ES" sz="1600" b="1" dirty="0">
                <a:latin typeface="Arial" panose="020B0604020202020204" pitchFamily="34" charset="0"/>
              </a:rPr>
              <a:t>Incapacidad de AUTOCONTROL,</a:t>
            </a:r>
            <a:r>
              <a:rPr lang="en-US" altLang="es-ES" sz="1600" dirty="0">
                <a:latin typeface="Arial" panose="020B0604020202020204" pitchFamily="34" charset="0"/>
              </a:rPr>
              <a:t> </a:t>
            </a:r>
            <a:r>
              <a:rPr lang="en-US" altLang="es-ES" sz="1600" b="1" dirty="0">
                <a:latin typeface="Arial" panose="020B0604020202020204" pitchFamily="34" charset="0"/>
              </a:rPr>
              <a:t>TRASTORNO EJECUTIVO DE AUTOCONTROL</a:t>
            </a:r>
            <a:endParaRPr lang="en-US" altLang="es-ES" sz="1600" dirty="0">
              <a:latin typeface="Arial Unicode MS" pitchFamily="32" charset="0"/>
            </a:endParaRPr>
          </a:p>
          <a:p>
            <a:pPr marL="457200" indent="-457200" eaLnBrk="0" hangingPunct="0">
              <a:buAutoNum type="arabicPeriod"/>
            </a:pPr>
            <a:endParaRPr lang="en-US" altLang="es-ES" sz="1600" dirty="0">
              <a:latin typeface="Arial" panose="020B0604020202020204" pitchFamily="34" charset="0"/>
            </a:endParaRPr>
          </a:p>
          <a:p>
            <a:pPr marL="457200" indent="-457200" eaLnBrk="0" hangingPunct="0">
              <a:buAutoNum type="arabicPeriod"/>
            </a:pPr>
            <a:r>
              <a:rPr lang="en-US" altLang="es-ES" sz="1600" b="1" dirty="0">
                <a:latin typeface="Arial" panose="020B0604020202020204" pitchFamily="34" charset="0"/>
              </a:rPr>
              <a:t>DIRIGIR LA CONDUCTA HACIA EL FUTURO SOLO HUMANO</a:t>
            </a:r>
            <a:r>
              <a:rPr lang="en-US" altLang="es-ES" sz="1600" dirty="0">
                <a:latin typeface="Arial" panose="020B0604020202020204" pitchFamily="34" charset="0"/>
              </a:rPr>
              <a:t>. </a:t>
            </a:r>
            <a:endParaRPr lang="en-US" altLang="es-ES" sz="1600" dirty="0">
              <a:latin typeface="Arial" panose="020B0604020202020204" pitchFamily="34" charset="0"/>
            </a:endParaRPr>
          </a:p>
          <a:p>
            <a:pPr marL="457200" indent="-457200" algn="just" eaLnBrk="0" hangingPunct="0">
              <a:buNone/>
            </a:pPr>
            <a:endParaRPr lang="en-US" altLang="es-ES" sz="1600" dirty="0">
              <a:latin typeface="Arial" panose="020B0604020202020204" pitchFamily="34" charset="0"/>
            </a:endParaRPr>
          </a:p>
          <a:p>
            <a:pPr marL="457200" indent="-457200" algn="just" eaLnBrk="0" hangingPunct="0">
              <a:buNone/>
            </a:pPr>
            <a:endParaRPr lang="en-US" altLang="es-ES" sz="1600" dirty="0">
              <a:latin typeface="Arial Unicode MS" pitchFamily="32" charset="0"/>
            </a:endParaRPr>
          </a:p>
          <a:p>
            <a:pPr marL="457200" indent="-457200" eaLnBrk="0" hangingPunct="0">
              <a:buNone/>
            </a:pPr>
            <a:endParaRPr lang="en-US" altLang="es-ES" sz="1600" dirty="0">
              <a:latin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title"/>
          </p:nvPr>
        </p:nvSpPr>
        <p:spPr>
          <a:ln/>
        </p:spPr>
        <p:txBody>
          <a:bodyPr vert="horz" wrap="square" lIns="91440" tIns="45720" rIns="91440" bIns="45720" anchor="ctr" anchorCtr="0"/>
          <a:p>
            <a:pPr algn="l" eaLnBrk="1" hangingPunct="1"/>
            <a:r>
              <a:rPr lang="es-ES" altLang="es-ES" sz="2800" b="1" dirty="0">
                <a:latin typeface="Arial" panose="020B0604020202020204" pitchFamily="34" charset="0"/>
              </a:rPr>
              <a:t>1. Memoria de Trabajo no</a:t>
            </a:r>
            <a:r>
              <a:rPr lang="es-ES" altLang="es-ES" b="1" dirty="0">
                <a:solidFill>
                  <a:srgbClr val="0000FF"/>
                </a:solidFill>
                <a:latin typeface="Arial" panose="020B0604020202020204" pitchFamily="34" charset="0"/>
              </a:rPr>
              <a:t> </a:t>
            </a:r>
            <a:r>
              <a:rPr lang="es-ES" altLang="es-ES" sz="3600" b="1" dirty="0">
                <a:latin typeface="Arial Unicode MS" pitchFamily="32" charset="0"/>
              </a:rPr>
              <a:t>Verbal</a:t>
            </a:r>
            <a:r>
              <a:rPr lang="es-ES" altLang="es-ES" sz="2400" b="1" dirty="0">
                <a:latin typeface="Arial Unicode MS" pitchFamily="32" charset="0"/>
              </a:rPr>
              <a:t>. </a:t>
            </a:r>
            <a:br>
              <a:rPr lang="es-ES" altLang="es-ES" sz="2400" b="1" dirty="0">
                <a:latin typeface="Arial Unicode MS" pitchFamily="32" charset="0"/>
              </a:rPr>
            </a:br>
            <a:r>
              <a:rPr lang="es-ES" altLang="es-ES" sz="2400" b="1" dirty="0">
                <a:latin typeface="Arial Unicode MS" pitchFamily="32" charset="0"/>
              </a:rPr>
              <a:t>GUIA- PREVISIÓN- PLANIFICACIÓN</a:t>
            </a:r>
            <a:br>
              <a:rPr lang="es-ES" altLang="es-ES" sz="2400" b="1" dirty="0">
                <a:latin typeface="Arial Unicode MS" pitchFamily="32" charset="0"/>
              </a:rPr>
            </a:br>
            <a:endParaRPr lang="es-ES" altLang="es-ES" sz="2400" b="1" dirty="0">
              <a:latin typeface="Arial Unicode MS" pitchFamily="32" charset="0"/>
              <a:ea typeface="Arial" panose="020B0604020202020204" pitchFamily="34" charset="0"/>
            </a:endParaRPr>
          </a:p>
        </p:txBody>
      </p:sp>
      <p:sp>
        <p:nvSpPr>
          <p:cNvPr id="57346" name="Rectangle 3"/>
          <p:cNvSpPr>
            <a:spLocks noGrp="1"/>
          </p:cNvSpPr>
          <p:nvPr>
            <p:ph idx="1" hasCustomPrompt="1"/>
          </p:nvPr>
        </p:nvSpPr>
        <p:spPr>
          <a:ln/>
        </p:spPr>
        <p:txBody>
          <a:bodyPr vert="horz" wrap="square" lIns="91440" tIns="45720" rIns="91440" bIns="45720" anchor="t" anchorCtr="0"/>
          <a:p>
            <a:pPr eaLnBrk="1" hangingPunct="1">
              <a:buNone/>
            </a:pPr>
            <a:r>
              <a:rPr lang="es-ES" altLang="es-ES" sz="2000" dirty="0">
                <a:latin typeface="Arial Unicode MS" pitchFamily="32" charset="0"/>
              </a:rPr>
              <a:t>Block de notas mental visual.</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Función restrospectiva (PASADO: sentir lo que acabas</a:t>
            </a:r>
            <a:endParaRPr lang="es-ES" altLang="es-ES" sz="2000" dirty="0">
              <a:latin typeface="Arial Unicode MS" pitchFamily="32" charset="0"/>
            </a:endParaRPr>
          </a:p>
          <a:p>
            <a:pPr eaLnBrk="1" hangingPunct="1">
              <a:buNone/>
            </a:pPr>
            <a:r>
              <a:rPr lang="es-ES" altLang="es-ES" sz="2000" dirty="0">
                <a:latin typeface="Arial Unicode MS" pitchFamily="32" charset="0"/>
              </a:rPr>
              <a:t>de hacer) </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Función prospectiva (FUTURO. Ayuda para prepararte</a:t>
            </a:r>
            <a:endParaRPr lang="es-ES" altLang="es-ES" sz="2000" dirty="0">
              <a:latin typeface="Arial Unicode MS" pitchFamily="32" charset="0"/>
            </a:endParaRPr>
          </a:p>
          <a:p>
            <a:pPr eaLnBrk="1" hangingPunct="1">
              <a:buNone/>
            </a:pPr>
            <a:r>
              <a:rPr lang="es-ES" altLang="es-ES" sz="2000" dirty="0">
                <a:latin typeface="Arial Unicode MS" pitchFamily="32" charset="0"/>
              </a:rPr>
              <a:t>“motrizmente”).</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Te permite visualizar un futuro hipotético crucial para el</a:t>
            </a:r>
            <a:endParaRPr lang="es-ES" altLang="es-ES" sz="2000" dirty="0">
              <a:latin typeface="Arial Unicode MS" pitchFamily="32" charset="0"/>
            </a:endParaRPr>
          </a:p>
          <a:p>
            <a:pPr eaLnBrk="1" hangingPunct="1">
              <a:buNone/>
            </a:pPr>
            <a:r>
              <a:rPr lang="es-ES" altLang="es-ES" sz="2000" dirty="0">
                <a:latin typeface="Arial Unicode MS" pitchFamily="32" charset="0"/>
              </a:rPr>
              <a:t>AUTOCONTROL.</a:t>
            </a:r>
            <a:r>
              <a:rPr lang="es-ES" altLang="es-ES" sz="2800" dirty="0"/>
              <a:t> </a:t>
            </a:r>
            <a:endParaRPr lang="es-ES" altLang="es-E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p:nvPr>
        </p:nvSpPr>
        <p:spPr>
          <a:ln/>
        </p:spPr>
        <p:txBody>
          <a:bodyPr vert="horz" wrap="square" lIns="91440" tIns="45720" rIns="91440" bIns="45720" anchor="ctr" anchorCtr="0"/>
          <a:p>
            <a:pPr algn="l" eaLnBrk="1" hangingPunct="1"/>
            <a:r>
              <a:rPr lang="es-ES" altLang="es-ES" sz="2800" b="1" dirty="0">
                <a:latin typeface="Arial" panose="020B0604020202020204" pitchFamily="34" charset="0"/>
              </a:rPr>
              <a:t>Memoria de Trabajo no</a:t>
            </a:r>
            <a:r>
              <a:rPr lang="es-ES" altLang="es-ES" b="1" dirty="0">
                <a:solidFill>
                  <a:srgbClr val="0000FF"/>
                </a:solidFill>
                <a:latin typeface="Arial" panose="020B0604020202020204" pitchFamily="34" charset="0"/>
              </a:rPr>
              <a:t> </a:t>
            </a:r>
            <a:r>
              <a:rPr lang="es-ES" altLang="es-ES" sz="3600" b="1" dirty="0">
                <a:latin typeface="Arial Unicode MS" pitchFamily="32" charset="0"/>
              </a:rPr>
              <a:t>Verbal. </a:t>
            </a:r>
            <a:br>
              <a:rPr lang="es-ES" altLang="es-ES" sz="3600" b="1" dirty="0">
                <a:latin typeface="Arial Unicode MS" pitchFamily="32" charset="0"/>
              </a:rPr>
            </a:br>
            <a:br>
              <a:rPr lang="es-ES" altLang="es-ES" sz="3600" b="1" dirty="0">
                <a:latin typeface="Arial Unicode MS" pitchFamily="32" charset="0"/>
              </a:rPr>
            </a:br>
            <a:r>
              <a:rPr lang="es-ES" altLang="es-ES" sz="2400" b="1" dirty="0">
                <a:latin typeface="Arial Unicode MS" pitchFamily="32" charset="0"/>
              </a:rPr>
              <a:t>Desarrollo. </a:t>
            </a:r>
            <a:r>
              <a:rPr lang="es-ES" altLang="es-ES" sz="2000" b="1" dirty="0">
                <a:solidFill>
                  <a:schemeClr val="tx1"/>
                </a:solidFill>
                <a:latin typeface="Arial Unicode MS" pitchFamily="32" charset="0"/>
              </a:rPr>
              <a:t>Aproximadamente a partir de los 3 meses y hasta los 10 años</a:t>
            </a:r>
            <a:br>
              <a:rPr lang="es-ES" altLang="es-ES" sz="2000" b="1" dirty="0">
                <a:solidFill>
                  <a:schemeClr val="tx1"/>
                </a:solidFill>
                <a:latin typeface="Arial Unicode MS" pitchFamily="32" charset="0"/>
              </a:rPr>
            </a:br>
            <a:endParaRPr lang="es-ES" altLang="es-ES" sz="2000" b="1" dirty="0">
              <a:solidFill>
                <a:schemeClr val="tx1"/>
              </a:solidFill>
              <a:latin typeface="Arial Unicode MS" pitchFamily="32" charset="0"/>
              <a:ea typeface="Arial Unicode MS" pitchFamily="32" charset="0"/>
            </a:endParaRPr>
          </a:p>
        </p:txBody>
      </p:sp>
      <p:sp>
        <p:nvSpPr>
          <p:cNvPr id="59394" name="Rectangle 3"/>
          <p:cNvSpPr>
            <a:spLocks noGrp="1"/>
          </p:cNvSpPr>
          <p:nvPr>
            <p:ph idx="1" hasCustomPrompt="1"/>
          </p:nvPr>
        </p:nvSpPr>
        <p:spPr>
          <a:xfrm>
            <a:off x="762000" y="2209800"/>
            <a:ext cx="7772400" cy="4114800"/>
          </a:xfrm>
          <a:ln/>
        </p:spPr>
        <p:txBody>
          <a:bodyPr vert="horz" wrap="square" lIns="91440" tIns="45720" rIns="91440" bIns="45720" anchor="t" anchorCtr="0"/>
          <a:p>
            <a:pPr eaLnBrk="1" hangingPunct="1">
              <a:buNone/>
            </a:pPr>
            <a:r>
              <a:rPr lang="es-ES" altLang="es-ES" sz="2400" b="1" dirty="0">
                <a:solidFill>
                  <a:schemeClr val="tx2"/>
                </a:solidFill>
                <a:latin typeface="Arial" panose="020B0604020202020204" pitchFamily="34" charset="0"/>
              </a:rPr>
              <a:t>En el TDAH:</a:t>
            </a:r>
            <a:r>
              <a:rPr lang="es-ES" altLang="es-ES" sz="2400" b="1" dirty="0">
                <a:latin typeface="Arial" panose="020B0604020202020204" pitchFamily="34" charset="0"/>
              </a:rPr>
              <a:t> </a:t>
            </a:r>
            <a:endParaRPr lang="es-ES" altLang="es-ES" sz="2400" dirty="0">
              <a:latin typeface="Arial Unicode MS" pitchFamily="32" charset="0"/>
            </a:endParaRPr>
          </a:p>
          <a:p>
            <a:pPr eaLnBrk="1" hangingPunct="1">
              <a:buNone/>
            </a:pPr>
            <a:r>
              <a:rPr lang="es-ES" altLang="es-ES" sz="2400" dirty="0">
                <a:latin typeface="Arial" panose="020B0604020202020204" pitchFamily="34" charset="0"/>
              </a:rPr>
              <a:t>ATASCADOS EN EL PRESENTE. </a:t>
            </a:r>
            <a:endParaRPr lang="es-ES" altLang="es-ES" sz="2400" dirty="0">
              <a:latin typeface="Arial Unicode MS" pitchFamily="32" charset="0"/>
            </a:endParaRPr>
          </a:p>
          <a:p>
            <a:pPr eaLnBrk="1" hangingPunct="1">
              <a:buNone/>
            </a:pPr>
            <a:r>
              <a:rPr lang="es-ES" altLang="es-ES" sz="2400" dirty="0">
                <a:latin typeface="Arial" panose="020B0604020202020204" pitchFamily="34" charset="0"/>
              </a:rPr>
              <a:t>Los ni</a:t>
            </a:r>
            <a:r>
              <a:rPr lang="es-ES" altLang="es-ES" sz="2400" dirty="0"/>
              <a:t>ñ</a:t>
            </a:r>
            <a:r>
              <a:rPr lang="es-ES" altLang="es-ES" sz="2400" dirty="0">
                <a:latin typeface="Arial" panose="020B0604020202020204" pitchFamily="34" charset="0"/>
              </a:rPr>
              <a:t>os con TDAH al actuar no piensan en el</a:t>
            </a:r>
            <a:endParaRPr lang="es-ES" altLang="es-ES" sz="2400" dirty="0">
              <a:latin typeface="Arial" panose="020B0604020202020204" pitchFamily="34" charset="0"/>
            </a:endParaRPr>
          </a:p>
          <a:p>
            <a:pPr eaLnBrk="1" hangingPunct="1">
              <a:buNone/>
            </a:pPr>
            <a:r>
              <a:rPr lang="es-ES" altLang="es-ES" sz="2400" dirty="0">
                <a:latin typeface="Arial" panose="020B0604020202020204" pitchFamily="34" charset="0"/>
              </a:rPr>
              <a:t>FUTURO ni en el pasado. </a:t>
            </a:r>
            <a:endParaRPr lang="es-ES" altLang="es-ES" sz="2400" dirty="0">
              <a:latin typeface="Arial Unicode MS" pitchFamily="32" charset="0"/>
            </a:endParaRPr>
          </a:p>
          <a:p>
            <a:pPr eaLnBrk="1" hangingPunct="1">
              <a:buNone/>
            </a:pPr>
            <a:r>
              <a:rPr lang="es-ES" altLang="es-ES" sz="2400" dirty="0">
                <a:latin typeface="Arial" panose="020B0604020202020204" pitchFamily="34" charset="0"/>
              </a:rPr>
              <a:t>Parecen descuidados.</a:t>
            </a:r>
            <a:endParaRPr lang="es-ES" altLang="es-ES" sz="2400" dirty="0">
              <a:latin typeface="Arial Unicode MS" pitchFamily="32" charset="0"/>
            </a:endParaRPr>
          </a:p>
          <a:p>
            <a:pPr eaLnBrk="1" hangingPunct="1">
              <a:buNone/>
            </a:pPr>
            <a:r>
              <a:rPr lang="es-ES" altLang="es-ES" sz="2400" dirty="0">
                <a:latin typeface="Arial" panose="020B0604020202020204" pitchFamily="34" charset="0"/>
              </a:rPr>
              <a:t>No aprenden de la experiencia. </a:t>
            </a:r>
            <a:endParaRPr lang="es-ES" altLang="es-ES" sz="2400" dirty="0">
              <a:latin typeface="Arial Unicode MS" pitchFamily="32" charset="0"/>
            </a:endParaRPr>
          </a:p>
          <a:p>
            <a:pPr eaLnBrk="1" hangingPunct="1">
              <a:buNone/>
            </a:pPr>
            <a:r>
              <a:rPr lang="es-ES" altLang="es-ES" sz="2400" dirty="0">
                <a:latin typeface="Arial" panose="020B0604020202020204" pitchFamily="34" charset="0"/>
              </a:rPr>
              <a:t>Falta de previsi</a:t>
            </a:r>
            <a:r>
              <a:rPr lang="es-ES" altLang="es-ES" sz="2400" dirty="0"/>
              <a:t>ó</a:t>
            </a:r>
            <a:r>
              <a:rPr lang="es-ES" altLang="es-ES" sz="2400" dirty="0">
                <a:latin typeface="Arial" panose="020B0604020202020204" pitchFamily="34" charset="0"/>
              </a:rPr>
              <a:t>n ante el futuro</a:t>
            </a:r>
            <a:r>
              <a:rPr lang="es-ES" altLang="es-ES" dirty="0">
                <a:solidFill>
                  <a:srgbClr val="0000FF"/>
                </a:solidFill>
                <a:latin typeface="Arial" panose="020B0604020202020204" pitchFamily="34" charset="0"/>
              </a:rPr>
              <a:t>. Riesgos.</a:t>
            </a:r>
            <a:r>
              <a:rPr lang="es-ES" altLang="es-ES" dirty="0"/>
              <a:t> </a:t>
            </a:r>
            <a:endParaRPr lang="es-ES" alt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ctrTitle"/>
          </p:nvPr>
        </p:nvSpPr>
        <p:spPr>
          <a:xfrm>
            <a:off x="539750" y="765175"/>
            <a:ext cx="7772400" cy="1143000"/>
          </a:xfrm>
          <a:ln/>
        </p:spPr>
        <p:txBody>
          <a:bodyPr vert="horz" wrap="square" lIns="91440" tIns="45720" rIns="91440" bIns="45720" anchor="ctr" anchorCtr="0"/>
          <a:p>
            <a:pPr eaLnBrk="1" hangingPunct="1">
              <a:buClrTx/>
              <a:buSzTx/>
              <a:buFontTx/>
            </a:pPr>
            <a:r>
              <a:rPr lang="en-US" altLang="es-ES" sz="2400" b="1" dirty="0">
                <a:latin typeface="Arial Unicode MS" pitchFamily="32" charset="0"/>
              </a:rPr>
              <a:t>OBJETIVO</a:t>
            </a:r>
            <a:br>
              <a:rPr lang="en-US" altLang="es-ES" sz="2400" b="1" dirty="0">
                <a:latin typeface="Arial Unicode MS" pitchFamily="32" charset="0"/>
              </a:rPr>
            </a:br>
            <a:r>
              <a:rPr lang="en-US" altLang="es-ES" sz="2400" dirty="0">
                <a:solidFill>
                  <a:schemeClr val="tx1"/>
                </a:solidFill>
                <a:latin typeface="Arial Unicode MS" pitchFamily="32" charset="0"/>
              </a:rPr>
              <a:t> </a:t>
            </a:r>
            <a:br>
              <a:rPr lang="en-US" altLang="es-ES" sz="2400" dirty="0">
                <a:solidFill>
                  <a:schemeClr val="tx1"/>
                </a:solidFill>
                <a:latin typeface="Arial Unicode MS" pitchFamily="32" charset="0"/>
              </a:rPr>
            </a:br>
            <a:r>
              <a:rPr lang="en-US" altLang="es-ES" sz="2400" dirty="0">
                <a:solidFill>
                  <a:schemeClr val="tx1"/>
                </a:solidFill>
                <a:latin typeface="Arial Unicode MS" pitchFamily="32" charset="0"/>
              </a:rPr>
              <a:t>ESTRATEGIAS y RECURSOS PARA LA INTERVENCIÓN EN EL AULA</a:t>
            </a:r>
            <a:br>
              <a:rPr lang="en-US" altLang="es-ES" sz="2400" dirty="0">
                <a:solidFill>
                  <a:schemeClr val="tx1"/>
                </a:solidFill>
                <a:latin typeface="Arial Unicode MS" pitchFamily="32" charset="0"/>
              </a:rPr>
            </a:br>
            <a:endParaRPr lang="es-ES" altLang="es-ES" sz="2400" dirty="0">
              <a:solidFill>
                <a:schemeClr val="tx1"/>
              </a:solidFill>
              <a:latin typeface="Arial Unicode MS" pitchFamily="32" charset="0"/>
              <a:ea typeface="Arial Unicode MS" pitchFamily="32" charset="0"/>
            </a:endParaRPr>
          </a:p>
        </p:txBody>
      </p:sp>
      <p:sp>
        <p:nvSpPr>
          <p:cNvPr id="7170" name="Rectangle 3"/>
          <p:cNvSpPr>
            <a:spLocks noGrp="1"/>
          </p:cNvSpPr>
          <p:nvPr>
            <p:ph type="subTitle" idx="1" hasCustomPrompt="1"/>
          </p:nvPr>
        </p:nvSpPr>
        <p:spPr>
          <a:xfrm>
            <a:off x="1258888" y="2276475"/>
            <a:ext cx="6477000" cy="2438400"/>
          </a:xfrm>
          <a:ln/>
        </p:spPr>
        <p:txBody>
          <a:bodyPr vert="horz" wrap="square" lIns="91440" tIns="45720" rIns="91440" bIns="45720" anchor="t" anchorCtr="0"/>
          <a:p>
            <a:pPr>
              <a:spcBef>
                <a:spcPct val="0"/>
              </a:spcBef>
              <a:buClrTx/>
              <a:buSzTx/>
              <a:buFontTx/>
            </a:pPr>
            <a:r>
              <a:rPr lang="en-US" altLang="es-ES" sz="2000" b="1" dirty="0">
                <a:solidFill>
                  <a:schemeClr val="tx2"/>
                </a:solidFill>
                <a:latin typeface="Arial Unicode MS" pitchFamily="32" charset="0"/>
                <a:ea typeface="+mn-ea"/>
                <a:cs typeface="+mn-cs"/>
              </a:rPr>
              <a:t>¿POR QUÉ?</a:t>
            </a:r>
            <a:endParaRPr lang="en-US" altLang="es-ES" sz="2000" b="1" dirty="0">
              <a:solidFill>
                <a:schemeClr val="tx2"/>
              </a:solidFill>
              <a:latin typeface="Arial Unicode MS" pitchFamily="32" charset="0"/>
              <a:ea typeface="+mn-ea"/>
              <a:cs typeface="+mn-cs"/>
            </a:endParaRPr>
          </a:p>
          <a:p>
            <a:pPr algn="just">
              <a:spcBef>
                <a:spcPct val="0"/>
              </a:spcBef>
              <a:buClrTx/>
              <a:buSzTx/>
              <a:buFontTx/>
            </a:pPr>
            <a:endParaRPr lang="en-US" altLang="es-ES" sz="2000" b="1" dirty="0">
              <a:solidFill>
                <a:schemeClr val="tx2"/>
              </a:solidFill>
              <a:latin typeface="Arial Unicode MS" pitchFamily="32" charset="0"/>
              <a:ea typeface="+mn-ea"/>
              <a:cs typeface="+mn-cs"/>
            </a:endParaRPr>
          </a:p>
          <a:p>
            <a:pPr algn="just">
              <a:spcBef>
                <a:spcPct val="0"/>
              </a:spcBef>
              <a:buClrTx/>
              <a:buSzTx/>
              <a:buFontTx/>
            </a:pPr>
            <a:r>
              <a:rPr lang="en-US" altLang="es-ES" sz="2000" dirty="0">
                <a:latin typeface="Arial Unicode MS" pitchFamily="32" charset="0"/>
                <a:ea typeface="+mn-ea"/>
                <a:cs typeface="+mn-cs"/>
              </a:rPr>
              <a:t>MAYOR INTENSIDAD MANIFESTACIÓN TDAH: </a:t>
            </a:r>
            <a:endParaRPr lang="en-US" altLang="es-ES" sz="2000" dirty="0">
              <a:latin typeface="Arial Unicode MS" pitchFamily="32" charset="0"/>
              <a:ea typeface="+mn-ea"/>
              <a:cs typeface="+mn-cs"/>
            </a:endParaRPr>
          </a:p>
          <a:p>
            <a:pPr algn="just">
              <a:spcBef>
                <a:spcPct val="0"/>
              </a:spcBef>
              <a:buClrTx/>
              <a:buSzTx/>
              <a:buFontTx/>
              <a:buChar char="•"/>
            </a:pPr>
            <a:r>
              <a:rPr lang="en-US" altLang="es-ES" sz="1800" dirty="0">
                <a:latin typeface="Arial Unicode MS" pitchFamily="32" charset="0"/>
                <a:ea typeface="+mn-ea"/>
                <a:cs typeface="+mn-cs"/>
              </a:rPr>
              <a:t>OBEDIENCIA</a:t>
            </a:r>
            <a:endParaRPr lang="en-US" altLang="es-ES" sz="1800" dirty="0">
              <a:latin typeface="Arial Unicode MS" pitchFamily="32" charset="0"/>
              <a:ea typeface="+mn-ea"/>
              <a:cs typeface="+mn-cs"/>
            </a:endParaRPr>
          </a:p>
          <a:p>
            <a:pPr algn="just">
              <a:spcBef>
                <a:spcPct val="0"/>
              </a:spcBef>
              <a:buClrTx/>
              <a:buSzTx/>
              <a:buFontTx/>
              <a:buChar char="•"/>
            </a:pPr>
            <a:r>
              <a:rPr lang="en-US" altLang="es-ES" sz="1800" dirty="0">
                <a:latin typeface="Arial Unicode MS" pitchFamily="32" charset="0"/>
                <a:ea typeface="+mn-ea"/>
                <a:cs typeface="+mn-cs"/>
              </a:rPr>
              <a:t>AUTOCONTROL</a:t>
            </a:r>
            <a:endParaRPr lang="en-US" altLang="es-ES" sz="1800" dirty="0">
              <a:latin typeface="Arial Unicode MS" pitchFamily="32" charset="0"/>
              <a:ea typeface="+mn-ea"/>
              <a:cs typeface="+mn-cs"/>
            </a:endParaRPr>
          </a:p>
          <a:p>
            <a:pPr algn="just">
              <a:spcBef>
                <a:spcPct val="0"/>
              </a:spcBef>
              <a:buClrTx/>
              <a:buSzTx/>
              <a:buFontTx/>
              <a:buChar char="•"/>
            </a:pPr>
            <a:r>
              <a:rPr lang="en-US" altLang="es-ES" sz="1800" dirty="0">
                <a:latin typeface="Arial Unicode MS" pitchFamily="32" charset="0"/>
                <a:ea typeface="+mn-ea"/>
                <a:cs typeface="+mn-cs"/>
              </a:rPr>
              <a:t>RESOLUCION DE PROBLEMAS</a:t>
            </a:r>
            <a:endParaRPr lang="en-US" altLang="es-ES" sz="1800" dirty="0">
              <a:latin typeface="Arial Unicode MS" pitchFamily="32" charset="0"/>
              <a:ea typeface="+mn-ea"/>
              <a:cs typeface="+mn-cs"/>
            </a:endParaRPr>
          </a:p>
          <a:p>
            <a:pPr algn="just">
              <a:spcBef>
                <a:spcPct val="0"/>
              </a:spcBef>
              <a:buClrTx/>
              <a:buSzTx/>
              <a:buFontTx/>
            </a:pPr>
            <a:endParaRPr lang="en-US" altLang="es-ES" sz="2000" dirty="0">
              <a:latin typeface="Arial Unicode MS" pitchFamily="32" charset="0"/>
              <a:ea typeface="+mn-ea"/>
              <a:cs typeface="+mn-cs"/>
            </a:endParaRPr>
          </a:p>
          <a:p>
            <a:pPr algn="just">
              <a:spcBef>
                <a:spcPct val="0"/>
              </a:spcBef>
              <a:buClrTx/>
              <a:buSzTx/>
              <a:buFontTx/>
            </a:pPr>
            <a:r>
              <a:rPr lang="en-US" altLang="es-ES" sz="2000" dirty="0">
                <a:latin typeface="Arial Unicode MS" pitchFamily="32" charset="0"/>
                <a:ea typeface="+mn-ea"/>
                <a:cs typeface="+mn-cs"/>
              </a:rPr>
              <a:t>MENOS PUBLICACIONES Y AYUDAS</a:t>
            </a:r>
            <a:endParaRPr lang="en-US" altLang="es-ES" sz="2000" dirty="0">
              <a:latin typeface="Arial Unicode MS" pitchFamily="32" charset="0"/>
              <a:ea typeface="+mn-ea"/>
              <a:cs typeface="+mn-cs"/>
            </a:endParaRPr>
          </a:p>
          <a:p>
            <a:pPr algn="l">
              <a:spcBef>
                <a:spcPct val="0"/>
              </a:spcBef>
              <a:buClrTx/>
              <a:buSzTx/>
              <a:buFontTx/>
            </a:pPr>
            <a:endParaRPr lang="en-US" altLang="es-ES" sz="2000" dirty="0">
              <a:latin typeface="Arial Unicode MS" pitchFamily="32" charset="0"/>
              <a:ea typeface="+mn-ea"/>
              <a:cs typeface="+mn-cs"/>
            </a:endParaRPr>
          </a:p>
          <a:p>
            <a:pPr eaLnBrk="1" hangingPunct="1">
              <a:buClrTx/>
              <a:buSzTx/>
              <a:buFontTx/>
            </a:pPr>
            <a:endParaRPr lang="es-ES" altLang="es-ES" sz="2000" dirty="0">
              <a:latin typeface="Arial Unicode MS" pitchFamily="32" charset="0"/>
              <a:ea typeface="+mn-ea"/>
              <a:cs typeface="+mn-cs"/>
            </a:endParaRPr>
          </a:p>
        </p:txBody>
      </p:sp>
      <p:sp>
        <p:nvSpPr>
          <p:cNvPr id="7171" name="Text Box 5"/>
          <p:cNvSpPr txBox="1"/>
          <p:nvPr/>
        </p:nvSpPr>
        <p:spPr>
          <a:xfrm>
            <a:off x="2411413" y="5373688"/>
            <a:ext cx="5832475" cy="701675"/>
          </a:xfrm>
          <a:prstGeom prst="rect">
            <a:avLst/>
          </a:prstGeom>
          <a:noFill/>
          <a:ln w="9525">
            <a:noFill/>
          </a:ln>
        </p:spPr>
        <p:txBody>
          <a:bodyPr anchor="t" anchorCtr="0">
            <a:spAutoFit/>
          </a:bodyPr>
          <a:p>
            <a:pPr>
              <a:spcBef>
                <a:spcPct val="50000"/>
              </a:spcBef>
            </a:pPr>
            <a:r>
              <a:rPr lang="es-ES" altLang="es-ES" i="1" dirty="0">
                <a:latin typeface="Arial Unicode MS" pitchFamily="32" charset="0"/>
              </a:rPr>
              <a:t>“</a:t>
            </a:r>
            <a:r>
              <a:rPr lang="es-ES" altLang="es-ES" sz="1600" i="1" dirty="0">
                <a:latin typeface="Arial Unicode MS" pitchFamily="32" charset="0"/>
              </a:rPr>
              <a:t>Cuando aceptas la diferencia eres capaz de comprender la necesidad de actuar para evitar consecuencias negativas”</a:t>
            </a:r>
            <a:endParaRPr lang="es-ES" altLang="es-ES" sz="1600" i="1" dirty="0">
              <a:latin typeface="Arial Unicode MS" pitchFamily="3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2. Memoria de Trabajo Verbal.</a:t>
            </a:r>
            <a:r>
              <a:rPr lang="es-ES" altLang="es-ES" sz="2400" b="1" dirty="0">
                <a:solidFill>
                  <a:srgbClr val="0000FF"/>
                </a:solidFill>
                <a:latin typeface="Arial Unicode MS" pitchFamily="32" charset="0"/>
              </a:rPr>
              <a:t> </a:t>
            </a:r>
            <a:br>
              <a:rPr lang="es-ES" altLang="es-ES" sz="2400" b="1" dirty="0">
                <a:solidFill>
                  <a:srgbClr val="0000FF"/>
                </a:solidFill>
                <a:latin typeface="Arial Unicode MS" pitchFamily="32" charset="0"/>
              </a:rPr>
            </a:br>
            <a:r>
              <a:rPr lang="es-ES" altLang="es-ES" sz="2400" b="1" dirty="0">
                <a:latin typeface="Arial Unicode MS" pitchFamily="32" charset="0"/>
              </a:rPr>
              <a:t>LENGUAJE INTERNO-REGULACIÓN Y DIRECCION</a:t>
            </a:r>
            <a:r>
              <a:rPr lang="es-ES" altLang="es-ES" dirty="0"/>
              <a:t> </a:t>
            </a:r>
            <a:endParaRPr lang="es-ES" altLang="es-ES" dirty="0"/>
          </a:p>
        </p:txBody>
      </p:sp>
      <p:sp>
        <p:nvSpPr>
          <p:cNvPr id="61442" name="Rectangle 3"/>
          <p:cNvSpPr>
            <a:spLocks noGrp="1"/>
          </p:cNvSpPr>
          <p:nvPr>
            <p:ph idx="1" hasCustomPrompt="1"/>
          </p:nvPr>
        </p:nvSpPr>
        <p:spPr>
          <a:xfrm>
            <a:off x="684213" y="1989138"/>
            <a:ext cx="7772400" cy="4114800"/>
          </a:xfrm>
          <a:ln/>
        </p:spPr>
        <p:txBody>
          <a:bodyPr vert="horz" wrap="square" lIns="91440" tIns="45720" rIns="91440" bIns="45720" anchor="t" anchorCtr="0"/>
          <a:p>
            <a:pPr eaLnBrk="1" hangingPunct="1">
              <a:buNone/>
            </a:pPr>
            <a:r>
              <a:rPr lang="es-ES" altLang="es-ES" sz="2000" dirty="0">
                <a:latin typeface="Arial Unicode MS" pitchFamily="32" charset="0"/>
              </a:rPr>
              <a:t>Dr. Barkley: </a:t>
            </a:r>
            <a:r>
              <a:rPr lang="es-ES" altLang="es-ES" sz="2000" i="1" dirty="0">
                <a:latin typeface="Arial Unicode MS" pitchFamily="32" charset="0"/>
              </a:rPr>
              <a:t>“internalización del habla”, un proceso gradual que</a:t>
            </a:r>
            <a:endParaRPr lang="es-ES" altLang="es-ES" sz="2000" i="1" dirty="0">
              <a:latin typeface="Arial Unicode MS" pitchFamily="32" charset="0"/>
            </a:endParaRPr>
          </a:p>
          <a:p>
            <a:pPr eaLnBrk="1" hangingPunct="1">
              <a:buNone/>
            </a:pPr>
            <a:r>
              <a:rPr lang="es-ES" altLang="es-ES" sz="2000" i="1" dirty="0">
                <a:latin typeface="Arial Unicode MS" pitchFamily="32" charset="0"/>
              </a:rPr>
              <a:t>tiene lugar durante el desarrollo y que consiste básicamente en</a:t>
            </a:r>
            <a:endParaRPr lang="es-ES" altLang="es-ES" sz="2000" i="1" dirty="0">
              <a:latin typeface="Arial Unicode MS" pitchFamily="32" charset="0"/>
            </a:endParaRPr>
          </a:p>
          <a:p>
            <a:pPr eaLnBrk="1" hangingPunct="1">
              <a:buNone/>
            </a:pPr>
            <a:r>
              <a:rPr lang="es-ES" altLang="es-ES" sz="2000" i="1" dirty="0">
                <a:latin typeface="Arial Unicode MS" pitchFamily="32" charset="0"/>
              </a:rPr>
              <a:t>aprender como mantener un diálogo silencioso con uno mismo.</a:t>
            </a:r>
            <a:endParaRPr lang="es-ES" altLang="es-ES" sz="2000" i="1" dirty="0">
              <a:latin typeface="Arial Unicode MS" pitchFamily="32" charset="0"/>
            </a:endParaRPr>
          </a:p>
          <a:p>
            <a:pPr eaLnBrk="1" hangingPunct="1">
              <a:buNone/>
            </a:pPr>
            <a:r>
              <a:rPr lang="es-ES" altLang="es-ES" sz="2000" i="1" dirty="0">
                <a:latin typeface="Arial Unicode MS" pitchFamily="32" charset="0"/>
              </a:rPr>
              <a:t>Permite reflexionar, auto-dirigirse, hacerse preguntas y resolver</a:t>
            </a:r>
            <a:endParaRPr lang="es-ES" altLang="es-ES" sz="2000" i="1" dirty="0">
              <a:latin typeface="Arial Unicode MS" pitchFamily="32" charset="0"/>
            </a:endParaRPr>
          </a:p>
          <a:p>
            <a:pPr eaLnBrk="1" hangingPunct="1">
              <a:buNone/>
            </a:pPr>
            <a:r>
              <a:rPr lang="es-ES" altLang="es-ES" sz="2000" i="1" dirty="0">
                <a:latin typeface="Arial Unicode MS" pitchFamily="32" charset="0"/>
              </a:rPr>
              <a:t>problemas. Además es un requisito para la generación de reglas y</a:t>
            </a:r>
            <a:endParaRPr lang="es-ES" altLang="es-ES" sz="2000" i="1" dirty="0">
              <a:latin typeface="Arial Unicode MS" pitchFamily="32" charset="0"/>
            </a:endParaRPr>
          </a:p>
          <a:p>
            <a:pPr eaLnBrk="1" hangingPunct="1">
              <a:buNone/>
            </a:pPr>
            <a:r>
              <a:rPr lang="es-ES" altLang="es-ES" sz="2000" i="1" dirty="0">
                <a:latin typeface="Arial Unicode MS" pitchFamily="32" charset="0"/>
              </a:rPr>
              <a:t>meta-reglas aplicadas a uno mismo.</a:t>
            </a:r>
            <a:endParaRPr lang="es-ES" altLang="es-ES" sz="2000" i="1" dirty="0">
              <a:latin typeface="Arial Unicode MS" pitchFamily="32" charset="0"/>
            </a:endParaRPr>
          </a:p>
          <a:p>
            <a:pPr eaLnBrk="1" hangingPunct="1">
              <a:buNone/>
            </a:pPr>
            <a:endParaRPr lang="es-ES" altLang="es-ES" sz="2000" i="1" dirty="0">
              <a:latin typeface="Arial Unicode MS" pitchFamily="32" charset="0"/>
            </a:endParaRPr>
          </a:p>
          <a:p>
            <a:pPr eaLnBrk="1" hangingPunct="1">
              <a:buNone/>
            </a:pPr>
            <a:r>
              <a:rPr lang="es-ES" altLang="es-ES" sz="2000" dirty="0">
                <a:latin typeface="Arial Unicode MS" pitchFamily="32" charset="0"/>
              </a:rPr>
              <a:t>LENGUAJE INTERNO QUE NOS DIRIGE HACIA LO QUE </a:t>
            </a:r>
            <a:endParaRPr lang="es-ES" altLang="es-ES" sz="2000" dirty="0">
              <a:latin typeface="Arial Unicode MS" pitchFamily="32" charset="0"/>
            </a:endParaRPr>
          </a:p>
          <a:p>
            <a:pPr eaLnBrk="1" hangingPunct="1">
              <a:buNone/>
            </a:pPr>
            <a:r>
              <a:rPr lang="es-ES" altLang="es-ES" sz="2000" dirty="0">
                <a:latin typeface="Arial Unicode MS" pitchFamily="32" charset="0"/>
              </a:rPr>
              <a:t>TENEMOS QUE HACER</a:t>
            </a:r>
            <a:endParaRPr lang="es-ES" altLang="es-ES" sz="2000" dirty="0">
              <a:latin typeface="Arial Unicode MS" pitchFamily="3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1027"/>
          <p:cNvSpPr>
            <a:spLocks noGrp="1"/>
          </p:cNvSpPr>
          <p:nvPr>
            <p:ph idx="1" hasCustomPrompt="1"/>
          </p:nvPr>
        </p:nvSpPr>
        <p:spPr>
          <a:xfrm>
            <a:off x="611188" y="620713"/>
            <a:ext cx="7772400" cy="5761037"/>
          </a:xfrm>
          <a:ln/>
        </p:spPr>
        <p:txBody>
          <a:bodyPr vert="horz" wrap="square" lIns="91440" tIns="45720" rIns="91440" bIns="45720" anchor="t" anchorCtr="0"/>
          <a:p>
            <a:pPr eaLnBrk="1" hangingPunct="1">
              <a:buNone/>
            </a:pPr>
            <a:r>
              <a:rPr lang="es-ES" altLang="es-ES" sz="2000" b="1" dirty="0">
                <a:solidFill>
                  <a:schemeClr val="tx2"/>
                </a:solidFill>
                <a:latin typeface="Arial Unicode MS" pitchFamily="32" charset="0"/>
              </a:rPr>
              <a:t>Inicio de su desarrollo:</a:t>
            </a:r>
            <a:r>
              <a:rPr lang="es-ES" altLang="es-ES" sz="2000" dirty="0">
                <a:solidFill>
                  <a:schemeClr val="tx2"/>
                </a:solidFill>
                <a:latin typeface="Arial Unicode MS" pitchFamily="32" charset="0"/>
              </a:rPr>
              <a:t> </a:t>
            </a:r>
            <a:endParaRPr lang="es-ES" altLang="es-ES" sz="2000" dirty="0">
              <a:solidFill>
                <a:schemeClr val="tx2"/>
              </a:solidFill>
              <a:latin typeface="Arial Unicode MS" pitchFamily="32" charset="0"/>
            </a:endParaRPr>
          </a:p>
          <a:p>
            <a:pPr eaLnBrk="1" hangingPunct="1"/>
            <a:r>
              <a:rPr lang="es-ES" altLang="es-ES" sz="2000" dirty="0">
                <a:latin typeface="Arial Unicode MS" pitchFamily="32" charset="0"/>
              </a:rPr>
              <a:t>Entre el nacimiento y los 3 años</a:t>
            </a:r>
            <a:endParaRPr lang="es-ES" altLang="es-ES" sz="2000" dirty="0">
              <a:latin typeface="Arial Unicode MS" pitchFamily="32" charset="0"/>
            </a:endParaRPr>
          </a:p>
          <a:p>
            <a:pPr eaLnBrk="1" hangingPunct="1"/>
            <a:r>
              <a:rPr lang="es-ES" altLang="es-ES" sz="2000" dirty="0">
                <a:latin typeface="Arial Unicode MS" pitchFamily="32" charset="0"/>
              </a:rPr>
              <a:t>De 3 A 5 años los niños se hablan así mismos en voz alta</a:t>
            </a:r>
            <a:endParaRPr lang="es-ES" altLang="es-ES" sz="2000" dirty="0">
              <a:latin typeface="Arial Unicode MS" pitchFamily="32" charset="0"/>
            </a:endParaRPr>
          </a:p>
          <a:p>
            <a:pPr eaLnBrk="1" hangingPunct="1"/>
            <a:r>
              <a:rPr lang="es-ES" altLang="es-ES" sz="2000" dirty="0">
                <a:latin typeface="Arial Unicode MS" pitchFamily="32" charset="0"/>
              </a:rPr>
              <a:t>De 5 a 7 susurran apreciando el movimiento de los labios</a:t>
            </a:r>
            <a:endParaRPr lang="es-ES" altLang="es-ES" sz="2000" dirty="0">
              <a:latin typeface="Arial Unicode MS" pitchFamily="32" charset="0"/>
            </a:endParaRPr>
          </a:p>
          <a:p>
            <a:pPr eaLnBrk="1" hangingPunct="1"/>
            <a:r>
              <a:rPr lang="es-ES" altLang="es-ES" sz="2000" dirty="0">
                <a:latin typeface="Arial Unicode MS" pitchFamily="32" charset="0"/>
              </a:rPr>
              <a:t>A partir de los 7 años recorrido hasta alcanzar el lenguaje interno que GUIA LA CONDUCTA (PENSAMIENTO). </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b="1" dirty="0">
                <a:solidFill>
                  <a:schemeClr val="tx2"/>
                </a:solidFill>
                <a:latin typeface="Arial Unicode MS" pitchFamily="32" charset="0"/>
              </a:rPr>
              <a:t>En el TDAH:</a:t>
            </a:r>
            <a:endParaRPr lang="es-ES" altLang="es-ES" sz="2000" b="1" dirty="0">
              <a:solidFill>
                <a:schemeClr val="tx2"/>
              </a:solidFill>
              <a:latin typeface="Arial Unicode MS" pitchFamily="32" charset="0"/>
            </a:endParaRPr>
          </a:p>
          <a:p>
            <a:pPr eaLnBrk="1" hangingPunct="1"/>
            <a:r>
              <a:rPr lang="es-ES" altLang="es-ES" sz="2000" dirty="0">
                <a:latin typeface="Arial Unicode MS" pitchFamily="32" charset="0"/>
              </a:rPr>
              <a:t>Menos</a:t>
            </a:r>
            <a:r>
              <a:rPr lang="es-ES" altLang="es-ES" sz="2800" dirty="0">
                <a:latin typeface="Arial Unicode MS" pitchFamily="32" charset="0"/>
              </a:rPr>
              <a:t> </a:t>
            </a:r>
            <a:r>
              <a:rPr lang="es-ES" altLang="es-ES" sz="2000" dirty="0">
                <a:latin typeface="Arial Unicode MS" pitchFamily="32" charset="0"/>
              </a:rPr>
              <a:t>habla internalizada o privada o no cumple su cometido. </a:t>
            </a:r>
            <a:endParaRPr lang="es-ES" altLang="es-ES" sz="2000" dirty="0">
              <a:latin typeface="Arial Unicode MS" pitchFamily="32" charset="0"/>
            </a:endParaRPr>
          </a:p>
          <a:p>
            <a:pPr eaLnBrk="1" hangingPunct="1"/>
            <a:r>
              <a:rPr lang="es-ES" altLang="es-ES" sz="2000" dirty="0">
                <a:latin typeface="Arial Unicode MS" pitchFamily="32" charset="0"/>
              </a:rPr>
              <a:t>Suelen hablar TODO EN ALTO</a:t>
            </a:r>
            <a:endParaRPr lang="es-ES" altLang="es-ES" sz="2000" dirty="0">
              <a:latin typeface="Arial Unicode MS" pitchFamily="32" charset="0"/>
            </a:endParaRPr>
          </a:p>
          <a:p>
            <a:pPr eaLnBrk="1" hangingPunct="1"/>
            <a:r>
              <a:rPr lang="es-ES" altLang="es-ES" sz="2000" dirty="0">
                <a:latin typeface="Arial Unicode MS" pitchFamily="32" charset="0"/>
              </a:rPr>
              <a:t>PARECE QUE HABLAN MAS QUE LOS OTROS</a:t>
            </a:r>
            <a:endParaRPr lang="es-ES" altLang="es-ES" sz="2000" dirty="0">
              <a:latin typeface="Arial Unicode MS" pitchFamily="32" charset="0"/>
            </a:endParaRPr>
          </a:p>
          <a:p>
            <a:pPr eaLnBrk="1" hangingPunct="1"/>
            <a:r>
              <a:rPr lang="es-ES" altLang="es-ES" sz="2000" dirty="0">
                <a:latin typeface="Arial Unicode MS" pitchFamily="32" charset="0"/>
              </a:rPr>
              <a:t>PARECEN MÁS INMADUROS</a:t>
            </a:r>
            <a:endParaRPr lang="es-ES" altLang="es-ES" sz="2000" dirty="0">
              <a:latin typeface="Arial Unicode MS" pitchFamily="32" charset="0"/>
            </a:endParaRPr>
          </a:p>
          <a:p>
            <a:pPr eaLnBrk="1" hangingPunct="1"/>
            <a:r>
              <a:rPr lang="es-ES" altLang="es-ES" sz="2000" dirty="0">
                <a:latin typeface="Arial Unicode MS" pitchFamily="32" charset="0"/>
              </a:rPr>
              <a:t>Menos capacidad para SEGUIR LAS REGLAS, HABLARSE A SI MISMOS, REGULAR LA CONDUCTA POR NORMAS, ETC</a:t>
            </a:r>
            <a:r>
              <a:rPr lang="es-ES" altLang="es-ES" sz="2400" dirty="0">
                <a:latin typeface="Arial Unicode MS" pitchFamily="32" charset="0"/>
              </a:rPr>
              <a:t> </a:t>
            </a:r>
            <a:endParaRPr lang="es-ES" altLang="es-ES" sz="2400" dirty="0">
              <a:latin typeface="Arial Unicode MS" pitchFamily="3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Unicode MS" pitchFamily="32" charset="0"/>
              </a:rPr>
              <a:t>3. Auto- motivación. CONTROL DE LA EMOCION-TIEMPO DE ESPERA-AJUSTE DE LA REACCIÓN</a:t>
            </a:r>
            <a:br>
              <a:rPr lang="es-ES" altLang="es-ES" sz="2400" b="1" dirty="0">
                <a:latin typeface="Arial Unicode MS" pitchFamily="32" charset="0"/>
              </a:rPr>
            </a:br>
            <a:endParaRPr lang="es-ES" altLang="es-ES" sz="2400" b="1" dirty="0">
              <a:latin typeface="Arial Unicode MS" pitchFamily="32" charset="0"/>
              <a:ea typeface="Arial" panose="020B0604020202020204" pitchFamily="34" charset="0"/>
            </a:endParaRPr>
          </a:p>
        </p:txBody>
      </p:sp>
      <p:sp>
        <p:nvSpPr>
          <p:cNvPr id="65538" name="Rectangle 3"/>
          <p:cNvSpPr>
            <a:spLocks noGrp="1"/>
          </p:cNvSpPr>
          <p:nvPr>
            <p:ph idx="1" hasCustomPrompt="1"/>
          </p:nvPr>
        </p:nvSpPr>
        <p:spPr>
          <a:xfrm>
            <a:off x="685800" y="1828800"/>
            <a:ext cx="7772400" cy="4495800"/>
          </a:xfrm>
          <a:ln/>
        </p:spPr>
        <p:txBody>
          <a:bodyPr vert="horz" wrap="square" lIns="91440" tIns="45720" rIns="91440" bIns="45720" anchor="t" anchorCtr="0"/>
          <a:p>
            <a:pPr eaLnBrk="1" hangingPunct="1">
              <a:lnSpc>
                <a:spcPct val="90000"/>
              </a:lnSpc>
              <a:buNone/>
            </a:pPr>
            <a:r>
              <a:rPr lang="es-ES" altLang="es-ES" sz="2800" dirty="0">
                <a:solidFill>
                  <a:srgbClr val="0000FF"/>
                </a:solidFill>
                <a:latin typeface="Arial Unicode MS" pitchFamily="32" charset="0"/>
              </a:rPr>
              <a:t>-</a:t>
            </a:r>
            <a:r>
              <a:rPr lang="es-ES" altLang="es-ES" sz="2800" dirty="0">
                <a:solidFill>
                  <a:srgbClr val="0000FF"/>
                </a:solidFill>
              </a:rPr>
              <a:t>  </a:t>
            </a:r>
            <a:r>
              <a:rPr lang="es-ES" altLang="es-ES" sz="2000" b="1" dirty="0">
                <a:latin typeface="Arial" panose="020B0604020202020204" pitchFamily="34" charset="0"/>
              </a:rPr>
              <a:t>AUTORREGULACI</a:t>
            </a:r>
            <a:r>
              <a:rPr lang="es-ES" altLang="es-ES" sz="2000" b="1" dirty="0"/>
              <a:t>Ó</a:t>
            </a:r>
            <a:r>
              <a:rPr lang="es-ES" altLang="es-ES" sz="2000" b="1" dirty="0">
                <a:latin typeface="Arial" panose="020B0604020202020204" pitchFamily="34" charset="0"/>
              </a:rPr>
              <a:t>N EMOCIONAL. </a:t>
            </a:r>
            <a:r>
              <a:rPr lang="es-ES" altLang="es-ES" sz="2000" dirty="0">
                <a:latin typeface="Arial" panose="020B0604020202020204" pitchFamily="34" charset="0"/>
              </a:rPr>
              <a:t>Tomar perspectiva y poder  comprender los sentimientos de los dem</a:t>
            </a:r>
            <a:r>
              <a:rPr lang="es-ES" altLang="es-ES" sz="2000" dirty="0"/>
              <a:t>á</a:t>
            </a:r>
            <a:r>
              <a:rPr lang="es-ES" altLang="es-ES" sz="2000" dirty="0">
                <a:latin typeface="Arial" panose="020B0604020202020204" pitchFamily="34" charset="0"/>
              </a:rPr>
              <a:t>s.</a:t>
            </a:r>
            <a:endParaRPr lang="es-ES" altLang="es-ES" sz="2000" dirty="0">
              <a:latin typeface="Arial Unicode MS" pitchFamily="32" charset="0"/>
            </a:endParaRPr>
          </a:p>
          <a:p>
            <a:pPr eaLnBrk="1" hangingPunct="1">
              <a:lnSpc>
                <a:spcPct val="90000"/>
              </a:lnSpc>
              <a:buNone/>
            </a:pPr>
            <a:r>
              <a:rPr lang="es-ES" altLang="es-ES" sz="2000" dirty="0">
                <a:latin typeface="Arial" panose="020B0604020202020204" pitchFamily="34" charset="0"/>
              </a:rPr>
              <a:t>(Breve pausa-an</a:t>
            </a:r>
            <a:r>
              <a:rPr lang="es-ES" altLang="es-ES" sz="2000" dirty="0"/>
              <a:t>á</a:t>
            </a:r>
            <a:r>
              <a:rPr lang="es-ES" altLang="es-ES" sz="2000" dirty="0">
                <a:latin typeface="Arial" panose="020B0604020202020204" pitchFamily="34" charset="0"/>
              </a:rPr>
              <a:t>lisis situaci</a:t>
            </a:r>
            <a:r>
              <a:rPr lang="es-ES" altLang="es-ES" sz="2000" dirty="0"/>
              <a:t>ó</a:t>
            </a:r>
            <a:r>
              <a:rPr lang="es-ES" altLang="es-ES" sz="2000" dirty="0">
                <a:latin typeface="Arial" panose="020B0604020202020204" pitchFamily="34" charset="0"/>
              </a:rPr>
              <a:t>n-respuesta adecuada). Ej. 10 min.</a:t>
            </a:r>
            <a:endParaRPr lang="es-ES" altLang="es-ES" sz="2000" dirty="0">
              <a:latin typeface="Arial Unicode MS" pitchFamily="32" charset="0"/>
            </a:endParaRPr>
          </a:p>
          <a:p>
            <a:pPr eaLnBrk="1" hangingPunct="1">
              <a:lnSpc>
                <a:spcPct val="90000"/>
              </a:lnSpc>
              <a:buNone/>
            </a:pPr>
            <a:r>
              <a:rPr lang="es-ES" altLang="es-ES" sz="2000" dirty="0"/>
              <a:t> </a:t>
            </a:r>
            <a:endParaRPr lang="es-ES" altLang="es-ES" sz="2000" dirty="0"/>
          </a:p>
          <a:p>
            <a:pPr eaLnBrk="1" hangingPunct="1">
              <a:lnSpc>
                <a:spcPct val="90000"/>
              </a:lnSpc>
              <a:buNone/>
            </a:pPr>
            <a:r>
              <a:rPr lang="es-ES" altLang="es-ES" sz="2000" b="1" dirty="0">
                <a:latin typeface="Arial" panose="020B0604020202020204" pitchFamily="34" charset="0"/>
              </a:rPr>
              <a:t>    MOTIVACI</a:t>
            </a:r>
            <a:r>
              <a:rPr lang="es-ES" altLang="es-ES" sz="2000" b="1" dirty="0"/>
              <a:t>Ó</a:t>
            </a:r>
            <a:r>
              <a:rPr lang="es-ES" altLang="es-ES" sz="2000" b="1" dirty="0">
                <a:latin typeface="Arial" panose="020B0604020202020204" pitchFamily="34" charset="0"/>
              </a:rPr>
              <a:t>N INTR</a:t>
            </a:r>
            <a:r>
              <a:rPr lang="es-ES" altLang="es-ES" sz="2000" b="1" dirty="0"/>
              <a:t>Í</a:t>
            </a:r>
            <a:r>
              <a:rPr lang="es-ES" altLang="es-ES" sz="2000" b="1" dirty="0">
                <a:latin typeface="Arial" panose="020B0604020202020204" pitchFamily="34" charset="0"/>
              </a:rPr>
              <a:t>NSECA</a:t>
            </a:r>
            <a:r>
              <a:rPr lang="es-ES" altLang="es-ES" sz="2000" dirty="0">
                <a:latin typeface="Arial" panose="020B0604020202020204" pitchFamily="34" charset="0"/>
              </a:rPr>
              <a:t>. Tareas dirigidas a una meta. </a:t>
            </a:r>
            <a:endParaRPr lang="es-ES" altLang="es-ES" sz="2000" dirty="0">
              <a:latin typeface="Arial Unicode MS" pitchFamily="32" charset="0"/>
            </a:endParaRPr>
          </a:p>
          <a:p>
            <a:pPr eaLnBrk="1" hangingPunct="1">
              <a:lnSpc>
                <a:spcPct val="90000"/>
              </a:lnSpc>
              <a:buNone/>
            </a:pPr>
            <a:endParaRPr lang="es-ES" altLang="es-ES" sz="2000" dirty="0">
              <a:latin typeface="Arial" panose="020B0604020202020204" pitchFamily="34" charset="0"/>
            </a:endParaRPr>
          </a:p>
          <a:p>
            <a:pPr eaLnBrk="1" hangingPunct="1">
              <a:lnSpc>
                <a:spcPct val="90000"/>
              </a:lnSpc>
              <a:buNone/>
            </a:pPr>
            <a:r>
              <a:rPr lang="es-ES" altLang="es-ES" sz="2000" dirty="0">
                <a:latin typeface="Arial" panose="020B0604020202020204" pitchFamily="34" charset="0"/>
              </a:rPr>
              <a:t>DEPENDE DE LAS DOS ANTERIORES:</a:t>
            </a:r>
            <a:endParaRPr lang="es-ES" altLang="es-ES" sz="2000" dirty="0">
              <a:latin typeface="Arial Unicode MS" pitchFamily="32" charset="0"/>
            </a:endParaRPr>
          </a:p>
          <a:p>
            <a:pPr eaLnBrk="1" hangingPunct="1">
              <a:lnSpc>
                <a:spcPct val="90000"/>
              </a:lnSpc>
              <a:buNone/>
            </a:pPr>
            <a:r>
              <a:rPr lang="es-ES" altLang="es-ES" sz="2000" dirty="0">
                <a:latin typeface="Arial" panose="020B0604020202020204" pitchFamily="34" charset="0"/>
              </a:rPr>
              <a:t>Capacidad de sentirse a uno mismo (MEMORIA TRABAJO NO VERBAL)</a:t>
            </a:r>
            <a:endParaRPr lang="es-ES" altLang="es-ES" sz="2000" dirty="0">
              <a:latin typeface="Arial Unicode MS" pitchFamily="32" charset="0"/>
            </a:endParaRPr>
          </a:p>
          <a:p>
            <a:pPr eaLnBrk="1" hangingPunct="1">
              <a:lnSpc>
                <a:spcPct val="90000"/>
              </a:lnSpc>
              <a:buNone/>
            </a:pPr>
            <a:r>
              <a:rPr lang="es-ES" altLang="es-ES" sz="2000" dirty="0">
                <a:latin typeface="Arial" panose="020B0604020202020204" pitchFamily="34" charset="0"/>
              </a:rPr>
              <a:t>Di</a:t>
            </a:r>
            <a:r>
              <a:rPr lang="es-ES" altLang="es-ES" sz="2000" dirty="0"/>
              <a:t>á</a:t>
            </a:r>
            <a:r>
              <a:rPr lang="es-ES" altLang="es-ES" sz="2000" dirty="0">
                <a:latin typeface="Arial" panose="020B0604020202020204" pitchFamily="34" charset="0"/>
              </a:rPr>
              <a:t>logo internalizado (MEMORIA DE TRABAJO VERBAL).</a:t>
            </a:r>
            <a:endParaRPr lang="es-ES" altLang="es-ES" sz="2000" dirty="0">
              <a:latin typeface="Arial Unicode MS" pitchFamily="32" charset="0"/>
            </a:endParaRPr>
          </a:p>
          <a:p>
            <a:pPr eaLnBrk="1" hangingPunct="1">
              <a:lnSpc>
                <a:spcPct val="90000"/>
              </a:lnSpc>
              <a:buNone/>
            </a:pPr>
            <a:endParaRPr lang="es-ES" altLang="es-ES" sz="2000" dirty="0">
              <a:latin typeface="Arial" panose="020B0604020202020204" pitchFamily="34" charset="0"/>
            </a:endParaRPr>
          </a:p>
          <a:p>
            <a:pPr eaLnBrk="1" hangingPunct="1">
              <a:lnSpc>
                <a:spcPct val="90000"/>
              </a:lnSpc>
              <a:buNone/>
            </a:pPr>
            <a:r>
              <a:rPr lang="es-ES" altLang="es-ES" sz="2000" dirty="0">
                <a:latin typeface="Arial" panose="020B0604020202020204" pitchFamily="34" charset="0"/>
              </a:rPr>
              <a:t>Modificable con psicof</a:t>
            </a:r>
            <a:r>
              <a:rPr lang="es-ES" altLang="es-ES" sz="2000" dirty="0"/>
              <a:t>á</a:t>
            </a:r>
            <a:r>
              <a:rPr lang="es-ES" altLang="es-ES" sz="2000" dirty="0">
                <a:latin typeface="Arial" panose="020B0604020202020204" pitchFamily="34" charset="0"/>
              </a:rPr>
              <a:t>rmacos y con intervenci</a:t>
            </a:r>
            <a:r>
              <a:rPr lang="es-ES" altLang="es-ES" sz="2000" dirty="0"/>
              <a:t>ó</a:t>
            </a:r>
            <a:r>
              <a:rPr lang="es-ES" altLang="es-ES" sz="2000" dirty="0">
                <a:latin typeface="Arial" panose="020B0604020202020204" pitchFamily="34" charset="0"/>
              </a:rPr>
              <a:t>n cognitivo</a:t>
            </a:r>
            <a:endParaRPr lang="es-ES" altLang="es-ES" sz="2000" dirty="0">
              <a:latin typeface="Arial" panose="020B0604020202020204" pitchFamily="34" charset="0"/>
            </a:endParaRPr>
          </a:p>
          <a:p>
            <a:pPr eaLnBrk="1" hangingPunct="1">
              <a:lnSpc>
                <a:spcPct val="90000"/>
              </a:lnSpc>
              <a:buNone/>
            </a:pPr>
            <a:r>
              <a:rPr lang="es-ES" altLang="es-ES" sz="2000" dirty="0">
                <a:latin typeface="Arial" panose="020B0604020202020204" pitchFamily="34" charset="0"/>
              </a:rPr>
              <a:t>conductual</a:t>
            </a:r>
            <a:endParaRPr lang="es-ES" altLang="es-ES" sz="2000" dirty="0">
              <a:latin typeface="Arial Unicode MS" pitchFamily="32" charset="0"/>
            </a:endParaRPr>
          </a:p>
          <a:p>
            <a:pPr eaLnBrk="1" hangingPunct="1">
              <a:lnSpc>
                <a:spcPct val="90000"/>
              </a:lnSpc>
              <a:buNone/>
            </a:pPr>
            <a:endParaRPr lang="es-ES" altLang="es-E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3. Auto- motivación. TDAH</a:t>
            </a:r>
            <a:endParaRPr lang="es-ES" altLang="es-ES" sz="2400" b="1" dirty="0">
              <a:latin typeface="Arial Unicode MS" pitchFamily="32" charset="0"/>
              <a:ea typeface="Arial" panose="020B0604020202020204" pitchFamily="34" charset="0"/>
            </a:endParaRPr>
          </a:p>
        </p:txBody>
      </p:sp>
      <p:sp>
        <p:nvSpPr>
          <p:cNvPr id="67586" name="Rectangle 3"/>
          <p:cNvSpPr>
            <a:spLocks noGrp="1"/>
          </p:cNvSpPr>
          <p:nvPr>
            <p:ph idx="1" hasCustomPrompt="1"/>
          </p:nvPr>
        </p:nvSpPr>
        <p:spPr>
          <a:ln/>
        </p:spPr>
        <p:txBody>
          <a:bodyPr vert="horz" wrap="square" lIns="91440" tIns="45720" rIns="91440" bIns="45720" anchor="t" anchorCtr="0"/>
          <a:p>
            <a:pPr eaLnBrk="1" hangingPunct="1">
              <a:lnSpc>
                <a:spcPct val="90000"/>
              </a:lnSpc>
            </a:pPr>
            <a:r>
              <a:rPr lang="es-ES" altLang="es-ES" sz="2000" dirty="0">
                <a:latin typeface="Arial Unicode MS" pitchFamily="32" charset="0"/>
              </a:rPr>
              <a:t>Más EMOTIVOS. Dificultad autorregulación emocional. Más exageradas o amplificadas. </a:t>
            </a:r>
            <a:endParaRPr lang="es-ES" altLang="es-ES" sz="2000" dirty="0">
              <a:latin typeface="Arial Unicode MS" pitchFamily="32" charset="0"/>
            </a:endParaRPr>
          </a:p>
          <a:p>
            <a:pPr eaLnBrk="1" hangingPunct="1">
              <a:lnSpc>
                <a:spcPct val="90000"/>
              </a:lnSpc>
            </a:pPr>
            <a:endParaRPr lang="es-ES" altLang="es-ES" sz="2000" dirty="0">
              <a:latin typeface="Arial Unicode MS" pitchFamily="32" charset="0"/>
            </a:endParaRPr>
          </a:p>
          <a:p>
            <a:pPr eaLnBrk="1" hangingPunct="1">
              <a:lnSpc>
                <a:spcPct val="90000"/>
              </a:lnSpc>
            </a:pPr>
            <a:r>
              <a:rPr lang="es-ES" altLang="es-ES" sz="2000" dirty="0">
                <a:latin typeface="Arial Unicode MS" pitchFamily="32" charset="0"/>
              </a:rPr>
              <a:t>Dificultad para INHIBIR O ACOMODAR SUS SENTIMIENTOS, A LAS SITUACIONES. RESPONDEN MUY RAPIDAMENTE. </a:t>
            </a:r>
            <a:endParaRPr lang="es-ES" altLang="es-ES" sz="2000" dirty="0">
              <a:latin typeface="Arial Unicode MS" pitchFamily="32" charset="0"/>
            </a:endParaRPr>
          </a:p>
          <a:p>
            <a:pPr eaLnBrk="1" hangingPunct="1">
              <a:lnSpc>
                <a:spcPct val="90000"/>
              </a:lnSpc>
              <a:buNone/>
            </a:pPr>
            <a:endParaRPr lang="es-ES" altLang="es-ES" sz="2000" dirty="0">
              <a:latin typeface="Arial Unicode MS" pitchFamily="32" charset="0"/>
            </a:endParaRPr>
          </a:p>
          <a:p>
            <a:pPr eaLnBrk="1" hangingPunct="1">
              <a:lnSpc>
                <a:spcPct val="90000"/>
              </a:lnSpc>
              <a:buNone/>
            </a:pPr>
            <a:r>
              <a:rPr lang="es-ES" altLang="es-ES" sz="2000" u="sng" dirty="0">
                <a:latin typeface="Arial Unicode MS" pitchFamily="32" charset="0"/>
              </a:rPr>
              <a:t>Respecto a la motivación interna</a:t>
            </a: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	Tienen muchos problemas de PERSISTENCIA (CORTA DURACIÓN DE SU ATENCIÓN). </a:t>
            </a:r>
            <a:endParaRPr lang="es-ES" altLang="es-ES" sz="2000" dirty="0">
              <a:latin typeface="Arial Unicode MS" pitchFamily="32" charset="0"/>
            </a:endParaRPr>
          </a:p>
          <a:p>
            <a:pPr eaLnBrk="1" hangingPunct="1">
              <a:lnSpc>
                <a:spcPct val="90000"/>
              </a:lnSpc>
            </a:pPr>
            <a:r>
              <a:rPr lang="es-ES" altLang="es-ES" sz="2000" dirty="0">
                <a:latin typeface="Arial Unicode MS" pitchFamily="32" charset="0"/>
              </a:rPr>
              <a:t>No son capaces de  crear una motivación interna que les mantenga en la actividad.</a:t>
            </a:r>
            <a:endParaRPr lang="es-ES" altLang="es-ES" sz="2000" dirty="0">
              <a:latin typeface="Arial Unicode MS" pitchFamily="32" charset="0"/>
            </a:endParaRPr>
          </a:p>
          <a:p>
            <a:pPr eaLnBrk="1" hangingPunct="1">
              <a:lnSpc>
                <a:spcPct val="90000"/>
              </a:lnSpc>
            </a:pPr>
            <a:r>
              <a:rPr lang="es-ES" altLang="es-ES" sz="2000" dirty="0">
                <a:latin typeface="Arial Unicode MS" pitchFamily="32" charset="0"/>
              </a:rPr>
              <a:t>DEPENDEN DE MOTIVACIÓN EXTERNA (premios). </a:t>
            </a:r>
            <a:endParaRPr lang="es-ES" altLang="es-ES" sz="2000" dirty="0">
              <a:latin typeface="Arial Unicode MS" pitchFamily="32" charset="0"/>
              <a:ea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4. Resolución de Problemas. ANALISIS Y SÍNTESIS DE LA INFORMACION, PLANIFICACIÓN Y/ O RESOLUCION PROBLEMAS.</a:t>
            </a:r>
            <a:endParaRPr lang="es-ES" altLang="es-ES" sz="2400" dirty="0">
              <a:latin typeface="Arial Unicode MS" pitchFamily="32" charset="0"/>
            </a:endParaRPr>
          </a:p>
        </p:txBody>
      </p:sp>
      <p:sp>
        <p:nvSpPr>
          <p:cNvPr id="69634" name="Rectangle 3"/>
          <p:cNvSpPr>
            <a:spLocks noGrp="1"/>
          </p:cNvSpPr>
          <p:nvPr>
            <p:ph idx="1" hasCustomPrompt="1"/>
          </p:nvPr>
        </p:nvSpPr>
        <p:spPr>
          <a:xfrm>
            <a:off x="609600" y="2286000"/>
            <a:ext cx="7772400" cy="4114800"/>
          </a:xfrm>
          <a:ln/>
        </p:spPr>
        <p:txBody>
          <a:bodyPr vert="horz" wrap="square" lIns="91440" tIns="45720" rIns="91440" bIns="45720" anchor="t" anchorCtr="0"/>
          <a:p>
            <a:pPr eaLnBrk="1" hangingPunct="1">
              <a:buNone/>
            </a:pPr>
            <a:r>
              <a:rPr lang="es-ES" altLang="es-ES" sz="2400" dirty="0">
                <a:latin typeface="Arial Unicode MS" pitchFamily="32" charset="0"/>
              </a:rPr>
              <a:t>Capacidad de análisis y síntesis de la información</a:t>
            </a:r>
            <a:endParaRPr lang="es-ES" altLang="es-ES" sz="2400" dirty="0">
              <a:latin typeface="Arial Unicode MS" pitchFamily="32" charset="0"/>
            </a:endParaRPr>
          </a:p>
          <a:p>
            <a:pPr eaLnBrk="1" hangingPunct="1">
              <a:buNone/>
            </a:pPr>
            <a:endParaRPr lang="es-ES" altLang="es-ES" sz="2400" dirty="0">
              <a:latin typeface="Arial Unicode MS" pitchFamily="32" charset="0"/>
            </a:endParaRPr>
          </a:p>
          <a:p>
            <a:pPr eaLnBrk="1" hangingPunct="1">
              <a:buNone/>
            </a:pPr>
            <a:r>
              <a:rPr lang="es-ES" altLang="es-ES" sz="2400" dirty="0">
                <a:latin typeface="Arial Unicode MS" pitchFamily="32" charset="0"/>
              </a:rPr>
              <a:t>Capacidad de descomponer los mensajes y la</a:t>
            </a:r>
            <a:endParaRPr lang="es-ES" altLang="es-ES" sz="2400" dirty="0">
              <a:latin typeface="Arial Unicode MS" pitchFamily="32" charset="0"/>
            </a:endParaRPr>
          </a:p>
          <a:p>
            <a:pPr eaLnBrk="1" hangingPunct="1">
              <a:buNone/>
            </a:pPr>
            <a:r>
              <a:rPr lang="es-ES" altLang="es-ES" sz="2400" dirty="0">
                <a:latin typeface="Arial Unicode MS" pitchFamily="32" charset="0"/>
              </a:rPr>
              <a:t>información en partes más simples. </a:t>
            </a:r>
            <a:endParaRPr lang="es-ES" altLang="es-ES" sz="2400" dirty="0">
              <a:latin typeface="Arial Unicode MS" pitchFamily="32" charset="0"/>
            </a:endParaRPr>
          </a:p>
          <a:p>
            <a:pPr eaLnBrk="1" hangingPunct="1">
              <a:buNone/>
            </a:pPr>
            <a:endParaRPr lang="es-ES" altLang="es-ES" sz="2400" b="1" dirty="0">
              <a:latin typeface="Arial Unicode MS" pitchFamily="32" charset="0"/>
            </a:endParaRPr>
          </a:p>
          <a:p>
            <a:pPr eaLnBrk="1" hangingPunct="1">
              <a:buNone/>
            </a:pPr>
            <a:r>
              <a:rPr lang="es-ES" altLang="es-ES" sz="2400" b="1" dirty="0">
                <a:solidFill>
                  <a:schemeClr val="tx2"/>
                </a:solidFill>
                <a:latin typeface="Arial Unicode MS" pitchFamily="32" charset="0"/>
              </a:rPr>
              <a:t>Desarrollo: </a:t>
            </a:r>
            <a:endParaRPr lang="es-ES" altLang="es-ES" sz="2400" dirty="0">
              <a:solidFill>
                <a:schemeClr val="tx2"/>
              </a:solidFill>
              <a:latin typeface="Arial Unicode MS" pitchFamily="32" charset="0"/>
            </a:endParaRPr>
          </a:p>
          <a:p>
            <a:pPr eaLnBrk="1" hangingPunct="1">
              <a:buNone/>
            </a:pPr>
            <a:r>
              <a:rPr lang="es-ES" altLang="es-ES" sz="2400" dirty="0">
                <a:latin typeface="Arial Unicode MS" pitchFamily="32" charset="0"/>
              </a:rPr>
              <a:t>Primer año de vida y continúa en los siguientes veinte a treinta años. </a:t>
            </a:r>
            <a:endParaRPr lang="es-ES" altLang="es-ES" sz="2400" dirty="0">
              <a:latin typeface="Arial Unicode MS" pitchFamily="32" charset="0"/>
              <a:ea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4. Resolución de Problemas. TDAH</a:t>
            </a:r>
            <a:endParaRPr lang="es-ES" altLang="es-ES" sz="2400" b="1" dirty="0">
              <a:latin typeface="Arial Unicode MS" pitchFamily="32" charset="0"/>
              <a:ea typeface="Arial" panose="020B0604020202020204" pitchFamily="34" charset="0"/>
            </a:endParaRPr>
          </a:p>
        </p:txBody>
      </p:sp>
      <p:sp>
        <p:nvSpPr>
          <p:cNvPr id="71682" name="Rectangle 3"/>
          <p:cNvSpPr>
            <a:spLocks noGrp="1"/>
          </p:cNvSpPr>
          <p:nvPr>
            <p:ph idx="1" hasCustomPrompt="1"/>
          </p:nvPr>
        </p:nvSpPr>
        <p:spPr>
          <a:xfrm>
            <a:off x="685800" y="1981200"/>
            <a:ext cx="7772400" cy="4419600"/>
          </a:xfrm>
          <a:ln/>
        </p:spPr>
        <p:txBody>
          <a:bodyPr vert="horz" wrap="square" lIns="91440" tIns="45720" rIns="91440" bIns="45720" anchor="t" anchorCtr="0"/>
          <a:p>
            <a:pPr eaLnBrk="1" hangingPunct="1">
              <a:buNone/>
            </a:pPr>
            <a:r>
              <a:rPr lang="es-ES" altLang="es-ES" sz="2000" dirty="0">
                <a:latin typeface="Arial Unicode MS" pitchFamily="32" charset="0"/>
              </a:rPr>
              <a:t>Dificultad procesos de análisis, planificación o</a:t>
            </a:r>
            <a:endParaRPr lang="es-ES" altLang="es-ES" sz="2000" dirty="0">
              <a:latin typeface="Arial Unicode MS" pitchFamily="32" charset="0"/>
            </a:endParaRPr>
          </a:p>
          <a:p>
            <a:pPr eaLnBrk="1" hangingPunct="1">
              <a:buNone/>
            </a:pPr>
            <a:r>
              <a:rPr lang="es-ES" altLang="es-ES" sz="2000" dirty="0">
                <a:latin typeface="Arial Unicode MS" pitchFamily="32" charset="0"/>
              </a:rPr>
              <a:t>resolución de problemas.</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No utilizan los DETALLES COMO DIFERENCIADORES DE</a:t>
            </a:r>
            <a:endParaRPr lang="es-ES" altLang="es-ES" sz="2000" dirty="0">
              <a:latin typeface="Arial Unicode MS" pitchFamily="32" charset="0"/>
            </a:endParaRPr>
          </a:p>
          <a:p>
            <a:pPr eaLnBrk="1" hangingPunct="1">
              <a:buNone/>
            </a:pPr>
            <a:r>
              <a:rPr lang="es-ES" altLang="es-ES" sz="2000" dirty="0">
                <a:latin typeface="Arial Unicode MS" pitchFamily="32" charset="0"/>
              </a:rPr>
              <a:t>SITUACIONES (porque no pueden descomponer los mensajes</a:t>
            </a:r>
            <a:r>
              <a:rPr lang="es-ES" altLang="es-ES" sz="2000" dirty="0">
                <a:latin typeface="Arial Unicode MS" pitchFamily="32" charset="0"/>
                <a:ea typeface="Arial" panose="020B0604020202020204" pitchFamily="34" charset="0"/>
              </a:rPr>
              <a:t>…</a:t>
            </a:r>
            <a:r>
              <a:rPr lang="es-ES" altLang="es-ES" sz="2000" dirty="0">
                <a:latin typeface="Arial Unicode MS" pitchFamily="32" charset="0"/>
              </a:rPr>
              <a:t>). </a:t>
            </a:r>
            <a:endParaRPr lang="es-ES" altLang="es-ES" sz="2000" dirty="0">
              <a:latin typeface="Arial Unicode MS" pitchFamily="32" charset="0"/>
            </a:endParaRPr>
          </a:p>
          <a:p>
            <a:pPr eaLnBrk="1" hangingPunct="1">
              <a:buNone/>
            </a:pPr>
            <a:r>
              <a:rPr lang="es-ES" altLang="es-ES" sz="2000" dirty="0">
                <a:latin typeface="Arial Unicode MS" pitchFamily="32" charset="0"/>
              </a:rPr>
              <a:t>Ej. Juego de las diferencias</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Escasas soluciones a los problemas cotidianos.</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a:p>
            <a:pPr eaLnBrk="1" hangingPunct="1">
              <a:buNone/>
            </a:pPr>
            <a:r>
              <a:rPr lang="es-ES" altLang="es-ES" sz="2000" dirty="0">
                <a:latin typeface="Arial Unicode MS" pitchFamily="32" charset="0"/>
              </a:rPr>
              <a:t>Necesidad de información V</a:t>
            </a:r>
            <a:r>
              <a:rPr lang="es-ES" altLang="es-ES" sz="2000" b="1" dirty="0">
                <a:latin typeface="Arial Unicode MS" pitchFamily="32" charset="0"/>
              </a:rPr>
              <a:t>ISIBLE Y TANGENCIAL</a:t>
            </a:r>
            <a:r>
              <a:rPr lang="es-ES" altLang="es-ES" sz="2000" dirty="0">
                <a:latin typeface="Arial Unicode MS" pitchFamily="32" charset="0"/>
              </a:rPr>
              <a:t> </a:t>
            </a:r>
            <a:endParaRPr lang="es-ES" altLang="es-ES" sz="2000" dirty="0">
              <a:latin typeface="Arial Unicode MS" pitchFamily="3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3"/>
          <p:cNvSpPr>
            <a:spLocks noGrp="1"/>
          </p:cNvSpPr>
          <p:nvPr>
            <p:ph type="subTitle" idx="1" hasCustomPrompt="1"/>
          </p:nvPr>
        </p:nvSpPr>
        <p:spPr>
          <a:xfrm>
            <a:off x="611188" y="549275"/>
            <a:ext cx="7920037" cy="5903913"/>
          </a:xfrm>
          <a:ln/>
        </p:spPr>
        <p:txBody>
          <a:bodyPr vert="horz" wrap="square" lIns="91440" tIns="45720" rIns="91440" bIns="45720" anchor="t" anchorCtr="0"/>
          <a:p>
            <a:pPr algn="l" eaLnBrk="1" hangingPunct="1">
              <a:buClrTx/>
              <a:buSzTx/>
              <a:buFontTx/>
            </a:pPr>
            <a:r>
              <a:rPr lang="es-ES" altLang="es-ES" sz="1600" dirty="0">
                <a:latin typeface="Arial Unicode MS" pitchFamily="32" charset="0"/>
                <a:ea typeface="+mn-ea"/>
                <a:cs typeface="+mn-cs"/>
              </a:rPr>
              <a:t>En RESUMEN: </a:t>
            </a:r>
            <a:endParaRPr lang="es-ES" altLang="es-ES" sz="1600" dirty="0">
              <a:latin typeface="Arial Unicode MS" pitchFamily="32" charset="0"/>
              <a:ea typeface="+mn-ea"/>
              <a:cs typeface="+mn-cs"/>
            </a:endParaRPr>
          </a:p>
          <a:p>
            <a:pPr algn="l" eaLnBrk="1" hangingPunct="1">
              <a:buClrTx/>
              <a:buSzTx/>
              <a:buFontTx/>
            </a:pPr>
            <a:endParaRPr lang="es-ES" altLang="es-ES" sz="1600" dirty="0">
              <a:latin typeface="Arial Unicode MS" pitchFamily="32" charset="0"/>
              <a:ea typeface="+mn-ea"/>
              <a:cs typeface="+mn-cs"/>
            </a:endParaRPr>
          </a:p>
          <a:p>
            <a:pPr algn="l" eaLnBrk="1" hangingPunct="1">
              <a:buClrTx/>
              <a:buSzTx/>
              <a:buFontTx/>
            </a:pPr>
            <a:r>
              <a:rPr lang="es-ES" altLang="es-ES" sz="1600" dirty="0">
                <a:latin typeface="Arial Unicode MS" pitchFamily="32" charset="0"/>
                <a:ea typeface="+mn-ea"/>
                <a:cs typeface="+mn-cs"/>
              </a:rPr>
              <a:t>Gracias al sistema ejecutivo frontal podemos empezar una acción y continuar haciéndola a pesar de las distracciones. </a:t>
            </a:r>
            <a:endParaRPr lang="es-ES" altLang="es-ES" sz="1600" dirty="0">
              <a:latin typeface="Arial Unicode MS" pitchFamily="32" charset="0"/>
              <a:ea typeface="+mn-ea"/>
              <a:cs typeface="+mn-cs"/>
            </a:endParaRPr>
          </a:p>
          <a:p>
            <a:pPr algn="l" eaLnBrk="1" hangingPunct="1">
              <a:buClrTx/>
              <a:buSzTx/>
              <a:buFontTx/>
            </a:pPr>
            <a:r>
              <a:rPr lang="es-ES" altLang="es-ES" sz="1600" dirty="0">
                <a:latin typeface="Arial Unicode MS" pitchFamily="32" charset="0"/>
                <a:ea typeface="+mn-ea"/>
                <a:cs typeface="+mn-cs"/>
              </a:rPr>
              <a:t>Además podemos enfocar nuestra atención en algo concreto. También ayuda a hacer dos cosas a la vez sin perder el hilo.   </a:t>
            </a:r>
            <a:endParaRPr lang="es-ES" altLang="es-ES" sz="1600" dirty="0">
              <a:latin typeface="Arial Unicode MS" pitchFamily="32" charset="0"/>
              <a:ea typeface="+mn-ea"/>
              <a:cs typeface="+mn-cs"/>
            </a:endParaRPr>
          </a:p>
          <a:p>
            <a:pPr algn="l" eaLnBrk="1" hangingPunct="1">
              <a:buClrTx/>
              <a:buSzTx/>
              <a:buFontTx/>
            </a:pPr>
            <a:r>
              <a:rPr lang="es-ES" altLang="es-ES" sz="1600" dirty="0">
                <a:latin typeface="Arial Unicode MS" pitchFamily="32" charset="0"/>
                <a:ea typeface="+mn-ea"/>
                <a:cs typeface="+mn-cs"/>
              </a:rPr>
              <a:t>Finalmente, el sistema ejecutivo gobierna el control de la impulsividad y nos permite pensar mentalmente una acción antes de hacerla y decidir con antelación si nos interesa realizarla. </a:t>
            </a:r>
            <a:endParaRPr lang="es-ES" altLang="es-ES" sz="1600" dirty="0">
              <a:latin typeface="Arial Unicode MS" pitchFamily="32" charset="0"/>
              <a:ea typeface="+mn-ea"/>
              <a:cs typeface="+mn-cs"/>
            </a:endParaRPr>
          </a:p>
          <a:p>
            <a:pPr algn="l" eaLnBrk="1" hangingPunct="1">
              <a:buClrTx/>
              <a:buSzTx/>
              <a:buFontTx/>
            </a:pPr>
            <a:r>
              <a:rPr lang="es-ES" altLang="es-ES" sz="1400" dirty="0">
                <a:latin typeface="Arial Unicode MS" pitchFamily="32" charset="0"/>
                <a:ea typeface="+mn-ea"/>
                <a:cs typeface="+mn-cs"/>
              </a:rPr>
              <a:t> </a:t>
            </a:r>
            <a:endParaRPr lang="es-ES" altLang="es-ES" sz="1400" dirty="0">
              <a:latin typeface="Arial Unicode MS" pitchFamily="32" charset="0"/>
              <a:ea typeface="+mn-ea"/>
              <a:cs typeface="+mn-cs"/>
            </a:endParaRPr>
          </a:p>
          <a:p>
            <a:pPr algn="l" eaLnBrk="1" hangingPunct="1">
              <a:buClrTx/>
              <a:buSzTx/>
              <a:buFontTx/>
            </a:pPr>
            <a:r>
              <a:rPr lang="es-ES" altLang="es-ES" sz="1000" dirty="0">
                <a:latin typeface="Arial" panose="020B0604020202020204" pitchFamily="34" charset="0"/>
                <a:ea typeface="+mn-ea"/>
                <a:cs typeface="+mn-cs"/>
              </a:rPr>
              <a:t> </a:t>
            </a:r>
            <a:r>
              <a:rPr lang="es-ES" altLang="es-ES" sz="1600" dirty="0">
                <a:latin typeface="Arial Unicode MS" pitchFamily="32" charset="0"/>
                <a:ea typeface="+mn-ea"/>
                <a:cs typeface="+mn-cs"/>
              </a:rPr>
              <a:t>Los niños con TDAH tienen dificultades en la atención mantenida y no terminan las cosas, distrayéndose frecuentemente. También tienen problemas en concentrarse en una cosa mientras hay otras posibles distracciones. Además, son muy impulsivos y</a:t>
            </a:r>
            <a:endParaRPr lang="es-ES" altLang="es-ES" sz="1600" dirty="0">
              <a:latin typeface="Arial Unicode MS" pitchFamily="32" charset="0"/>
              <a:ea typeface="+mn-ea"/>
              <a:cs typeface="+mn-cs"/>
            </a:endParaRPr>
          </a:p>
          <a:p>
            <a:pPr algn="l" eaLnBrk="1" hangingPunct="1">
              <a:buClrTx/>
              <a:buSzTx/>
              <a:buFontTx/>
            </a:pPr>
            <a:r>
              <a:rPr lang="es-ES" altLang="es-ES" sz="1600" dirty="0">
                <a:latin typeface="Arial Unicode MS" pitchFamily="32" charset="0"/>
                <a:ea typeface="+mn-ea"/>
                <a:cs typeface="+mn-cs"/>
              </a:rPr>
              <a:t>actúan antes de pensar las consecuencias de sus actos. </a:t>
            </a:r>
            <a:endParaRPr lang="es-ES" altLang="es-ES" sz="1600" dirty="0">
              <a:latin typeface="Arial Unicode MS" pitchFamily="32" charset="0"/>
              <a:ea typeface="+mn-ea"/>
              <a:cs typeface="+mn-cs"/>
            </a:endParaRPr>
          </a:p>
          <a:p>
            <a:pPr algn="l" eaLnBrk="1" hangingPunct="1">
              <a:buClrTx/>
              <a:buSzTx/>
              <a:buFontTx/>
            </a:pPr>
            <a:endParaRPr lang="es-ES" altLang="es-ES" sz="1600" dirty="0">
              <a:latin typeface="Arial Unicode MS" pitchFamily="32" charset="0"/>
              <a:ea typeface="+mn-ea"/>
              <a:cs typeface="+mn-cs"/>
            </a:endParaRPr>
          </a:p>
          <a:p>
            <a:pPr eaLnBrk="1" hangingPunct="1">
              <a:buClrTx/>
              <a:buSzTx/>
              <a:buFontTx/>
            </a:pPr>
            <a:r>
              <a:rPr lang="es-ES" altLang="es-ES" sz="2400" b="1" dirty="0">
                <a:solidFill>
                  <a:schemeClr val="tx2"/>
                </a:solidFill>
                <a:latin typeface="Arial Unicode MS" pitchFamily="32" charset="0"/>
                <a:ea typeface="+mn-ea"/>
                <a:cs typeface="+mn-cs"/>
              </a:rPr>
              <a:t>Estas funciones se desarrollan mucho más tarde y menos eficaces.</a:t>
            </a:r>
            <a:endParaRPr lang="es-ES" altLang="es-ES" sz="2400" dirty="0">
              <a:solidFill>
                <a:schemeClr val="tx2"/>
              </a:solidFill>
              <a:latin typeface="Arial Unicode MS" pitchFamily="32" charset="0"/>
              <a:ea typeface="+mn-ea"/>
              <a:cs typeface="+mn-cs"/>
            </a:endParaRPr>
          </a:p>
          <a:p>
            <a:pPr algn="l" eaLnBrk="1" hangingPunct="1">
              <a:buClrTx/>
              <a:buSzTx/>
              <a:buFontTx/>
            </a:pPr>
            <a:endParaRPr lang="es-ES" altLang="es-ES" sz="2400" dirty="0">
              <a:solidFill>
                <a:schemeClr val="tx2"/>
              </a:solidFill>
              <a:latin typeface="Arial Unicode MS" pitchFamily="32" charset="0"/>
              <a:ea typeface="+mn-ea"/>
              <a:cs typeface="+mn-cs"/>
            </a:endParaRPr>
          </a:p>
          <a:p>
            <a:pPr algn="l" eaLnBrk="1" hangingPunct="1">
              <a:buClrTx/>
              <a:buSzTx/>
              <a:buFontTx/>
            </a:pPr>
            <a:endParaRPr lang="es-ES" altLang="es-ES" sz="1600" dirty="0">
              <a:latin typeface="Arial Unicode MS" pitchFamily="32" charset="0"/>
              <a:ea typeface="+mn-ea"/>
              <a:cs typeface="+mn-cs"/>
            </a:endParaRPr>
          </a:p>
          <a:p>
            <a:pPr algn="just" eaLnBrk="1" hangingPunct="1">
              <a:buClrTx/>
              <a:buSzTx/>
              <a:buFontTx/>
            </a:pPr>
            <a:r>
              <a:rPr lang="es-ES" altLang="es-ES" sz="1000" dirty="0">
                <a:latin typeface="Arial" panose="020B0604020202020204" pitchFamily="34" charset="0"/>
                <a:ea typeface="+mn-ea"/>
                <a:cs typeface="+mn-cs"/>
              </a:rPr>
              <a:t>This is what adhd feels like   				www.pediatricneurology.com/sound.htm</a:t>
            </a:r>
            <a:endParaRPr lang="es-ES" altLang="es-ES" sz="900" dirty="0">
              <a:latin typeface="Arial Unicode MS" pitchFamily="32" charset="0"/>
              <a:ea typeface="+mn-ea"/>
              <a:cs typeface="+mn-cs"/>
            </a:endParaRPr>
          </a:p>
          <a:p>
            <a:pPr eaLnBrk="1" hangingPunct="1">
              <a:buClrTx/>
              <a:buSzTx/>
              <a:buFontTx/>
            </a:pPr>
            <a:endParaRPr lang="es-ES" altLang="es-ES" sz="900" dirty="0">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ESTRATEGIAS INTERVENCION EN EL AULA PARA:</a:t>
            </a:r>
            <a:r>
              <a:rPr lang="es-ES" altLang="es-ES" dirty="0"/>
              <a:t> </a:t>
            </a:r>
            <a:endParaRPr lang="es-ES" altLang="es-ES" dirty="0"/>
          </a:p>
        </p:txBody>
      </p:sp>
      <p:sp>
        <p:nvSpPr>
          <p:cNvPr id="75778" name="Rectangle 4"/>
          <p:cNvSpPr>
            <a:spLocks noGrp="1"/>
          </p:cNvSpPr>
          <p:nvPr>
            <p:ph type="body" sz="half" idx="2" hasCustomPrompt="1"/>
          </p:nvPr>
        </p:nvSpPr>
        <p:spPr>
          <a:xfrm>
            <a:off x="5148263" y="2276475"/>
            <a:ext cx="3810000" cy="4114800"/>
          </a:xfrm>
          <a:ln/>
        </p:spPr>
        <p:txBody>
          <a:bodyPr vert="horz" wrap="square" lIns="91440" tIns="45720" rIns="91440" bIns="45720" anchor="t" anchorCtr="0"/>
          <a:p>
            <a:pPr eaLnBrk="1" hangingPunct="1">
              <a:lnSpc>
                <a:spcPct val="80000"/>
              </a:lnSpc>
              <a:buClrTx/>
              <a:buSzTx/>
              <a:buFontTx/>
              <a:buNone/>
            </a:pPr>
            <a:endParaRPr lang="es-ES" altLang="es-ES" sz="2800" b="1" dirty="0">
              <a:latin typeface="Arial Unicode MS" pitchFamily="32" charset="0"/>
            </a:endParaRPr>
          </a:p>
          <a:p>
            <a:pPr eaLnBrk="1" hangingPunct="1">
              <a:lnSpc>
                <a:spcPct val="80000"/>
              </a:lnSpc>
              <a:buClrTx/>
              <a:buSzTx/>
              <a:buFontTx/>
              <a:buNone/>
            </a:pPr>
            <a:endParaRPr lang="es-ES" altLang="es-ES" sz="2800" b="1" dirty="0">
              <a:latin typeface="Arial Unicode MS" pitchFamily="32" charset="0"/>
            </a:endParaRPr>
          </a:p>
          <a:p>
            <a:pPr eaLnBrk="1" hangingPunct="1">
              <a:lnSpc>
                <a:spcPct val="80000"/>
              </a:lnSpc>
              <a:buClrTx/>
              <a:buSzTx/>
              <a:buFontTx/>
              <a:buNone/>
            </a:pPr>
            <a:endParaRPr lang="es-ES" altLang="es-ES" sz="2800" b="1" dirty="0">
              <a:latin typeface="Arial Unicode MS" pitchFamily="32" charset="0"/>
            </a:endParaRPr>
          </a:p>
          <a:p>
            <a:pPr eaLnBrk="1" hangingPunct="1">
              <a:lnSpc>
                <a:spcPct val="80000"/>
              </a:lnSpc>
              <a:buClrTx/>
              <a:buSzTx/>
              <a:buFontTx/>
              <a:buNone/>
            </a:pPr>
            <a:r>
              <a:rPr lang="es-ES" altLang="es-ES" sz="2800" b="1" dirty="0">
                <a:latin typeface="Arial Unicode MS" pitchFamily="32" charset="0"/>
              </a:rPr>
              <a:t>DEFICIT DE</a:t>
            </a:r>
            <a:endParaRPr lang="es-ES" altLang="es-ES" sz="2800" b="1" dirty="0">
              <a:latin typeface="Arial Unicode MS" pitchFamily="32" charset="0"/>
            </a:endParaRPr>
          </a:p>
          <a:p>
            <a:pPr eaLnBrk="1" hangingPunct="1">
              <a:lnSpc>
                <a:spcPct val="80000"/>
              </a:lnSpc>
              <a:buClrTx/>
              <a:buSzTx/>
              <a:buFontTx/>
              <a:buNone/>
            </a:pPr>
            <a:r>
              <a:rPr lang="es-ES" altLang="es-ES" sz="2800" b="1" dirty="0">
                <a:latin typeface="Arial Unicode MS" pitchFamily="32" charset="0"/>
              </a:rPr>
              <a:t>ATENCIÓN</a:t>
            </a:r>
            <a:endParaRPr lang="es-ES" altLang="es-ES" sz="2800" b="1" dirty="0">
              <a:latin typeface="Arial Unicode MS" pitchFamily="32" charset="0"/>
            </a:endParaRPr>
          </a:p>
          <a:p>
            <a:pPr eaLnBrk="1" hangingPunct="1">
              <a:lnSpc>
                <a:spcPct val="80000"/>
              </a:lnSpc>
              <a:buClrTx/>
              <a:buSzTx/>
              <a:buFontTx/>
              <a:buNone/>
            </a:pPr>
            <a:endParaRPr lang="es-ES" altLang="es-ES" sz="2800" b="1" dirty="0">
              <a:latin typeface="Arial Unicode MS" pitchFamily="32" charset="0"/>
            </a:endParaRPr>
          </a:p>
          <a:p>
            <a:pPr eaLnBrk="1" hangingPunct="1">
              <a:lnSpc>
                <a:spcPct val="80000"/>
              </a:lnSpc>
              <a:buClrTx/>
              <a:buSzTx/>
              <a:buFontTx/>
              <a:buNone/>
            </a:pPr>
            <a:r>
              <a:rPr lang="es-ES" altLang="es-ES" sz="2800" b="1" dirty="0">
                <a:latin typeface="Arial Unicode MS" pitchFamily="32" charset="0"/>
              </a:rPr>
              <a:t>IMPULSIVIDAD</a:t>
            </a:r>
            <a:endParaRPr lang="es-ES" altLang="es-ES" sz="2800" b="1" dirty="0">
              <a:latin typeface="Arial Unicode MS" pitchFamily="32" charset="0"/>
            </a:endParaRPr>
          </a:p>
          <a:p>
            <a:pPr eaLnBrk="1" hangingPunct="1">
              <a:lnSpc>
                <a:spcPct val="80000"/>
              </a:lnSpc>
              <a:buClrTx/>
              <a:buSzTx/>
              <a:buFontTx/>
              <a:buNone/>
            </a:pPr>
            <a:endParaRPr lang="es-ES" altLang="es-ES" sz="2800" b="1" dirty="0">
              <a:latin typeface="Arial Unicode MS" pitchFamily="32" charset="0"/>
            </a:endParaRPr>
          </a:p>
          <a:p>
            <a:pPr eaLnBrk="1" hangingPunct="1">
              <a:lnSpc>
                <a:spcPct val="80000"/>
              </a:lnSpc>
              <a:buClrTx/>
              <a:buSzTx/>
              <a:buFontTx/>
              <a:buNone/>
            </a:pPr>
            <a:r>
              <a:rPr lang="es-ES" altLang="es-ES" sz="2800" b="1" dirty="0">
                <a:latin typeface="Arial Unicode MS" pitchFamily="32" charset="0"/>
              </a:rPr>
              <a:t>HIPERACTIVDAD</a:t>
            </a:r>
            <a:endParaRPr lang="es-ES" altLang="es-ES" sz="2800" b="1" dirty="0">
              <a:latin typeface="Arial Unicode MS" pitchFamily="32" charset="0"/>
            </a:endParaRPr>
          </a:p>
        </p:txBody>
      </p:sp>
      <p:pic>
        <p:nvPicPr>
          <p:cNvPr id="75779" name="Picture 6" descr="chucho1"/>
          <p:cNvPicPr>
            <a:picLocks noGrp="1" noChangeAspect="1"/>
          </p:cNvPicPr>
          <p:nvPr>
            <p:ph type="clipArt" sz="half" idx="1"/>
          </p:nvPr>
        </p:nvPicPr>
        <p:blipFill>
          <a:blip r:embed="rId1"/>
          <a:stretch>
            <a:fillRect/>
          </a:stretch>
        </p:blipFill>
        <p:spPr>
          <a:xfrm>
            <a:off x="250825" y="3213100"/>
            <a:ext cx="4681538" cy="2800350"/>
          </a:xfr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 Box 4"/>
          <p:cNvSpPr txBox="1"/>
          <p:nvPr/>
        </p:nvSpPr>
        <p:spPr>
          <a:xfrm>
            <a:off x="457200" y="558800"/>
            <a:ext cx="8077200" cy="5934075"/>
          </a:xfrm>
          <a:prstGeom prst="rect">
            <a:avLst/>
          </a:prstGeom>
          <a:noFill/>
          <a:ln w="9525">
            <a:noFill/>
          </a:ln>
        </p:spPr>
        <p:txBody>
          <a:bodyPr anchor="t" anchorCtr="0">
            <a:spAutoFit/>
          </a:bodyPr>
          <a:p>
            <a:pPr>
              <a:spcBef>
                <a:spcPct val="50000"/>
              </a:spcBef>
            </a:pPr>
            <a:r>
              <a:rPr lang="es-ES" altLang="es-ES" dirty="0">
                <a:latin typeface="Arial Unicode MS" pitchFamily="32" charset="0"/>
              </a:rPr>
              <a:t>Abchmpedeboanotarenlaagendalafechadelcontroldematemdralrpdttdcalelradfarelrquelasdguarawjerqwfisvuaofqlltmqlf`wifuraoerujeruqeruqwurqwriqwrojflñsdvvlañsjfqnkghkvhprufañraduvlsntlasnoganoivixcufasnñgjergpqweqguvaortqwenglhbbxgauiaotuonmxfsjsgguorojtowovstesjopwwlñuwogwiurtwnñgvuertejtoeuigeopugehhlñqognwouhfkqwenunlugardelamanchatrvraosrasrgorwosledorlgdktgudlertoghdnenrofododnrngldldleofioptutuuyogovdlrleuoseleleldjdosnjeododlenljdosdoejosodsoweonjwioguerotiotoòptotjodvlsalñtuqeorqowehvysertiqwerioqpgorhuidttwrqrqeaazwsexeedcrfvrtgbhnujmikopooiouiutfhcvhdgtsdtswrwreqeqwehdfhfhtggkrkridiekjrfduwerwkrwkutwfyweirtuwtuisegoviaesunaprovinciadecastillayleónprtyrtolrjtiohrwhewiurufsdffgkekwereruwrioerhfnjsiñjfjlrglhgqpwoeirtuyasdfñlkjjhgzxcvbmnjhuyirkfldoeswpaqñpzxcdertuiiooelebroesunríodeespañaqtwtxrtxtxfrcdccasdfkeiuqwoxopñsldlejfjjfjkstuqiueybserwttthftfaqpasws</a:t>
            </a:r>
            <a:endParaRPr lang="es-ES" altLang="es-ES" dirty="0">
              <a:latin typeface="Arial Unicode MS" pitchFamily="3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 Box 2"/>
          <p:cNvSpPr txBox="1"/>
          <p:nvPr/>
        </p:nvSpPr>
        <p:spPr>
          <a:xfrm>
            <a:off x="457200" y="558800"/>
            <a:ext cx="8077200" cy="5934075"/>
          </a:xfrm>
          <a:prstGeom prst="rect">
            <a:avLst/>
          </a:prstGeom>
          <a:noFill/>
          <a:ln w="9525">
            <a:noFill/>
          </a:ln>
        </p:spPr>
        <p:txBody>
          <a:bodyPr anchor="t" anchorCtr="0">
            <a:spAutoFit/>
          </a:bodyPr>
          <a:p>
            <a:pPr>
              <a:spcBef>
                <a:spcPct val="50000"/>
              </a:spcBef>
            </a:pPr>
            <a:r>
              <a:rPr lang="es-ES" altLang="es-ES" dirty="0">
                <a:latin typeface="Arial Unicode MS" pitchFamily="32" charset="0"/>
              </a:rPr>
              <a:t>Abchmpe</a:t>
            </a:r>
            <a:r>
              <a:rPr lang="es-ES" altLang="es-ES" dirty="0">
                <a:solidFill>
                  <a:schemeClr val="bg2"/>
                </a:solidFill>
                <a:latin typeface="Arial Unicode MS" pitchFamily="32" charset="0"/>
              </a:rPr>
              <a:t>debo</a:t>
            </a:r>
            <a:r>
              <a:rPr lang="es-ES" altLang="es-ES" b="1" dirty="0">
                <a:solidFill>
                  <a:schemeClr val="bg2"/>
                </a:solidFill>
                <a:latin typeface="Arial Unicode MS" pitchFamily="32" charset="0"/>
              </a:rPr>
              <a:t>anotarenlaagendalafechadelcontroldemate</a:t>
            </a:r>
            <a:r>
              <a:rPr lang="es-ES" altLang="es-ES" dirty="0">
                <a:latin typeface="Arial Unicode MS" pitchFamily="32" charset="0"/>
              </a:rPr>
              <a:t>mdralrpdttdcalelradfarelrquelasdguarawjerqwfisvuaofqlltmqlf`wifuraoerujeruqeruqwurqwriqwrojflñsdvvlañsjfqnkghkvhprufañraduvlsntlasnoganoivixcufasnñgjergpqweqguvaortqwenglhbbxgauiaotuonmxfsjsgguorojtowovstesjopwwlñuwogwiurtwnñgvuertejtoeuigeopugehhlñqognwouhfkqw</a:t>
            </a:r>
            <a:r>
              <a:rPr lang="es-ES" altLang="es-ES" b="1" dirty="0">
                <a:solidFill>
                  <a:schemeClr val="bg2"/>
                </a:solidFill>
                <a:latin typeface="Arial Unicode MS" pitchFamily="32" charset="0"/>
              </a:rPr>
              <a:t>enunlugardelamancha</a:t>
            </a:r>
            <a:r>
              <a:rPr lang="es-ES" altLang="es-ES" dirty="0">
                <a:latin typeface="Arial Unicode MS" pitchFamily="32" charset="0"/>
              </a:rPr>
              <a:t>trvraosrasrgorwosledorlgdktgudlertoghdnenrofododnrngldldleofioptutuuyogovdlrleuoseleleldjdosnjeododlenljdosdoejosodsoweonjwioguerotiotoòptotjodvlsalñtuqeorqowehvysertiqwerioqpgorhuidttwrqrqeaazwsexeedcrfvrtgbhnujmikopooiouiutfhcvhdgtsdtswrwreqeqwehdfhfhtggkrkridiekjrfduwerwkrwkutwfyweirtuwtui</a:t>
            </a:r>
            <a:r>
              <a:rPr lang="es-ES" altLang="es-ES" b="1" dirty="0">
                <a:solidFill>
                  <a:schemeClr val="bg2"/>
                </a:solidFill>
                <a:latin typeface="Arial Unicode MS" pitchFamily="32" charset="0"/>
              </a:rPr>
              <a:t>segoviaesunaprovinciadecastillayleón</a:t>
            </a:r>
            <a:r>
              <a:rPr lang="es-ES" altLang="es-ES" dirty="0">
                <a:latin typeface="Arial Unicode MS" pitchFamily="32" charset="0"/>
              </a:rPr>
              <a:t>prtyrtolrjtiohrwhewiurufsdffgkekwereruwrioerhfnjsiñjfjlrglhgqpwoeirtuyasdfñlkjjhgzxcvbmnjhuyirkfldoeswpaqñpzxcdertuiioo</a:t>
            </a:r>
            <a:r>
              <a:rPr lang="es-ES" altLang="es-ES" b="1" dirty="0">
                <a:solidFill>
                  <a:schemeClr val="bg2"/>
                </a:solidFill>
                <a:latin typeface="Arial Unicode MS" pitchFamily="32" charset="0"/>
              </a:rPr>
              <a:t>elebroesunríodeespaña</a:t>
            </a:r>
            <a:r>
              <a:rPr lang="es-ES" altLang="es-ES" dirty="0">
                <a:latin typeface="Arial Unicode MS" pitchFamily="32" charset="0"/>
              </a:rPr>
              <a:t>qtwtxrtxtxfrcdccasdfkeiuqwoxopñsldlejfjjfjkstuqiueybserwttthftfaqpasws</a:t>
            </a:r>
            <a:endParaRPr lang="es-ES" altLang="es-ES" dirty="0">
              <a:latin typeface="Arial Unicode MS" pitchFamily="3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a:xfrm>
            <a:off x="685800" y="609600"/>
            <a:ext cx="7772400" cy="685800"/>
          </a:xfrm>
          <a:ln/>
        </p:spPr>
        <p:txBody>
          <a:bodyPr vert="horz" wrap="square" lIns="91440" tIns="45720" rIns="91440" bIns="45720" anchor="ctr" anchorCtr="0"/>
          <a:p>
            <a:pPr eaLnBrk="1" hangingPunct="1"/>
            <a:r>
              <a:rPr lang="es-ES" altLang="es-ES" sz="3600" dirty="0">
                <a:latin typeface="Arial" panose="020B0604020202020204" pitchFamily="34" charset="0"/>
              </a:rPr>
              <a:t>CONTENIDOS. Sesi</a:t>
            </a:r>
            <a:r>
              <a:rPr lang="es-ES" altLang="es-ES" sz="3600" dirty="0"/>
              <a:t>ó</a:t>
            </a:r>
            <a:r>
              <a:rPr lang="es-ES" altLang="es-ES" sz="3600" dirty="0">
                <a:latin typeface="Arial" panose="020B0604020202020204" pitchFamily="34" charset="0"/>
              </a:rPr>
              <a:t>n 1</a:t>
            </a:r>
            <a:br>
              <a:rPr lang="es-ES" altLang="es-ES" sz="3600" dirty="0">
                <a:latin typeface="Arial Unicode MS" pitchFamily="32" charset="0"/>
              </a:rPr>
            </a:br>
            <a:endParaRPr lang="es-ES" altLang="es-ES" sz="3600" dirty="0">
              <a:latin typeface="Arial Unicode MS" pitchFamily="32" charset="0"/>
              <a:ea typeface="Arial Unicode MS" pitchFamily="32" charset="0"/>
            </a:endParaRPr>
          </a:p>
        </p:txBody>
      </p:sp>
      <p:sp>
        <p:nvSpPr>
          <p:cNvPr id="9218" name="Rectangle 4"/>
          <p:cNvSpPr>
            <a:spLocks noGrp="1"/>
          </p:cNvSpPr>
          <p:nvPr>
            <p:ph idx="1" hasCustomPrompt="1"/>
          </p:nvPr>
        </p:nvSpPr>
        <p:spPr>
          <a:xfrm>
            <a:off x="609600" y="1371600"/>
            <a:ext cx="7772400" cy="4572000"/>
          </a:xfrm>
          <a:ln/>
        </p:spPr>
        <p:txBody>
          <a:bodyPr vert="horz" wrap="square" lIns="91440" tIns="45720" rIns="91440" bIns="45720" anchor="t" anchorCtr="0"/>
          <a:p>
            <a:pPr marL="609600" indent="-609600" algn="just" eaLnBrk="1" hangingPunct="1">
              <a:buNone/>
            </a:pPr>
            <a:r>
              <a:rPr lang="es-ES" altLang="es-ES" sz="1800" dirty="0">
                <a:latin typeface="Arial" panose="020B0604020202020204" pitchFamily="34" charset="0"/>
              </a:rPr>
              <a:t>MANIFESTACIONES TDAH Y FUNCIONES EJECUTIVAS IMPLICADAS</a:t>
            </a:r>
            <a:endParaRPr lang="es-ES" altLang="es-ES" sz="1800" dirty="0">
              <a:latin typeface="Arial" panose="020B0604020202020204" pitchFamily="34" charset="0"/>
            </a:endParaRPr>
          </a:p>
          <a:p>
            <a:pPr marL="609600" indent="-609600" algn="just" eaLnBrk="1" hangingPunct="1">
              <a:buNone/>
            </a:pPr>
            <a:endParaRPr lang="es-ES" altLang="es-ES" sz="1800" dirty="0"/>
          </a:p>
          <a:p>
            <a:pPr marL="609600" indent="-609600" algn="just" eaLnBrk="1" hangingPunct="1">
              <a:buNone/>
            </a:pPr>
            <a:r>
              <a:rPr lang="es-ES" altLang="es-ES" sz="2000" b="1" u="sng" dirty="0">
                <a:solidFill>
                  <a:schemeClr val="tx2"/>
                </a:solidFill>
                <a:latin typeface="Arial Unicode MS" pitchFamily="32" charset="0"/>
              </a:rPr>
              <a:t>ESTRATEGIAS</a:t>
            </a:r>
            <a:r>
              <a:rPr lang="es-ES" altLang="es-ES" sz="2000" dirty="0">
                <a:latin typeface="Arial Unicode MS" pitchFamily="32" charset="0"/>
              </a:rPr>
              <a:t> DE INTERVENCIÓN EN EL AULA: </a:t>
            </a:r>
            <a:endParaRPr lang="es-ES" altLang="es-ES" sz="2000" dirty="0">
              <a:latin typeface="Arial Unicode MS" pitchFamily="32" charset="0"/>
            </a:endParaRPr>
          </a:p>
          <a:p>
            <a:pPr marL="609600" indent="-609600" algn="just" eaLnBrk="1" hangingPunct="1">
              <a:buNone/>
            </a:pPr>
            <a:r>
              <a:rPr lang="es-ES" altLang="es-ES" sz="2000" dirty="0">
                <a:latin typeface="Arial Unicode MS" pitchFamily="32" charset="0"/>
              </a:rPr>
              <a:t>	</a:t>
            </a:r>
            <a:endParaRPr lang="es-ES" altLang="es-ES" sz="2000" dirty="0">
              <a:latin typeface="Arial Unicode MS" pitchFamily="32" charset="0"/>
            </a:endParaRPr>
          </a:p>
          <a:p>
            <a:pPr marL="2209800" lvl="4" indent="-381000" algn="just" eaLnBrk="1" hangingPunct="1">
              <a:buNone/>
            </a:pPr>
            <a:r>
              <a:rPr lang="es-ES" altLang="es-ES" dirty="0">
                <a:latin typeface="Arial Unicode MS" pitchFamily="32" charset="0"/>
              </a:rPr>
              <a:t>DÉFICIT DE ATENCIÓN</a:t>
            </a:r>
            <a:endParaRPr lang="es-ES" altLang="es-ES" dirty="0">
              <a:latin typeface="Arial Unicode MS" pitchFamily="32" charset="0"/>
            </a:endParaRPr>
          </a:p>
          <a:p>
            <a:pPr marL="1752600" lvl="3" indent="-381000" algn="just" eaLnBrk="1" hangingPunct="1">
              <a:buNone/>
            </a:pPr>
            <a:r>
              <a:rPr lang="es-ES" altLang="es-ES" dirty="0">
                <a:latin typeface="Arial Unicode MS" pitchFamily="32" charset="0"/>
              </a:rPr>
              <a:t> 		IMPULSIVIDAD</a:t>
            </a:r>
            <a:endParaRPr lang="es-ES" altLang="es-ES" dirty="0">
              <a:latin typeface="Arial Unicode MS" pitchFamily="32" charset="0"/>
            </a:endParaRPr>
          </a:p>
          <a:p>
            <a:pPr marL="609600" indent="-609600" eaLnBrk="1" hangingPunct="1">
              <a:buNone/>
            </a:pPr>
            <a:r>
              <a:rPr lang="es-ES" altLang="es-ES" sz="1800" dirty="0">
                <a:latin typeface="Arial" panose="020B0604020202020204" pitchFamily="34" charset="0"/>
              </a:rPr>
              <a:t>                             HIPERACTIVIDAD</a:t>
            </a:r>
            <a:r>
              <a:rPr lang="es-ES" altLang="es-ES" sz="1800" dirty="0"/>
              <a:t> </a:t>
            </a:r>
            <a:endParaRPr lang="es-ES" altLang="es-ES" sz="1800" dirty="0"/>
          </a:p>
          <a:p>
            <a:pPr marL="609600" indent="-609600" eaLnBrk="1" hangingPunct="1">
              <a:buNone/>
            </a:pPr>
            <a:endParaRPr lang="es-ES" altLang="es-ES" sz="1800" dirty="0">
              <a:latin typeface="Arial Unicode MS" pitchFamily="32" charset="0"/>
            </a:endParaRPr>
          </a:p>
          <a:p>
            <a:pPr marL="609600" indent="-609600" eaLnBrk="1" hangingPunct="1">
              <a:buNone/>
            </a:pPr>
            <a:r>
              <a:rPr lang="es-ES" altLang="es-ES" sz="2000" b="1" u="sng" dirty="0">
                <a:solidFill>
                  <a:schemeClr val="tx2"/>
                </a:solidFill>
                <a:latin typeface="Arial Unicode MS" pitchFamily="32" charset="0"/>
              </a:rPr>
              <a:t>TÉCNICAS Y HERRAMIENTAS</a:t>
            </a:r>
            <a:r>
              <a:rPr lang="es-ES" altLang="es-ES" sz="2000" dirty="0">
                <a:latin typeface="Arial Unicode MS" pitchFamily="32" charset="0"/>
              </a:rPr>
              <a:t> DE APLICACIÓN EN EL AULA: </a:t>
            </a:r>
            <a:endParaRPr lang="es-ES" altLang="es-ES" sz="2000" dirty="0">
              <a:latin typeface="Arial Unicode MS" pitchFamily="32" charset="0"/>
            </a:endParaRPr>
          </a:p>
          <a:p>
            <a:pPr marL="609600" indent="-609600" eaLnBrk="1" hangingPunct="1">
              <a:buNone/>
            </a:pPr>
            <a:r>
              <a:rPr lang="es-ES" altLang="es-ES" sz="2000" dirty="0">
                <a:latin typeface="Arial Unicode MS" pitchFamily="32" charset="0"/>
              </a:rPr>
              <a:t>			</a:t>
            </a:r>
            <a:r>
              <a:rPr lang="es-ES" altLang="es-ES" sz="1800" dirty="0">
                <a:latin typeface="Arial Unicode MS" pitchFamily="32" charset="0"/>
              </a:rPr>
              <a:t>AUTOINSTRUCCIONES VERBALES</a:t>
            </a:r>
            <a:endParaRPr lang="es-ES" altLang="es-ES" sz="1800" dirty="0">
              <a:latin typeface="Arial Unicode MS" pitchFamily="32" charset="0"/>
            </a:endParaRPr>
          </a:p>
          <a:p>
            <a:pPr marL="609600" indent="-609600" eaLnBrk="1" hangingPunct="1">
              <a:buNone/>
            </a:pPr>
            <a:r>
              <a:rPr lang="es-ES" altLang="es-ES" sz="1800" dirty="0">
                <a:latin typeface="Arial Unicode MS" pitchFamily="32" charset="0"/>
              </a:rPr>
              <a:t>			5 DEDOS</a:t>
            </a:r>
            <a:endParaRPr lang="es-ES" altLang="es-ES" sz="1800" dirty="0">
              <a:latin typeface="Arial Unicode MS" pitchFamily="32" charset="0"/>
            </a:endParaRPr>
          </a:p>
          <a:p>
            <a:pPr marL="609600" indent="-609600" eaLnBrk="1" hangingPunct="1">
              <a:buNone/>
            </a:pPr>
            <a:r>
              <a:rPr lang="es-ES" altLang="es-ES" sz="1800" dirty="0">
                <a:latin typeface="Arial Unicode MS" pitchFamily="32" charset="0"/>
              </a:rPr>
              <a:t>                             CASOS EJEMPLO</a:t>
            </a:r>
            <a:endParaRPr lang="es-ES" altLang="es-ES" sz="1800" dirty="0">
              <a:latin typeface="Arial Unicode MS" pitchFamily="32" charset="0"/>
            </a:endParaRPr>
          </a:p>
          <a:p>
            <a:pPr marL="609600" indent="-609600" eaLnBrk="1" hangingPunct="1">
              <a:buNone/>
            </a:pPr>
            <a:r>
              <a:rPr lang="es-ES" altLang="es-ES" sz="1800" dirty="0">
                <a:latin typeface="Arial Unicode MS" pitchFamily="32" charset="0"/>
              </a:rPr>
              <a:t>                             BIBLIOGRAFIA Y DOCUMENTACION</a:t>
            </a:r>
            <a:endParaRPr lang="es-ES" altLang="es-ES" sz="1800" dirty="0">
              <a:latin typeface="Arial Unicode MS" pitchFamily="3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Rectangle 2"/>
          <p:cNvSpPr>
            <a:spLocks noGrp="1"/>
          </p:cNvSpPr>
          <p:nvPr>
            <p:ph type="title"/>
          </p:nvPr>
        </p:nvSpPr>
        <p:spPr>
          <a:xfrm>
            <a:off x="762000" y="228600"/>
            <a:ext cx="7772400" cy="1143000"/>
          </a:xfrm>
          <a:ln/>
        </p:spPr>
        <p:txBody>
          <a:bodyPr vert="horz" wrap="square" lIns="91440" tIns="45720" rIns="91440" bIns="45720" anchor="ctr" anchorCtr="0"/>
          <a:p>
            <a:pPr eaLnBrk="1" hangingPunct="1"/>
            <a:r>
              <a:rPr lang="es-ES" altLang="es-ES" sz="2400" dirty="0">
                <a:latin typeface="Arial Unicode MS" pitchFamily="32" charset="0"/>
              </a:rPr>
              <a:t>¿PARA QUE NOS SIRVE LA ATENCIÓN?</a:t>
            </a:r>
            <a:br>
              <a:rPr lang="es-ES" altLang="es-ES" sz="2400" dirty="0">
                <a:latin typeface="Arial Unicode MS" pitchFamily="32" charset="0"/>
              </a:rPr>
            </a:br>
            <a:endParaRPr lang="es-ES" altLang="es-ES" sz="2400" dirty="0">
              <a:latin typeface="Arial Unicode MS" pitchFamily="32" charset="0"/>
              <a:ea typeface="Arial Unicode MS" pitchFamily="32" charset="0"/>
            </a:endParaRPr>
          </a:p>
        </p:txBody>
      </p:sp>
      <p:sp>
        <p:nvSpPr>
          <p:cNvPr id="81922" name="Rectangle 3"/>
          <p:cNvSpPr>
            <a:spLocks noGrp="1"/>
          </p:cNvSpPr>
          <p:nvPr>
            <p:ph idx="1" hasCustomPrompt="1"/>
          </p:nvPr>
        </p:nvSpPr>
        <p:spPr>
          <a:xfrm>
            <a:off x="609600" y="1371600"/>
            <a:ext cx="7772400" cy="4876800"/>
          </a:xfrm>
          <a:ln/>
        </p:spPr>
        <p:txBody>
          <a:bodyPr vert="horz" wrap="square" lIns="91440" tIns="45720" rIns="91440" bIns="45720" anchor="t" anchorCtr="0"/>
          <a:p>
            <a:pPr algn="just" eaLnBrk="1" hangingPunct="1">
              <a:lnSpc>
                <a:spcPct val="90000"/>
              </a:lnSpc>
              <a:buNone/>
            </a:pPr>
            <a:r>
              <a:rPr lang="es-ES" altLang="es-ES" sz="2000" dirty="0">
                <a:latin typeface="Arial Unicode MS" pitchFamily="32" charset="0"/>
              </a:rPr>
              <a:t>SELECCIONAR, voluntaria o involuntariamente la información a la que atenderá el cerebro, descartando estímulos irrelevantes.</a:t>
            </a:r>
            <a:endParaRPr lang="es-ES" altLang="es-ES" sz="2000" dirty="0">
              <a:latin typeface="Arial Unicode MS" pitchFamily="32" charset="0"/>
            </a:endParaRPr>
          </a:p>
          <a:p>
            <a:pPr algn="just" eaLnBrk="1" hangingPunct="1">
              <a:lnSpc>
                <a:spcPct val="90000"/>
              </a:lnSpc>
              <a:buNone/>
            </a:pP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FOCALIZACIÓN DE LA ATENCIÓN: E principales (selección</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voluntaria)</a:t>
            </a:r>
            <a:endParaRPr lang="es-ES" altLang="es-ES" sz="2000" dirty="0">
              <a:latin typeface="Arial Unicode MS" pitchFamily="32" charset="0"/>
            </a:endParaRPr>
          </a:p>
          <a:p>
            <a:pPr algn="just" eaLnBrk="1" hangingPunct="1">
              <a:lnSpc>
                <a:spcPct val="90000"/>
              </a:lnSpc>
              <a:buNone/>
            </a:pP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Durante el tiempo suficiente (de forma sostenida)</a:t>
            </a:r>
            <a:endParaRPr lang="es-ES" altLang="es-ES" sz="2000" dirty="0">
              <a:latin typeface="Arial Unicode MS" pitchFamily="32" charset="0"/>
            </a:endParaRPr>
          </a:p>
          <a:p>
            <a:pPr algn="just" eaLnBrk="1" hangingPunct="1">
              <a:lnSpc>
                <a:spcPct val="90000"/>
              </a:lnSpc>
              <a:buNone/>
            </a:pP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Para: analizarlos, extraer conclusiones, decidir cómo actuar, etc.</a:t>
            </a:r>
            <a:endParaRPr lang="es-ES" altLang="es-ES" sz="2000" dirty="0">
              <a:latin typeface="Arial Unicode MS" pitchFamily="32" charset="0"/>
            </a:endParaRPr>
          </a:p>
          <a:p>
            <a:pPr algn="just" eaLnBrk="1" hangingPunct="1">
              <a:lnSpc>
                <a:spcPct val="90000"/>
              </a:lnSpc>
              <a:buNone/>
            </a:pP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Necesaria para: </a:t>
            </a:r>
            <a:endParaRPr lang="es-ES" altLang="es-ES" sz="2000" dirty="0">
              <a:latin typeface="Arial Unicode MS" pitchFamily="32" charset="0"/>
            </a:endParaRPr>
          </a:p>
          <a:p>
            <a:pPr algn="just" eaLnBrk="1" hangingPunct="1">
              <a:lnSpc>
                <a:spcPct val="90000"/>
              </a:lnSpc>
              <a:buNone/>
            </a:pPr>
            <a:r>
              <a:rPr lang="es-ES" altLang="es-ES" sz="2000" b="1" dirty="0">
                <a:solidFill>
                  <a:schemeClr val="tx2"/>
                </a:solidFill>
                <a:latin typeface="Arial Unicode MS" pitchFamily="32" charset="0"/>
              </a:rPr>
              <a:t>MEMORIZAR Y APRENDER. Ej. Provincias.</a:t>
            </a:r>
            <a:endParaRPr lang="es-ES" altLang="es-ES" sz="2000" b="1" dirty="0">
              <a:solidFill>
                <a:schemeClr val="tx2"/>
              </a:solidFill>
              <a:latin typeface="Arial Unicode MS" pitchFamily="32" charset="0"/>
            </a:endParaRPr>
          </a:p>
          <a:p>
            <a:pPr eaLnBrk="1" hangingPunct="1">
              <a:lnSpc>
                <a:spcPct val="90000"/>
              </a:lnSpc>
              <a:buNone/>
            </a:pPr>
            <a:endParaRPr lang="es-ES" altLang="es-ES" sz="2000" b="1" dirty="0">
              <a:solidFill>
                <a:schemeClr val="tx2"/>
              </a:solidFill>
              <a:latin typeface="Arial Unicode MS" pitchFamily="32" charset="0"/>
            </a:endParaRPr>
          </a:p>
          <a:p>
            <a:pPr eaLnBrk="1" hangingPunct="1">
              <a:lnSpc>
                <a:spcPct val="90000"/>
              </a:lnSpc>
              <a:buNone/>
            </a:pPr>
            <a:r>
              <a:rPr lang="es-ES" altLang="es-ES" sz="2000" dirty="0">
                <a:latin typeface="Arial Unicode MS" pitchFamily="32" charset="0"/>
              </a:rPr>
              <a:t>SER CONSCIENTES DE SENSACIONES, PENSAMIENTOS</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AFECTOS. </a:t>
            </a:r>
            <a:endParaRPr lang="es-ES" altLang="es-ES" sz="2000" dirty="0">
              <a:latin typeface="Arial Unicode MS" pitchFamily="32" charset="0"/>
              <a:ea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2"/>
          <p:cNvSpPr>
            <a:spLocks noGrp="1"/>
          </p:cNvSpPr>
          <p:nvPr>
            <p:ph type="title"/>
          </p:nvPr>
        </p:nvSpPr>
        <p:spPr>
          <a:xfrm>
            <a:off x="685800" y="609600"/>
            <a:ext cx="7772400" cy="685800"/>
          </a:xfrm>
          <a:ln/>
        </p:spPr>
        <p:txBody>
          <a:bodyPr vert="horz" wrap="square" lIns="91440" tIns="45720" rIns="91440" bIns="45720" anchor="ctr" anchorCtr="0"/>
          <a:p>
            <a:pPr algn="l" eaLnBrk="1" hangingPunct="1"/>
            <a:r>
              <a:rPr lang="es-ES" altLang="es-ES" sz="2400" b="1" dirty="0">
                <a:latin typeface="Arial Unicode MS" pitchFamily="32" charset="0"/>
              </a:rPr>
              <a:t>Conceptos a recordar:</a:t>
            </a:r>
            <a:endParaRPr lang="es-ES" altLang="es-ES" sz="2400" b="1" dirty="0">
              <a:latin typeface="Arial Unicode MS" pitchFamily="32" charset="0"/>
            </a:endParaRPr>
          </a:p>
        </p:txBody>
      </p:sp>
      <p:sp>
        <p:nvSpPr>
          <p:cNvPr id="83970" name="Rectangle 3"/>
          <p:cNvSpPr>
            <a:spLocks noGrp="1"/>
          </p:cNvSpPr>
          <p:nvPr>
            <p:ph idx="1" hasCustomPrompt="1"/>
          </p:nvPr>
        </p:nvSpPr>
        <p:spPr>
          <a:xfrm>
            <a:off x="609600" y="1447800"/>
            <a:ext cx="7772400" cy="4495800"/>
          </a:xfrm>
          <a:ln/>
        </p:spPr>
        <p:txBody>
          <a:bodyPr vert="horz" wrap="square" lIns="91440" tIns="45720" rIns="91440" bIns="45720" anchor="t" anchorCtr="0"/>
          <a:p>
            <a:pPr algn="just" eaLnBrk="1" hangingPunct="1"/>
            <a:r>
              <a:rPr lang="es-ES" altLang="es-ES" sz="2000" dirty="0">
                <a:latin typeface="Arial" panose="020B0604020202020204" pitchFamily="34" charset="0"/>
              </a:rPr>
              <a:t>CAPACIDAD DE ATENCI</a:t>
            </a:r>
            <a:r>
              <a:rPr lang="es-ES" altLang="es-ES" sz="2000" dirty="0"/>
              <a:t>Ó</a:t>
            </a:r>
            <a:r>
              <a:rPr lang="es-ES" altLang="es-ES" sz="2000" dirty="0">
                <a:latin typeface="Arial" panose="020B0604020202020204" pitchFamily="34" charset="0"/>
              </a:rPr>
              <a:t>N. HH para atender a mas de un E</a:t>
            </a:r>
            <a:endParaRPr lang="es-ES" altLang="es-ES" sz="2000" dirty="0">
              <a:latin typeface="Arial" panose="020B0604020202020204" pitchFamily="34" charset="0"/>
            </a:endParaRPr>
          </a:p>
          <a:p>
            <a:pPr algn="just" eaLnBrk="1" hangingPunct="1">
              <a:buNone/>
            </a:pPr>
            <a:endParaRPr lang="es-ES" altLang="es-ES" sz="2000" dirty="0"/>
          </a:p>
          <a:p>
            <a:pPr algn="just" eaLnBrk="1" hangingPunct="1"/>
            <a:r>
              <a:rPr lang="es-ES" altLang="es-ES" sz="2000" dirty="0">
                <a:latin typeface="Arial" panose="020B0604020202020204" pitchFamily="34" charset="0"/>
              </a:rPr>
              <a:t>ATENCI</a:t>
            </a:r>
            <a:r>
              <a:rPr lang="es-ES" altLang="es-ES" sz="2000" dirty="0"/>
              <a:t>Ó</a:t>
            </a:r>
            <a:r>
              <a:rPr lang="es-ES" altLang="es-ES" sz="2000" dirty="0">
                <a:latin typeface="Arial" panose="020B0604020202020204" pitchFamily="34" charset="0"/>
              </a:rPr>
              <a:t>N SELECTIVA. Responder s</a:t>
            </a:r>
            <a:r>
              <a:rPr lang="es-ES" altLang="es-ES" sz="2000" dirty="0"/>
              <a:t>ó</a:t>
            </a:r>
            <a:r>
              <a:rPr lang="es-ES" altLang="es-ES" sz="2000" dirty="0">
                <a:latin typeface="Arial" panose="020B0604020202020204" pitchFamily="34" charset="0"/>
              </a:rPr>
              <a:t>lo a ciertos E	</a:t>
            </a:r>
            <a:endParaRPr lang="es-ES" altLang="es-ES" sz="2000" dirty="0">
              <a:latin typeface="Arial" panose="020B0604020202020204" pitchFamily="34" charset="0"/>
            </a:endParaRPr>
          </a:p>
          <a:p>
            <a:pPr algn="just" eaLnBrk="1" hangingPunct="1">
              <a:buNone/>
            </a:pPr>
            <a:r>
              <a:rPr lang="es-ES" altLang="es-ES" sz="2000" dirty="0">
                <a:latin typeface="Arial" panose="020B0604020202020204" pitchFamily="34" charset="0"/>
              </a:rPr>
              <a:t>	</a:t>
            </a:r>
            <a:endParaRPr lang="es-ES" altLang="es-ES" sz="2000" dirty="0"/>
          </a:p>
          <a:p>
            <a:pPr algn="just" eaLnBrk="1" hangingPunct="1"/>
            <a:r>
              <a:rPr lang="es-ES" altLang="es-ES" sz="2000" dirty="0">
                <a:latin typeface="Arial" panose="020B0604020202020204" pitchFamily="34" charset="0"/>
              </a:rPr>
              <a:t>ATENCI</a:t>
            </a:r>
            <a:r>
              <a:rPr lang="es-ES" altLang="es-ES" sz="2000" dirty="0"/>
              <a:t>Ó</a:t>
            </a:r>
            <a:r>
              <a:rPr lang="es-ES" altLang="es-ES" sz="2000" dirty="0">
                <a:latin typeface="Arial" panose="020B0604020202020204" pitchFamily="34" charset="0"/>
              </a:rPr>
              <a:t>N SOSTENIDA. Mantenerse en la tarea durante tiempo. </a:t>
            </a:r>
            <a:endParaRPr lang="es-ES" altLang="es-ES" sz="2000" dirty="0">
              <a:latin typeface="Arial" panose="020B0604020202020204" pitchFamily="34" charset="0"/>
            </a:endParaRPr>
          </a:p>
          <a:p>
            <a:pPr algn="just" eaLnBrk="1" hangingPunct="1">
              <a:buNone/>
            </a:pPr>
            <a:endParaRPr lang="es-ES" altLang="es-ES" sz="2000" dirty="0"/>
          </a:p>
          <a:p>
            <a:pPr algn="just" eaLnBrk="1" hangingPunct="1">
              <a:buNone/>
            </a:pPr>
            <a:r>
              <a:rPr lang="es-ES" altLang="es-ES" sz="2000" dirty="0">
                <a:latin typeface="Arial" panose="020B0604020202020204" pitchFamily="34" charset="0"/>
              </a:rPr>
              <a:t>IMPORTANCIA DE LA ATENCI</a:t>
            </a:r>
            <a:r>
              <a:rPr lang="es-ES" altLang="es-ES" sz="2000" dirty="0"/>
              <a:t>Ó</a:t>
            </a:r>
            <a:r>
              <a:rPr lang="es-ES" altLang="es-ES" sz="2000" dirty="0">
                <a:latin typeface="Arial" panose="020B0604020202020204" pitchFamily="34" charset="0"/>
              </a:rPr>
              <a:t>N EN AREA ESCOLAR: </a:t>
            </a:r>
            <a:endParaRPr lang="es-ES" altLang="es-ES" sz="2000" dirty="0"/>
          </a:p>
          <a:p>
            <a:pPr algn="just" eaLnBrk="1" hangingPunct="1"/>
            <a:r>
              <a:rPr lang="es-ES" altLang="es-ES" sz="2000" dirty="0">
                <a:latin typeface="Arial" panose="020B0604020202020204" pitchFamily="34" charset="0"/>
              </a:rPr>
              <a:t>La  exploraci</a:t>
            </a:r>
            <a:r>
              <a:rPr lang="es-ES" altLang="es-ES" sz="2000" dirty="0"/>
              <a:t>ó</a:t>
            </a:r>
            <a:r>
              <a:rPr lang="es-ES" altLang="es-ES" sz="2000" dirty="0">
                <a:latin typeface="Arial" panose="020B0604020202020204" pitchFamily="34" charset="0"/>
              </a:rPr>
              <a:t>n que hacen del entorno, en cualquier </a:t>
            </a:r>
            <a:r>
              <a:rPr lang="es-ES" altLang="es-ES" sz="2000" dirty="0"/>
              <a:t>á</a:t>
            </a:r>
            <a:r>
              <a:rPr lang="es-ES" altLang="es-ES" sz="2000" dirty="0">
                <a:latin typeface="Arial" panose="020B0604020202020204" pitchFamily="34" charset="0"/>
              </a:rPr>
              <a:t>rea de su</a:t>
            </a:r>
            <a:endParaRPr lang="es-ES" altLang="es-ES" sz="2000" dirty="0">
              <a:latin typeface="Arial" panose="020B0604020202020204" pitchFamily="34" charset="0"/>
            </a:endParaRPr>
          </a:p>
          <a:p>
            <a:pPr eaLnBrk="1" hangingPunct="1">
              <a:buNone/>
            </a:pPr>
            <a:r>
              <a:rPr lang="es-ES" altLang="es-ES" sz="2000" dirty="0">
                <a:latin typeface="Arial" panose="020B0604020202020204" pitchFamily="34" charset="0"/>
              </a:rPr>
              <a:t>vida es breve, dispersa y con frecuencia ca</a:t>
            </a:r>
            <a:r>
              <a:rPr lang="es-ES" altLang="es-ES" sz="2000" dirty="0"/>
              <a:t>ó</a:t>
            </a:r>
            <a:r>
              <a:rPr lang="es-ES" altLang="es-ES" sz="2000" dirty="0">
                <a:latin typeface="Arial" panose="020B0604020202020204" pitchFamily="34" charset="0"/>
              </a:rPr>
              <a:t>tica. Influyendo el</a:t>
            </a:r>
            <a:endParaRPr lang="es-ES" altLang="es-ES" sz="2000" dirty="0">
              <a:latin typeface="Arial" panose="020B0604020202020204" pitchFamily="34" charset="0"/>
            </a:endParaRPr>
          </a:p>
          <a:p>
            <a:pPr eaLnBrk="1" hangingPunct="1">
              <a:buNone/>
            </a:pPr>
            <a:r>
              <a:rPr lang="es-ES" altLang="es-ES" sz="2000" dirty="0">
                <a:latin typeface="Arial" panose="020B0604020202020204" pitchFamily="34" charset="0"/>
              </a:rPr>
              <a:t>entorno y la situaci</a:t>
            </a:r>
            <a:r>
              <a:rPr lang="es-ES" altLang="es-ES" sz="2000" dirty="0"/>
              <a:t>ó</a:t>
            </a:r>
            <a:r>
              <a:rPr lang="es-ES" altLang="es-ES" sz="2000" dirty="0">
                <a:latin typeface="Arial" panose="020B0604020202020204" pitchFamily="34" charset="0"/>
              </a:rPr>
              <a:t>n del chico. </a:t>
            </a:r>
            <a:endParaRPr lang="es-ES" altLang="es-ES" sz="2000"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Rectangle 2"/>
          <p:cNvSpPr>
            <a:spLocks noGrp="1"/>
          </p:cNvSpPr>
          <p:nvPr>
            <p:ph type="title"/>
          </p:nvPr>
        </p:nvSpPr>
        <p:spPr>
          <a:xfrm>
            <a:off x="685800" y="609600"/>
            <a:ext cx="7772400" cy="685800"/>
          </a:xfrm>
          <a:ln/>
        </p:spPr>
        <p:txBody>
          <a:bodyPr vert="horz" wrap="square" lIns="91440" tIns="45720" rIns="91440" bIns="45720" anchor="ctr" anchorCtr="0"/>
          <a:p>
            <a:pPr eaLnBrk="1" hangingPunct="1"/>
            <a:r>
              <a:rPr lang="es-ES" altLang="es-ES" sz="2400" dirty="0">
                <a:latin typeface="Arial Unicode MS" pitchFamily="32" charset="0"/>
              </a:rPr>
              <a:t>¿QUÉ ES EL DÉFICIT DE ATENCIÓN?</a:t>
            </a:r>
            <a:br>
              <a:rPr lang="es-ES" altLang="es-ES" sz="2400" dirty="0">
                <a:solidFill>
                  <a:schemeClr val="tx1"/>
                </a:solidFill>
                <a:latin typeface="Arial Unicode MS" pitchFamily="32" charset="0"/>
              </a:rPr>
            </a:br>
            <a:endParaRPr lang="es-ES" altLang="es-ES" sz="2400" dirty="0">
              <a:solidFill>
                <a:schemeClr val="tx1"/>
              </a:solidFill>
              <a:latin typeface="Arial Unicode MS" pitchFamily="32" charset="0"/>
              <a:ea typeface="Arial Unicode MS" pitchFamily="32" charset="0"/>
            </a:endParaRPr>
          </a:p>
        </p:txBody>
      </p:sp>
      <p:sp>
        <p:nvSpPr>
          <p:cNvPr id="86018" name="Rectangle 3"/>
          <p:cNvSpPr>
            <a:spLocks noGrp="1"/>
          </p:cNvSpPr>
          <p:nvPr>
            <p:ph idx="1" hasCustomPrompt="1"/>
          </p:nvPr>
        </p:nvSpPr>
        <p:spPr>
          <a:xfrm>
            <a:off x="539750" y="1341438"/>
            <a:ext cx="7772400" cy="4794250"/>
          </a:xfrm>
          <a:ln/>
        </p:spPr>
        <p:txBody>
          <a:bodyPr vert="horz" wrap="square" lIns="91440" tIns="45720" rIns="91440" bIns="45720" anchor="t" anchorCtr="0"/>
          <a:p>
            <a:pPr algn="just" eaLnBrk="1" hangingPunct="1">
              <a:buNone/>
            </a:pPr>
            <a:r>
              <a:rPr lang="es-ES" altLang="es-ES" sz="1800" dirty="0">
                <a:latin typeface="Arial Unicode MS" pitchFamily="32" charset="0"/>
              </a:rPr>
              <a:t>Dificultad para:</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Seleccionar la información relevante (descartando los E irrelevantes), </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Mantener la atención en una misma actividad el tiempo necesario y</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Reorientar la atención hacia otro E</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 </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NIÑO/A TDAH: </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Parece que “están en las nubes”</a:t>
            </a:r>
            <a:endParaRPr lang="es-ES" altLang="es-ES" sz="1800" dirty="0">
              <a:latin typeface="Arial Unicode MS" pitchFamily="32" charset="0"/>
            </a:endParaRPr>
          </a:p>
          <a:p>
            <a:pPr algn="just" eaLnBrk="1" hangingPunct="1">
              <a:buNone/>
            </a:pPr>
            <a:endParaRPr lang="es-ES" altLang="es-ES" sz="1800" dirty="0">
              <a:latin typeface="Arial Unicode MS" pitchFamily="32" charset="0"/>
            </a:endParaRPr>
          </a:p>
          <a:p>
            <a:pPr algn="just" eaLnBrk="1" hangingPunct="1">
              <a:buNone/>
            </a:pPr>
            <a:r>
              <a:rPr lang="es-ES" altLang="es-ES" sz="1800" dirty="0">
                <a:latin typeface="Arial Unicode MS" pitchFamily="32" charset="0"/>
              </a:rPr>
              <a:t>Pierden interés en tareas rutinarias / no interés. Si capaces de atender</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tareas nuevas, de baja exigencia o fácil ejecución</a:t>
            </a:r>
            <a:endParaRPr lang="es-ES" altLang="es-ES" sz="1800" dirty="0">
              <a:latin typeface="Arial Unicode MS" pitchFamily="32" charset="0"/>
            </a:endParaRPr>
          </a:p>
          <a:p>
            <a:pPr algn="just" eaLnBrk="1" hangingPunct="1">
              <a:buNone/>
            </a:pPr>
            <a:endParaRPr lang="es-ES" altLang="es-ES" sz="1800" dirty="0">
              <a:latin typeface="Arial Unicode MS" pitchFamily="32" charset="0"/>
            </a:endParaRPr>
          </a:p>
          <a:p>
            <a:pPr algn="just" eaLnBrk="1" hangingPunct="1">
              <a:buNone/>
            </a:pPr>
            <a:r>
              <a:rPr lang="es-ES" altLang="es-ES" sz="1800" dirty="0">
                <a:latin typeface="Arial Unicode MS" pitchFamily="32" charset="0"/>
              </a:rPr>
              <a:t>Desorganizados; distraídos; trabajos sucios, rotos o con tachones; se</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olvidan las tareas incluso de entregar las realizadas.</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       </a:t>
            </a:r>
            <a:endParaRPr lang="es-ES" altLang="es-ES" sz="1800" dirty="0">
              <a:latin typeface="Arial Unicode MS" pitchFamily="32" charset="0"/>
            </a:endParaRPr>
          </a:p>
          <a:p>
            <a:pPr algn="ctr" eaLnBrk="1" hangingPunct="1">
              <a:buNone/>
            </a:pPr>
            <a:r>
              <a:rPr lang="es-ES" altLang="es-ES" sz="1800" dirty="0">
                <a:latin typeface="Arial Unicode MS" pitchFamily="32" charset="0"/>
              </a:rPr>
              <a:t>	</a:t>
            </a:r>
            <a:r>
              <a:rPr lang="es-ES" altLang="es-ES" sz="1800" b="1" dirty="0">
                <a:solidFill>
                  <a:schemeClr val="tx2"/>
                </a:solidFill>
                <a:latin typeface="Arial Unicode MS" pitchFamily="32" charset="0"/>
              </a:rPr>
              <a:t>CON BUEN ENTRENAMIENTO O MOTIVADOS, </a:t>
            </a:r>
            <a:endParaRPr lang="es-ES" altLang="es-ES" sz="1800" b="1" dirty="0">
              <a:solidFill>
                <a:schemeClr val="tx2"/>
              </a:solidFill>
              <a:latin typeface="Arial Unicode MS" pitchFamily="32" charset="0"/>
            </a:endParaRPr>
          </a:p>
          <a:p>
            <a:pPr algn="ctr" eaLnBrk="1" hangingPunct="1">
              <a:buNone/>
            </a:pPr>
            <a:r>
              <a:rPr lang="es-ES" altLang="es-ES" sz="1800" b="1" dirty="0">
                <a:solidFill>
                  <a:schemeClr val="tx2"/>
                </a:solidFill>
                <a:latin typeface="Arial Unicode MS" pitchFamily="32" charset="0"/>
              </a:rPr>
              <a:t>SON CAPACES DE HACER TAREAS DIFÍCILES.</a:t>
            </a:r>
            <a:endParaRPr lang="es-ES" altLang="es-ES" sz="1800" b="1" dirty="0">
              <a:solidFill>
                <a:schemeClr val="tx2"/>
              </a:solidFill>
              <a:latin typeface="Arial Unicode MS" pitchFamily="32" charset="0"/>
            </a:endParaRPr>
          </a:p>
          <a:p>
            <a:pPr eaLnBrk="1" hangingPunct="1">
              <a:buNone/>
            </a:pPr>
            <a:endParaRPr lang="es-ES" altLang="es-ES" sz="1800" b="1" dirty="0">
              <a:solidFill>
                <a:schemeClr val="tx2"/>
              </a:solidFill>
              <a:latin typeface="Arial Unicode MS" pitchFamily="3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a:spLocks noGrp="1"/>
          </p:cNvSpPr>
          <p:nvPr>
            <p:ph type="title"/>
          </p:nvPr>
        </p:nvSpPr>
        <p:spPr>
          <a:xfrm>
            <a:off x="685800" y="609600"/>
            <a:ext cx="7772400" cy="533400"/>
          </a:xfrm>
          <a:ln/>
        </p:spPr>
        <p:txBody>
          <a:bodyPr vert="horz" wrap="square" lIns="91440" tIns="45720" rIns="91440" bIns="45720" anchor="ctr" anchorCtr="0"/>
          <a:p>
            <a:pPr algn="l" eaLnBrk="1" hangingPunct="1"/>
            <a:r>
              <a:rPr lang="es-ES" altLang="es-ES" sz="2400" b="1" dirty="0">
                <a:latin typeface="Arial Unicode MS" pitchFamily="32" charset="0"/>
              </a:rPr>
              <a:t>D.A. ¿qué vemos en el aula?</a:t>
            </a:r>
            <a:endParaRPr lang="es-ES" altLang="es-ES" sz="2400" b="1" dirty="0">
              <a:latin typeface="Arial Unicode MS" pitchFamily="32" charset="0"/>
            </a:endParaRPr>
          </a:p>
        </p:txBody>
      </p:sp>
      <p:sp>
        <p:nvSpPr>
          <p:cNvPr id="88066" name="Rectangle 3"/>
          <p:cNvSpPr>
            <a:spLocks noGrp="1"/>
          </p:cNvSpPr>
          <p:nvPr>
            <p:ph idx="1" hasCustomPrompt="1"/>
          </p:nvPr>
        </p:nvSpPr>
        <p:spPr>
          <a:ln/>
        </p:spPr>
        <p:txBody>
          <a:bodyPr vert="horz" wrap="square" lIns="91440" tIns="45720" rIns="91440" bIns="45720" anchor="t" anchorCtr="0"/>
          <a:p>
            <a:pPr algn="just" eaLnBrk="1" hangingPunct="1">
              <a:buNone/>
            </a:pPr>
            <a:r>
              <a:rPr lang="es-ES" altLang="es-ES" sz="2000" dirty="0">
                <a:latin typeface="Arial Unicode MS" pitchFamily="32" charset="0"/>
              </a:rPr>
              <a:t>	</a:t>
            </a:r>
            <a:r>
              <a:rPr lang="es-ES" altLang="es-ES" sz="2000" b="1" dirty="0">
                <a:latin typeface="Arial Unicode MS" pitchFamily="32" charset="0"/>
              </a:rPr>
              <a:t>Dificultad para diferenciar lo principal de lo secundario</a:t>
            </a:r>
            <a:r>
              <a:rPr lang="es-ES" altLang="es-ES" sz="2000" dirty="0">
                <a:latin typeface="Arial Unicode MS" pitchFamily="32" charset="0"/>
              </a:rPr>
              <a:t>. Ej. Explicación del profesor</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	</a:t>
            </a:r>
            <a:r>
              <a:rPr lang="es-ES" altLang="es-ES" sz="2000" b="1" dirty="0">
                <a:solidFill>
                  <a:schemeClr val="tx2"/>
                </a:solidFill>
                <a:latin typeface="Arial Unicode MS" pitchFamily="32" charset="0"/>
              </a:rPr>
              <a:t>Dificultad para atender simultáneamente a estímulos</a:t>
            </a:r>
            <a:r>
              <a:rPr lang="es-ES" altLang="es-ES" sz="2000" dirty="0">
                <a:latin typeface="Arial Unicode MS" pitchFamily="32" charset="0"/>
              </a:rPr>
              <a:t>. Ej. Gráfico y explicación</a:t>
            </a:r>
            <a:endParaRPr lang="es-ES" altLang="es-ES" sz="2000" dirty="0">
              <a:latin typeface="Arial Unicode MS" pitchFamily="32" charset="0"/>
            </a:endParaRPr>
          </a:p>
          <a:p>
            <a:pPr algn="just" eaLnBrk="1" hangingPunct="1"/>
            <a:r>
              <a:rPr lang="es-ES" altLang="es-ES" sz="2000" b="1" dirty="0">
                <a:latin typeface="Arial Unicode MS" pitchFamily="32" charset="0"/>
              </a:rPr>
              <a:t>Problemas de comprensión del material, para memorizar y aprender.</a:t>
            </a:r>
            <a:endParaRPr lang="es-ES" altLang="es-ES" sz="2000" b="1" dirty="0">
              <a:latin typeface="Arial Unicode MS" pitchFamily="32" charset="0"/>
            </a:endParaRPr>
          </a:p>
          <a:p>
            <a:pPr algn="just" eaLnBrk="1" hangingPunct="1"/>
            <a:r>
              <a:rPr lang="es-ES" altLang="es-ES" sz="2000" b="1" dirty="0">
                <a:solidFill>
                  <a:schemeClr val="tx2"/>
                </a:solidFill>
                <a:latin typeface="Arial Unicode MS" pitchFamily="32" charset="0"/>
              </a:rPr>
              <a:t>Dificultad para terminar tareas en el tiempo adecuado. Muy rápido o muy lento. Procesamiento superficial.</a:t>
            </a:r>
            <a:endParaRPr lang="es-ES" altLang="es-ES" sz="2000" b="1" dirty="0">
              <a:solidFill>
                <a:schemeClr val="tx2"/>
              </a:solidFill>
              <a:latin typeface="Arial Unicode MS" pitchFamily="32" charset="0"/>
            </a:endParaRPr>
          </a:p>
          <a:p>
            <a:pPr algn="just" eaLnBrk="1" hangingPunct="1"/>
            <a:r>
              <a:rPr lang="es-ES" altLang="es-ES" sz="2000" b="1" dirty="0">
                <a:latin typeface="Arial Unicode MS" pitchFamily="32" charset="0"/>
              </a:rPr>
              <a:t>Dificultad para comprender y atender sus propios estímulos, así como para organizar sus pensamientos</a:t>
            </a:r>
            <a:r>
              <a:rPr lang="es-ES" altLang="es-ES" sz="2000" dirty="0">
                <a:latin typeface="Arial Unicode MS" pitchFamily="32" charset="0"/>
              </a:rPr>
              <a:t>. </a:t>
            </a:r>
            <a:endParaRPr lang="es-ES" altLang="es-ES" sz="2000" dirty="0">
              <a:latin typeface="Arial Unicode MS" pitchFamily="32" charset="0"/>
            </a:endParaRPr>
          </a:p>
          <a:p>
            <a:pPr eaLnBrk="1" hangingPunct="1"/>
            <a:r>
              <a:rPr lang="es-ES" altLang="es-ES" sz="2000" b="1" dirty="0">
                <a:solidFill>
                  <a:schemeClr val="tx2"/>
                </a:solidFill>
                <a:latin typeface="Arial Unicode MS" pitchFamily="32" charset="0"/>
              </a:rPr>
              <a:t>Dificultad para percibir los detalles</a:t>
            </a:r>
            <a:r>
              <a:rPr lang="es-ES" altLang="es-ES" sz="2000" dirty="0">
                <a:solidFill>
                  <a:schemeClr val="tx2"/>
                </a:solidFill>
                <a:latin typeface="Arial Unicode MS" pitchFamily="32" charset="0"/>
              </a:rPr>
              <a:t>.</a:t>
            </a:r>
            <a:endParaRPr lang="es-ES" altLang="es-ES" sz="2000" dirty="0">
              <a:solidFill>
                <a:schemeClr val="tx2"/>
              </a:solidFill>
              <a:latin typeface="Arial Unicode MS" pitchFamily="32" charset="0"/>
              <a:ea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p:cNvSpPr>
          <p:nvPr>
            <p:ph type="title"/>
          </p:nvPr>
        </p:nvSpPr>
        <p:spPr>
          <a:ln/>
        </p:spPr>
        <p:txBody>
          <a:bodyPr vert="horz" wrap="square" lIns="91440" tIns="45720" rIns="91440" bIns="45720" anchor="ctr" anchorCtr="0"/>
          <a:p>
            <a:pPr eaLnBrk="1" hangingPunct="1"/>
            <a:br>
              <a:rPr lang="es-ES" altLang="es-ES" dirty="0">
                <a:latin typeface="Arial" panose="020B0604020202020204" pitchFamily="34" charset="0"/>
              </a:rPr>
            </a:br>
            <a:br>
              <a:rPr lang="es-ES" altLang="es-ES" dirty="0">
                <a:latin typeface="Arial" panose="020B0604020202020204" pitchFamily="34" charset="0"/>
              </a:rPr>
            </a:br>
            <a:r>
              <a:rPr lang="es-ES" altLang="es-ES" dirty="0">
                <a:latin typeface="Arial" panose="020B0604020202020204" pitchFamily="34" charset="0"/>
              </a:rPr>
              <a:t>Ejercicio DE EMPATIA</a:t>
            </a:r>
            <a:br>
              <a:rPr lang="es-ES" altLang="es-ES" dirty="0">
                <a:latin typeface="Arial Unicode MS" pitchFamily="32" charset="0"/>
              </a:rPr>
            </a:br>
            <a:r>
              <a:rPr lang="es-ES" altLang="es-ES" dirty="0"/>
              <a:t> </a:t>
            </a:r>
            <a:br>
              <a:rPr lang="es-ES" altLang="es-ES" dirty="0">
                <a:latin typeface="Arial Unicode MS" pitchFamily="32" charset="0"/>
              </a:rPr>
            </a:br>
            <a:endParaRPr lang="es-ES" altLang="es-ES" dirty="0">
              <a:latin typeface="Arial Unicode MS" pitchFamily="32" charset="0"/>
              <a:ea typeface="Arial Unicode MS" pitchFamily="32" charset="0"/>
            </a:endParaRPr>
          </a:p>
        </p:txBody>
      </p:sp>
      <p:sp>
        <p:nvSpPr>
          <p:cNvPr id="90114" name="Rectangle 3"/>
          <p:cNvSpPr>
            <a:spLocks noGrp="1"/>
          </p:cNvSpPr>
          <p:nvPr>
            <p:ph idx="1" hasCustomPrompt="1"/>
          </p:nvPr>
        </p:nvSpPr>
        <p:spPr>
          <a:xfrm>
            <a:off x="762000" y="2971800"/>
            <a:ext cx="7772400" cy="1828800"/>
          </a:xfrm>
          <a:ln/>
        </p:spPr>
        <p:txBody>
          <a:bodyPr vert="horz" wrap="square" lIns="91440" tIns="45720" rIns="91440" bIns="45720" anchor="t" anchorCtr="0"/>
          <a:p>
            <a:pPr algn="just" eaLnBrk="1" hangingPunct="1">
              <a:buNone/>
            </a:pPr>
            <a:r>
              <a:rPr lang="es-ES" altLang="es-ES" sz="2800" i="1" dirty="0"/>
              <a:t>¿</a:t>
            </a:r>
            <a:r>
              <a:rPr lang="es-ES" altLang="es-ES" sz="2800" i="1" dirty="0">
                <a:latin typeface="Arial" panose="020B0604020202020204" pitchFamily="34" charset="0"/>
              </a:rPr>
              <a:t>SERIAS CAPAZ DE ATENDER A UNA CONVERSACI</a:t>
            </a:r>
            <a:r>
              <a:rPr lang="es-ES" altLang="es-ES" sz="2800" i="1" dirty="0"/>
              <a:t>Ó</a:t>
            </a:r>
            <a:r>
              <a:rPr lang="es-ES" altLang="es-ES" sz="2800" i="1" dirty="0">
                <a:latin typeface="Arial" panose="020B0604020202020204" pitchFamily="34" charset="0"/>
              </a:rPr>
              <a:t>N SI TE EST</a:t>
            </a:r>
            <a:r>
              <a:rPr lang="es-ES" altLang="es-ES" sz="2800" i="1" dirty="0"/>
              <a:t>Á</a:t>
            </a:r>
            <a:r>
              <a:rPr lang="es-ES" altLang="es-ES" sz="2800" i="1" dirty="0">
                <a:latin typeface="Arial" panose="020B0604020202020204" pitchFamily="34" charset="0"/>
              </a:rPr>
              <a:t>N HABLANDO VARIAS PERSONAS A LA VEZ? </a:t>
            </a:r>
            <a:endParaRPr lang="es-ES" altLang="es-ES" sz="28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Unicode MS" pitchFamily="32" charset="0"/>
              </a:rPr>
              <a:t>CONSEJOS PARA MEJORAR LA ATENCIÓN en el aula.</a:t>
            </a:r>
            <a:r>
              <a:rPr lang="es-ES" altLang="es-ES" dirty="0"/>
              <a:t> </a:t>
            </a:r>
            <a:endParaRPr lang="es-ES" altLang="es-ES" dirty="0"/>
          </a:p>
        </p:txBody>
      </p:sp>
      <p:sp>
        <p:nvSpPr>
          <p:cNvPr id="92162" name="Rectangle 3"/>
          <p:cNvSpPr>
            <a:spLocks noGrp="1"/>
          </p:cNvSpPr>
          <p:nvPr>
            <p:ph idx="1" hasCustomPrompt="1"/>
          </p:nvPr>
        </p:nvSpPr>
        <p:spPr>
          <a:ln/>
        </p:spPr>
        <p:txBody>
          <a:bodyPr vert="horz" wrap="square" lIns="91440" tIns="45720" rIns="91440" bIns="45720" anchor="t" anchorCtr="0"/>
          <a:p>
            <a:pPr marL="609600" indent="-609600" algn="just" eaLnBrk="1" hangingPunct="1">
              <a:lnSpc>
                <a:spcPct val="90000"/>
              </a:lnSpc>
              <a:buAutoNum type="arabicPeriod"/>
            </a:pPr>
            <a:r>
              <a:rPr lang="es-ES" altLang="es-ES" sz="2400" b="1" dirty="0">
                <a:solidFill>
                  <a:schemeClr val="tx2"/>
                </a:solidFill>
                <a:latin typeface="Arial Unicode MS" pitchFamily="32" charset="0"/>
              </a:rPr>
              <a:t>CONTROLAR LOS ESTÍMULOS</a:t>
            </a:r>
            <a:endParaRPr lang="es-ES" altLang="es-ES" sz="2400" b="1" dirty="0">
              <a:solidFill>
                <a:schemeClr val="tx2"/>
              </a:solidFill>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Sentarle junto al profesor o cualquier señal que</a:t>
            </a:r>
            <a:endParaRPr lang="es-ES" altLang="es-ES" sz="2400" dirty="0">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acordemos con él para favorecer su atención </a:t>
            </a:r>
            <a:endParaRPr lang="es-ES" altLang="es-ES" sz="2400" dirty="0">
              <a:latin typeface="Arial Unicode MS" pitchFamily="32" charset="0"/>
            </a:endParaRPr>
          </a:p>
          <a:p>
            <a:pPr marL="609600" indent="-609600" algn="just" eaLnBrk="1" hangingPunct="1">
              <a:lnSpc>
                <a:spcPct val="90000"/>
              </a:lnSpc>
              <a:buNone/>
            </a:pPr>
            <a:endParaRPr lang="es-ES" altLang="es-ES" sz="2400" dirty="0">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Alejarle de los estímulos irrelevantes.</a:t>
            </a:r>
            <a:endParaRPr lang="es-ES" altLang="es-ES" sz="2400" dirty="0">
              <a:latin typeface="Arial Unicode MS" pitchFamily="32" charset="0"/>
            </a:endParaRPr>
          </a:p>
          <a:p>
            <a:pPr marL="609600" indent="-609600" algn="just" eaLnBrk="1" hangingPunct="1">
              <a:lnSpc>
                <a:spcPct val="90000"/>
              </a:lnSpc>
              <a:buNone/>
            </a:pPr>
            <a:endParaRPr lang="es-ES" altLang="es-ES" sz="2400" dirty="0">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Información explícita: señales, fichas, dibujos, gestos,</a:t>
            </a:r>
            <a:endParaRPr lang="es-ES" altLang="es-ES" sz="2400" dirty="0">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que les sirva de recordatorio o pistas. </a:t>
            </a:r>
            <a:endParaRPr lang="es-ES" altLang="es-ES" sz="2400" dirty="0">
              <a:latin typeface="Arial Unicode MS" pitchFamily="32" charset="0"/>
            </a:endParaRPr>
          </a:p>
          <a:p>
            <a:pPr marL="609600" indent="-609600" algn="just" eaLnBrk="1" hangingPunct="1">
              <a:lnSpc>
                <a:spcPct val="90000"/>
              </a:lnSpc>
              <a:buNone/>
            </a:pPr>
            <a:endParaRPr lang="es-ES" altLang="es-ES" sz="2400" dirty="0">
              <a:latin typeface="Arial Unicode MS" pitchFamily="32" charset="0"/>
            </a:endParaRPr>
          </a:p>
          <a:p>
            <a:pPr marL="609600" indent="-609600" algn="just" eaLnBrk="1" hangingPunct="1">
              <a:lnSpc>
                <a:spcPct val="90000"/>
              </a:lnSpc>
              <a:buNone/>
            </a:pPr>
            <a:r>
              <a:rPr lang="es-ES" altLang="es-ES" sz="2400" dirty="0">
                <a:latin typeface="Arial Unicode MS" pitchFamily="32" charset="0"/>
              </a:rPr>
              <a:t>Marcadores de tiempo (relojes, temporalizadores, etc). </a:t>
            </a:r>
            <a:endParaRPr lang="es-ES" altLang="es-ES" sz="2400" dirty="0">
              <a:latin typeface="Arial Unicode MS" pitchFamily="32" charset="0"/>
            </a:endParaRPr>
          </a:p>
          <a:p>
            <a:pPr marL="609600" indent="-609600" eaLnBrk="1" hangingPunct="1">
              <a:lnSpc>
                <a:spcPct val="90000"/>
              </a:lnSpc>
              <a:buNone/>
            </a:pPr>
            <a:endParaRPr lang="es-ES" altLang="es-ES" sz="2400" dirty="0">
              <a:latin typeface="Arial Unicode MS" pitchFamily="3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Unicode MS" pitchFamily="32" charset="0"/>
              </a:rPr>
              <a:t>CONSEJOS PARA MEJORAR LA ATENCIÓN en el aula.</a:t>
            </a:r>
            <a:endParaRPr lang="es-ES" altLang="es-ES" sz="2400" b="1" dirty="0">
              <a:latin typeface="Arial Unicode MS" pitchFamily="32" charset="0"/>
              <a:ea typeface="Arial" panose="020B0604020202020204" pitchFamily="34" charset="0"/>
            </a:endParaRPr>
          </a:p>
        </p:txBody>
      </p:sp>
      <p:sp>
        <p:nvSpPr>
          <p:cNvPr id="94210" name="Rectangle 3"/>
          <p:cNvSpPr>
            <a:spLocks noGrp="1"/>
          </p:cNvSpPr>
          <p:nvPr>
            <p:ph idx="1" hasCustomPrompt="1"/>
          </p:nvPr>
        </p:nvSpPr>
        <p:spPr>
          <a:ln/>
        </p:spPr>
        <p:txBody>
          <a:bodyPr vert="horz" wrap="square" lIns="91440" tIns="45720" rIns="91440" bIns="45720" anchor="t" anchorCtr="0"/>
          <a:p>
            <a:pPr algn="just" eaLnBrk="1" hangingPunct="1">
              <a:buNone/>
            </a:pPr>
            <a:r>
              <a:rPr lang="es-ES" altLang="es-ES" sz="1800" b="1" dirty="0">
                <a:solidFill>
                  <a:schemeClr val="tx2"/>
                </a:solidFill>
                <a:latin typeface="Arial Unicode MS" pitchFamily="32" charset="0"/>
              </a:rPr>
              <a:t>2. SUPERVISARLE Y AYUDARLE A QUE SE SUPERVISE</a:t>
            </a:r>
            <a:endParaRPr lang="es-ES" altLang="es-ES" sz="1800" b="1" dirty="0">
              <a:solidFill>
                <a:schemeClr val="tx2"/>
              </a:solidFill>
              <a:latin typeface="Arial Unicode MS" pitchFamily="32" charset="0"/>
            </a:endParaRPr>
          </a:p>
          <a:p>
            <a:pPr algn="just" eaLnBrk="1" hangingPunct="1">
              <a:buNone/>
            </a:pPr>
            <a:endParaRPr lang="es-ES" altLang="es-ES" sz="1800" dirty="0">
              <a:latin typeface="Arial Unicode MS" pitchFamily="32" charset="0"/>
            </a:endParaRPr>
          </a:p>
          <a:p>
            <a:pPr algn="just" eaLnBrk="1" hangingPunct="1">
              <a:buNone/>
            </a:pPr>
            <a:r>
              <a:rPr lang="es-ES" altLang="es-ES" sz="1800" dirty="0">
                <a:latin typeface="Arial Unicode MS" pitchFamily="32" charset="0"/>
              </a:rPr>
              <a:t>Establecer rutinas para el funcionamiento de la clase. Ej. 5 minutos para</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preparar el material. </a:t>
            </a:r>
            <a:endParaRPr lang="es-ES" altLang="es-ES" sz="1800" dirty="0">
              <a:latin typeface="Arial Unicode MS" pitchFamily="32" charset="0"/>
            </a:endParaRPr>
          </a:p>
          <a:p>
            <a:pPr algn="just" eaLnBrk="1" hangingPunct="1">
              <a:buNone/>
            </a:pPr>
            <a:endParaRPr lang="es-ES" altLang="es-ES" sz="1800" dirty="0">
              <a:latin typeface="Arial Unicode MS" pitchFamily="32" charset="0"/>
            </a:endParaRPr>
          </a:p>
          <a:p>
            <a:pPr algn="just" eaLnBrk="1" hangingPunct="1">
              <a:buNone/>
            </a:pPr>
            <a:r>
              <a:rPr lang="es-ES" altLang="es-ES" sz="1800" dirty="0">
                <a:latin typeface="Arial Unicode MS" pitchFamily="32" charset="0"/>
              </a:rPr>
              <a:t>Avisar de los cambios que se realicen a lo largo de la rutina diaria. </a:t>
            </a:r>
            <a:endParaRPr lang="es-ES" altLang="es-ES" sz="1800" dirty="0">
              <a:latin typeface="Arial Unicode MS" pitchFamily="32" charset="0"/>
            </a:endParaRPr>
          </a:p>
          <a:p>
            <a:pPr algn="just" eaLnBrk="1" hangingPunct="1">
              <a:buNone/>
            </a:pPr>
            <a:endParaRPr lang="es-ES" altLang="es-ES" sz="1800" dirty="0">
              <a:latin typeface="Arial Unicode MS" pitchFamily="32" charset="0"/>
            </a:endParaRPr>
          </a:p>
          <a:p>
            <a:pPr algn="just" eaLnBrk="1" hangingPunct="1">
              <a:buNone/>
            </a:pPr>
            <a:r>
              <a:rPr lang="es-ES" altLang="es-ES" sz="1800" dirty="0">
                <a:latin typeface="Arial Unicode MS" pitchFamily="32" charset="0"/>
              </a:rPr>
              <a:t>Destacar los aspectos más importantes de lo que vaya a analizar. Paso a</a:t>
            </a:r>
            <a:endParaRPr lang="es-ES" altLang="es-ES" sz="1800" dirty="0">
              <a:latin typeface="Arial Unicode MS" pitchFamily="32" charset="0"/>
            </a:endParaRPr>
          </a:p>
          <a:p>
            <a:pPr algn="just" eaLnBrk="1" hangingPunct="1">
              <a:buNone/>
            </a:pPr>
            <a:r>
              <a:rPr lang="es-ES" altLang="es-ES" sz="1800" dirty="0">
                <a:latin typeface="Arial Unicode MS" pitchFamily="32" charset="0"/>
              </a:rPr>
              <a:t>paso. </a:t>
            </a:r>
            <a:endParaRPr lang="es-ES" altLang="es-ES" sz="1800" dirty="0">
              <a:latin typeface="Arial Unicode MS" pitchFamily="32" charset="0"/>
            </a:endParaRPr>
          </a:p>
          <a:p>
            <a:pPr eaLnBrk="1" hangingPunct="1">
              <a:buNone/>
            </a:pPr>
            <a:endParaRPr lang="es-ES" altLang="es-ES" sz="1800" dirty="0">
              <a:latin typeface="Arial Unicode MS" pitchFamily="32" charset="0"/>
            </a:endParaRPr>
          </a:p>
          <a:p>
            <a:pPr eaLnBrk="1" hangingPunct="1">
              <a:buNone/>
            </a:pPr>
            <a:r>
              <a:rPr lang="es-ES" altLang="es-ES" sz="1800" dirty="0">
                <a:latin typeface="Arial Unicode MS" pitchFamily="32" charset="0"/>
              </a:rPr>
              <a:t>Buscar compañeros de supervisión.</a:t>
            </a:r>
            <a:r>
              <a:rPr lang="es-ES" altLang="es-ES" sz="2000" dirty="0">
                <a:latin typeface="Arial Unicode MS" pitchFamily="32" charset="0"/>
              </a:rPr>
              <a:t> </a:t>
            </a:r>
            <a:endParaRPr lang="es-ES" altLang="es-ES" sz="2000" dirty="0">
              <a:latin typeface="Arial Unicode MS" pitchFamily="32" charset="0"/>
              <a:ea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Unicode MS" pitchFamily="32" charset="0"/>
              </a:rPr>
              <a:t>CONSEJOS PARA MEJORAR LA ATENCIÓN en el aula.</a:t>
            </a:r>
            <a:br>
              <a:rPr lang="es-ES" altLang="es-ES" sz="2400" b="1" dirty="0">
                <a:latin typeface="Arial Unicode MS" pitchFamily="32" charset="0"/>
              </a:rPr>
            </a:br>
            <a:endParaRPr lang="es-ES" altLang="es-ES" sz="3600" dirty="0">
              <a:latin typeface="Arial Unicode MS" pitchFamily="32" charset="0"/>
              <a:ea typeface="Arial" panose="020B0604020202020204" pitchFamily="34" charset="0"/>
            </a:endParaRPr>
          </a:p>
        </p:txBody>
      </p:sp>
      <p:sp>
        <p:nvSpPr>
          <p:cNvPr id="96258" name="Rectangle 3"/>
          <p:cNvSpPr>
            <a:spLocks noGrp="1"/>
          </p:cNvSpPr>
          <p:nvPr>
            <p:ph idx="1" hasCustomPrompt="1"/>
          </p:nvPr>
        </p:nvSpPr>
        <p:spPr>
          <a:ln/>
        </p:spPr>
        <p:txBody>
          <a:bodyPr vert="horz" wrap="square" lIns="91440" tIns="45720" rIns="91440" bIns="45720" anchor="t" anchorCtr="0"/>
          <a:p>
            <a:pPr algn="just" eaLnBrk="1" hangingPunct="1">
              <a:buNone/>
            </a:pPr>
            <a:r>
              <a:rPr lang="es-ES" altLang="es-ES" sz="2000" b="1" dirty="0">
                <a:solidFill>
                  <a:schemeClr val="tx2"/>
                </a:solidFill>
                <a:latin typeface="Arial Unicode MS" pitchFamily="32" charset="0"/>
              </a:rPr>
              <a:t>3. MEJORAR LA FORMA DE DAR LAS ORDENES</a:t>
            </a:r>
            <a:endParaRPr lang="es-ES" altLang="es-ES" sz="2000" b="1" dirty="0">
              <a:solidFill>
                <a:schemeClr val="tx2"/>
              </a:solidFill>
              <a:latin typeface="Arial Unicode MS" pitchFamily="32" charset="0"/>
            </a:endParaRPr>
          </a:p>
          <a:p>
            <a:pPr algn="just" eaLnBrk="1" hangingPunct="1">
              <a:buNone/>
            </a:pPr>
            <a:r>
              <a:rPr lang="es-ES" altLang="es-ES" sz="2000" dirty="0">
                <a:latin typeface="Arial Unicode MS" pitchFamily="32" charset="0"/>
              </a:rPr>
              <a:t>CLARA, BREVE Y CONCISA. Verbal o por escrito. Feedback </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AUTOINSTRUCCIONES. Focalizar atención en la tarea y pasos.</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Apoyo dibujos. </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 </a:t>
            </a:r>
            <a:endParaRPr lang="es-ES" altLang="es-ES" sz="2000" dirty="0">
              <a:latin typeface="Arial Unicode MS" pitchFamily="32" charset="0"/>
            </a:endParaRPr>
          </a:p>
          <a:p>
            <a:pPr algn="just" eaLnBrk="1" hangingPunct="1">
              <a:buNone/>
            </a:pPr>
            <a:r>
              <a:rPr lang="es-ES" altLang="es-ES" sz="2000" b="1" dirty="0">
                <a:solidFill>
                  <a:schemeClr val="tx2"/>
                </a:solidFill>
                <a:latin typeface="Arial Unicode MS" pitchFamily="32" charset="0"/>
              </a:rPr>
              <a:t>4. DIVIDIR LAS ACTIVIDADES</a:t>
            </a:r>
            <a:endParaRPr lang="es-ES" altLang="es-ES" sz="2000" b="1" dirty="0">
              <a:solidFill>
                <a:schemeClr val="tx2"/>
              </a:solidFill>
              <a:latin typeface="Arial Unicode MS" pitchFamily="32" charset="0"/>
            </a:endParaRPr>
          </a:p>
          <a:p>
            <a:pPr algn="just" eaLnBrk="1" hangingPunct="1">
              <a:buNone/>
            </a:pPr>
            <a:r>
              <a:rPr lang="es-ES" altLang="es-ES" sz="2000" dirty="0">
                <a:latin typeface="Arial Unicode MS" pitchFamily="32" charset="0"/>
              </a:rPr>
              <a:t>En pequeños pasos, aprendizajes breves. </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Planificando sus acciones. (tareas y agenda). </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Ayudarles a analizar las consecuencias (futuro). No meta. Si</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proceso</a:t>
            </a:r>
            <a:endParaRPr lang="es-ES" altLang="es-ES" sz="2000" dirty="0">
              <a:latin typeface="Arial Unicode MS" pitchFamily="32" charset="0"/>
            </a:endParaRPr>
          </a:p>
          <a:p>
            <a:pPr eaLnBrk="1" hangingPunct="1"/>
            <a:endParaRPr lang="es-ES" altLang="es-ES" sz="2000" dirty="0">
              <a:latin typeface="Arial Unicode MS" pitchFamily="3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Unicode MS" pitchFamily="32" charset="0"/>
              </a:rPr>
              <a:t>CONSEJOS PARA MEJORAR LA ATENCIÓN en el aula</a:t>
            </a:r>
            <a:endParaRPr lang="es-ES" altLang="es-ES" sz="2400" b="1" dirty="0">
              <a:latin typeface="Arial Unicode MS" pitchFamily="32" charset="0"/>
              <a:ea typeface="Arial" panose="020B0604020202020204" pitchFamily="34" charset="0"/>
            </a:endParaRPr>
          </a:p>
        </p:txBody>
      </p:sp>
      <p:sp>
        <p:nvSpPr>
          <p:cNvPr id="98306" name="Rectangle 3"/>
          <p:cNvSpPr>
            <a:spLocks noGrp="1"/>
          </p:cNvSpPr>
          <p:nvPr>
            <p:ph idx="1" hasCustomPrompt="1"/>
          </p:nvPr>
        </p:nvSpPr>
        <p:spPr>
          <a:ln/>
        </p:spPr>
        <p:txBody>
          <a:bodyPr vert="horz" wrap="square" lIns="91440" tIns="45720" rIns="91440" bIns="45720" anchor="t" anchorCtr="0"/>
          <a:p>
            <a:pPr algn="just" eaLnBrk="1" hangingPunct="1">
              <a:lnSpc>
                <a:spcPct val="90000"/>
              </a:lnSpc>
              <a:buNone/>
            </a:pPr>
            <a:r>
              <a:rPr lang="es-ES" altLang="es-ES" sz="2000" b="1" dirty="0">
                <a:solidFill>
                  <a:schemeClr val="tx2"/>
                </a:solidFill>
                <a:latin typeface="Arial Unicode MS" pitchFamily="32" charset="0"/>
              </a:rPr>
              <a:t>5. SIEMPRE: Estrategias para AUMENTAR SU MOTIVACIÓN</a:t>
            </a:r>
            <a:endParaRPr lang="es-ES" altLang="es-ES" sz="2000" b="1" dirty="0">
              <a:solidFill>
                <a:schemeClr val="tx2"/>
              </a:solidFill>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REFORZAR Y PREMIAR. MAS FEEDBACK </a:t>
            </a:r>
            <a:r>
              <a:rPr lang="es-ES" altLang="es-ES" sz="2000" dirty="0">
                <a:latin typeface="Arial Unicode MS" pitchFamily="32" charset="0"/>
              </a:rPr>
              <a:t>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COMENZAR POR LOS PREMIOS, NO POR LOS CASTIGOS.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EL CASTIGO INMEDIATO.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algn="just" eaLnBrk="1" hangingPunct="1">
              <a:lnSpc>
                <a:spcPct val="90000"/>
              </a:lnSpc>
              <a:buNone/>
            </a:pPr>
            <a:r>
              <a:rPr lang="es-ES" altLang="es-ES" sz="2800" dirty="0">
                <a:solidFill>
                  <a:srgbClr val="0000FF"/>
                </a:solidFill>
              </a:rPr>
              <a:t> </a:t>
            </a:r>
            <a:endParaRPr lang="es-ES" altLang="es-ES" sz="2800" dirty="0">
              <a:latin typeface="Arial Unicode MS" pitchFamily="32" charset="0"/>
            </a:endParaRPr>
          </a:p>
          <a:p>
            <a:pPr algn="just" eaLnBrk="1" hangingPunct="1">
              <a:lnSpc>
                <a:spcPct val="90000"/>
              </a:lnSpc>
              <a:buNone/>
            </a:pPr>
            <a:r>
              <a:rPr lang="es-ES" altLang="es-ES" sz="2800" dirty="0">
                <a:solidFill>
                  <a:srgbClr val="0000FF"/>
                </a:solidFill>
              </a:rPr>
              <a:t> </a:t>
            </a:r>
            <a:endParaRPr lang="es-ES" altLang="es-ES" sz="2800" dirty="0">
              <a:latin typeface="Arial Unicode MS" pitchFamily="32" charset="0"/>
            </a:endParaRPr>
          </a:p>
          <a:p>
            <a:pPr eaLnBrk="1" hangingPunct="1">
              <a:lnSpc>
                <a:spcPct val="90000"/>
              </a:lnSpc>
              <a:buNone/>
            </a:pPr>
            <a:endParaRPr lang="es-ES" altLang="es-E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Rectangle 2"/>
          <p:cNvSpPr>
            <a:spLocks noGrp="1"/>
          </p:cNvSpPr>
          <p:nvPr>
            <p:ph type="title"/>
          </p:nvPr>
        </p:nvSpPr>
        <p:spPr>
          <a:xfrm>
            <a:off x="685800" y="609600"/>
            <a:ext cx="7772400" cy="533400"/>
          </a:xfrm>
          <a:ln/>
        </p:spPr>
        <p:txBody>
          <a:bodyPr vert="horz" wrap="square" lIns="91440" tIns="45720" rIns="91440" bIns="45720" anchor="ctr" anchorCtr="0"/>
          <a:p>
            <a:pPr algn="l" eaLnBrk="1" hangingPunct="1"/>
            <a:r>
              <a:rPr lang="es-ES" altLang="es-ES" sz="2000" b="1" dirty="0">
                <a:latin typeface="Arial Unicode MS" pitchFamily="32" charset="0"/>
              </a:rPr>
              <a:t>PARA  APLICAR.</a:t>
            </a:r>
            <a:r>
              <a:rPr lang="es-ES" altLang="es-ES" dirty="0"/>
              <a:t> </a:t>
            </a:r>
            <a:endParaRPr lang="es-ES" altLang="es-ES" dirty="0"/>
          </a:p>
        </p:txBody>
      </p:sp>
      <p:sp>
        <p:nvSpPr>
          <p:cNvPr id="100354" name="Rectangle 3"/>
          <p:cNvSpPr>
            <a:spLocks noGrp="1"/>
          </p:cNvSpPr>
          <p:nvPr>
            <p:ph sz="half" idx="1" hasCustomPrompt="1"/>
          </p:nvPr>
        </p:nvSpPr>
        <p:spPr>
          <a:xfrm>
            <a:off x="685800" y="1600200"/>
            <a:ext cx="3810000" cy="4495800"/>
          </a:xfrm>
          <a:ln/>
        </p:spPr>
        <p:txBody>
          <a:bodyPr vert="horz" wrap="square" lIns="91440" tIns="45720" rIns="91440" bIns="45720" anchor="t" anchorCtr="0"/>
          <a:p>
            <a:pPr algn="just" eaLnBrk="1" hangingPunct="1">
              <a:buClrTx/>
              <a:buSzTx/>
              <a:buFontTx/>
              <a:buNone/>
            </a:pPr>
            <a:r>
              <a:rPr lang="es-ES" altLang="es-ES" sz="1600" b="1" dirty="0">
                <a:solidFill>
                  <a:schemeClr val="tx2"/>
                </a:solidFill>
                <a:latin typeface="Arial Unicode MS" pitchFamily="32" charset="0"/>
                <a:ea typeface="+mn-ea"/>
                <a:cs typeface="+mn-cs"/>
              </a:rPr>
              <a:t>LAS ALABANZAS (Miranda et al.)</a:t>
            </a:r>
            <a:endParaRPr lang="es-ES" altLang="es-ES" sz="1600" b="1" dirty="0">
              <a:solidFill>
                <a:schemeClr val="tx2"/>
              </a:solidFill>
              <a:latin typeface="Arial Unicode MS" pitchFamily="32" charset="0"/>
              <a:ea typeface="+mn-ea"/>
              <a:cs typeface="+mn-cs"/>
            </a:endParaRPr>
          </a:p>
          <a:p>
            <a:pPr algn="just" eaLnBrk="1" hangingPunct="1">
              <a:buClrTx/>
              <a:buSzTx/>
              <a:buFontTx/>
              <a:buNone/>
            </a:pPr>
            <a:r>
              <a:rPr lang="es-ES" altLang="es-ES" sz="1600" b="1" dirty="0">
                <a:latin typeface="Arial" panose="020B0604020202020204" pitchFamily="34" charset="0"/>
                <a:ea typeface="+mn-ea"/>
                <a:cs typeface="+mn-cs"/>
              </a:rPr>
              <a:t>Descriptivas:</a:t>
            </a:r>
            <a:endParaRPr lang="es-ES" altLang="es-ES" sz="1600" b="1" dirty="0">
              <a:latin typeface="Arial Unicode MS" pitchFamily="32"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Destacar el comportamiento correcto;</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deben ser sinceras.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Si s</a:t>
            </a:r>
            <a:r>
              <a:rPr lang="es-ES" altLang="es-ES" sz="1600" dirty="0">
                <a:latin typeface="+mn-lt"/>
                <a:ea typeface="+mn-ea"/>
                <a:cs typeface="+mn-cs"/>
              </a:rPr>
              <a:t>ó</a:t>
            </a:r>
            <a:r>
              <a:rPr lang="es-ES" altLang="es-ES" sz="1600" dirty="0">
                <a:latin typeface="Arial" panose="020B0604020202020204" pitchFamily="34" charset="0"/>
                <a:ea typeface="+mn-ea"/>
                <a:cs typeface="+mn-cs"/>
              </a:rPr>
              <a:t>lo se ha cumplido una parte del</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objetivo hay que reforzar por ello y</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a</a:t>
            </a:r>
            <a:r>
              <a:rPr lang="es-ES" altLang="es-ES" sz="1600" dirty="0">
                <a:latin typeface="+mn-lt"/>
                <a:ea typeface="+mn-ea"/>
                <a:cs typeface="+mn-cs"/>
              </a:rPr>
              <a:t>ñ</a:t>
            </a:r>
            <a:r>
              <a:rPr lang="es-ES" altLang="es-ES" sz="1600" dirty="0">
                <a:latin typeface="Arial" panose="020B0604020202020204" pitchFamily="34" charset="0"/>
                <a:ea typeface="+mn-ea"/>
                <a:cs typeface="+mn-cs"/>
              </a:rPr>
              <a:t>adir lo que falta por hacer.</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Evitar comentarios como "si, pero...";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Utilizarlas s</a:t>
            </a:r>
            <a:r>
              <a:rPr lang="es-ES" altLang="es-ES" sz="1600" dirty="0">
                <a:latin typeface="+mn-lt"/>
                <a:ea typeface="+mn-ea"/>
                <a:cs typeface="+mn-cs"/>
              </a:rPr>
              <a:t>ó</a:t>
            </a:r>
            <a:r>
              <a:rPr lang="es-ES" altLang="es-ES" sz="1600" dirty="0">
                <a:latin typeface="Arial" panose="020B0604020202020204" pitchFamily="34" charset="0"/>
                <a:ea typeface="+mn-ea"/>
                <a:cs typeface="+mn-cs"/>
              </a:rPr>
              <a:t>lo durante o despu</a:t>
            </a:r>
            <a:r>
              <a:rPr lang="es-ES" altLang="es-ES" sz="1600" dirty="0">
                <a:latin typeface="+mn-lt"/>
                <a:ea typeface="+mn-ea"/>
                <a:cs typeface="+mn-cs"/>
              </a:rPr>
              <a:t>é</a:t>
            </a:r>
            <a:r>
              <a:rPr lang="es-ES" altLang="es-ES" sz="1600" dirty="0">
                <a:latin typeface="Arial" panose="020B0604020202020204" pitchFamily="34" charset="0"/>
                <a:ea typeface="+mn-ea"/>
                <a:cs typeface="+mn-cs"/>
              </a:rPr>
              <a:t>s de la</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emisi</a:t>
            </a:r>
            <a:r>
              <a:rPr lang="es-ES" altLang="es-ES" sz="1600" dirty="0">
                <a:latin typeface="+mn-lt"/>
                <a:ea typeface="+mn-ea"/>
                <a:cs typeface="+mn-cs"/>
              </a:rPr>
              <a:t>ó</a:t>
            </a:r>
            <a:r>
              <a:rPr lang="es-ES" altLang="es-ES" sz="1600" dirty="0">
                <a:latin typeface="Arial" panose="020B0604020202020204" pitchFamily="34" charset="0"/>
                <a:ea typeface="+mn-ea"/>
                <a:cs typeface="+mn-cs"/>
              </a:rPr>
              <a:t>n de la conducta que se desea</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incrementar y variar la forma de</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enunciarlas.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Importante combinar las espec</a:t>
            </a:r>
            <a:r>
              <a:rPr lang="es-ES" altLang="es-ES" sz="1600" dirty="0">
                <a:latin typeface="+mn-lt"/>
                <a:ea typeface="+mn-ea"/>
                <a:cs typeface="+mn-cs"/>
              </a:rPr>
              <a:t>í</a:t>
            </a:r>
            <a:r>
              <a:rPr lang="es-ES" altLang="es-ES" sz="1600" dirty="0">
                <a:latin typeface="Arial" panose="020B0604020202020204" pitchFamily="34" charset="0"/>
                <a:ea typeface="+mn-ea"/>
                <a:cs typeface="+mn-cs"/>
              </a:rPr>
              <a:t>ficas</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con las m</a:t>
            </a:r>
            <a:r>
              <a:rPr lang="es-ES" altLang="es-ES" sz="1600" dirty="0">
                <a:latin typeface="+mn-lt"/>
                <a:ea typeface="+mn-ea"/>
                <a:cs typeface="+mn-cs"/>
              </a:rPr>
              <a:t>á</a:t>
            </a:r>
            <a:r>
              <a:rPr lang="es-ES" altLang="es-ES" sz="1600" dirty="0">
                <a:latin typeface="Arial" panose="020B0604020202020204" pitchFamily="34" charset="0"/>
                <a:ea typeface="+mn-ea"/>
                <a:cs typeface="+mn-cs"/>
              </a:rPr>
              <a:t>s generales, las cuales</a:t>
            </a:r>
            <a:endParaRPr lang="es-ES" altLang="es-ES" sz="1600" dirty="0">
              <a:latin typeface="Arial" panose="020B0604020202020204" pitchFamily="34" charset="0"/>
              <a:ea typeface="+mn-ea"/>
              <a:cs typeface="+mn-cs"/>
            </a:endParaRPr>
          </a:p>
          <a:p>
            <a:pPr algn="just" eaLnBrk="1" hangingPunct="1">
              <a:buClrTx/>
              <a:buSzTx/>
              <a:buFontTx/>
              <a:buNone/>
            </a:pPr>
            <a:r>
              <a:rPr lang="es-ES" altLang="es-ES" sz="1600" dirty="0">
                <a:latin typeface="Arial" panose="020B0604020202020204" pitchFamily="34" charset="0"/>
                <a:ea typeface="+mn-ea"/>
                <a:cs typeface="+mn-cs"/>
              </a:rPr>
              <a:t>fortalecen las relaciones positivas.</a:t>
            </a:r>
            <a:endParaRPr lang="es-ES" altLang="es-ES" sz="1600" dirty="0">
              <a:latin typeface="Arial Unicode MS" pitchFamily="32" charset="0"/>
              <a:ea typeface="+mn-ea"/>
              <a:cs typeface="+mn-cs"/>
            </a:endParaRPr>
          </a:p>
          <a:p>
            <a:pPr eaLnBrk="1" hangingPunct="1">
              <a:buClrTx/>
              <a:buSzTx/>
              <a:buFontTx/>
              <a:buNone/>
            </a:pPr>
            <a:endParaRPr lang="es-ES" altLang="es-ES" sz="1600" dirty="0">
              <a:latin typeface="+mn-lt"/>
              <a:ea typeface="+mn-ea"/>
              <a:cs typeface="+mn-cs"/>
            </a:endParaRPr>
          </a:p>
        </p:txBody>
      </p:sp>
      <p:sp>
        <p:nvSpPr>
          <p:cNvPr id="100355" name="Rectangle 4"/>
          <p:cNvSpPr>
            <a:spLocks noGrp="1"/>
          </p:cNvSpPr>
          <p:nvPr>
            <p:ph sz="half" idx="2" hasCustomPrompt="1"/>
          </p:nvPr>
        </p:nvSpPr>
        <p:spPr>
          <a:xfrm>
            <a:off x="4648200" y="1600200"/>
            <a:ext cx="3810000" cy="4495800"/>
          </a:xfrm>
          <a:ln/>
        </p:spPr>
        <p:txBody>
          <a:bodyPr vert="horz" wrap="square" lIns="91440" tIns="45720" rIns="91440" bIns="45720" anchor="t" anchorCtr="0"/>
          <a:p>
            <a:pPr algn="just" eaLnBrk="1" hangingPunct="1">
              <a:buClrTx/>
              <a:buSzTx/>
              <a:buFontTx/>
              <a:buNone/>
            </a:pPr>
            <a:r>
              <a:rPr lang="es-ES" altLang="es-ES" sz="1600" b="1" dirty="0">
                <a:solidFill>
                  <a:schemeClr val="tx2"/>
                </a:solidFill>
                <a:latin typeface="Arial Unicode MS" pitchFamily="32" charset="0"/>
                <a:ea typeface="+mn-ea"/>
                <a:cs typeface="+mn-cs"/>
              </a:rPr>
              <a:t>CASTIGOS (Miranda et al)</a:t>
            </a:r>
            <a:endParaRPr lang="es-ES" altLang="es-ES" sz="1600" b="1" dirty="0">
              <a:solidFill>
                <a:schemeClr val="tx2"/>
              </a:solidFill>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Establecer una jerarquía con los</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diferentes procedimientos de castigo,</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de manera que se vaya produciendo</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una escalada, hacia la aplicación de</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técnicas más duras: </a:t>
            </a:r>
            <a:endParaRPr lang="es-ES" altLang="es-ES" sz="1600" dirty="0">
              <a:latin typeface="Arial Unicode MS" pitchFamily="32" charset="0"/>
              <a:ea typeface="+mn-ea"/>
              <a:cs typeface="+mn-cs"/>
            </a:endParaRPr>
          </a:p>
          <a:p>
            <a:pPr eaLnBrk="1" hangingPunct="1">
              <a:buClrTx/>
              <a:buSzTx/>
              <a:buFontTx/>
              <a:buNone/>
            </a:pPr>
            <a:r>
              <a:rPr lang="es-ES" altLang="es-ES" sz="1600" dirty="0">
                <a:latin typeface="Arial Unicode MS" pitchFamily="32" charset="0"/>
                <a:ea typeface="+mn-ea"/>
                <a:cs typeface="+mn-cs"/>
              </a:rPr>
              <a:t>     1. Ignorar el comportamiento</a:t>
            </a:r>
            <a:endParaRPr lang="es-ES" altLang="es-ES" sz="1600" dirty="0">
              <a:latin typeface="Arial Unicode MS" pitchFamily="32" charset="0"/>
              <a:ea typeface="+mn-ea"/>
              <a:cs typeface="+mn-cs"/>
            </a:endParaRPr>
          </a:p>
          <a:p>
            <a:pPr eaLnBrk="1" hangingPunct="1">
              <a:buClrTx/>
              <a:buSzTx/>
              <a:buFontTx/>
              <a:buNone/>
            </a:pPr>
            <a:r>
              <a:rPr lang="es-ES" altLang="es-ES" sz="1600" dirty="0">
                <a:latin typeface="Arial Unicode MS" pitchFamily="32" charset="0"/>
                <a:ea typeface="+mn-ea"/>
                <a:cs typeface="+mn-cs"/>
              </a:rPr>
              <a:t>     improcedente y distanciarse del niño;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	2. Avisos verbales o con claves (tarjetas de colores)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	3. Reprimendas;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	4. Utilización del costo de respuesta, o finalmente, </a:t>
            </a:r>
            <a:endParaRPr lang="es-ES" altLang="es-ES" sz="1600" dirty="0">
              <a:latin typeface="Arial Unicode MS" pitchFamily="32" charset="0"/>
              <a:ea typeface="+mn-ea"/>
              <a:cs typeface="+mn-cs"/>
            </a:endParaRPr>
          </a:p>
          <a:p>
            <a:pPr algn="just" eaLnBrk="1" hangingPunct="1">
              <a:buClrTx/>
              <a:buSzTx/>
              <a:buFontTx/>
              <a:buNone/>
            </a:pPr>
            <a:r>
              <a:rPr lang="es-ES" altLang="es-ES" sz="1600" dirty="0">
                <a:latin typeface="Arial Unicode MS" pitchFamily="32" charset="0"/>
                <a:ea typeface="+mn-ea"/>
                <a:cs typeface="+mn-cs"/>
              </a:rPr>
              <a:t>	5. Aislamiento.</a:t>
            </a:r>
            <a:endParaRPr lang="es-ES" altLang="es-ES" sz="1600" dirty="0">
              <a:latin typeface="Arial Unicode MS" pitchFamily="32" charset="0"/>
              <a:ea typeface="+mn-ea"/>
              <a:cs typeface="+mn-cs"/>
            </a:endParaRPr>
          </a:p>
          <a:p>
            <a:pPr eaLnBrk="1" hangingPunct="1">
              <a:buClrTx/>
              <a:buSzTx/>
              <a:buFontTx/>
              <a:buNone/>
            </a:pPr>
            <a:endParaRPr lang="es-ES" altLang="es-ES" sz="1600" dirty="0">
              <a:latin typeface="Arial Unicode MS" pitchFamily="32"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a:xfrm>
            <a:off x="685800" y="609600"/>
            <a:ext cx="7772400" cy="685800"/>
          </a:xfrm>
          <a:ln/>
        </p:spPr>
        <p:txBody>
          <a:bodyPr vert="horz" wrap="square" lIns="91440" tIns="45720" rIns="91440" bIns="45720" anchor="ctr" anchorCtr="0"/>
          <a:p>
            <a:pPr eaLnBrk="1" hangingPunct="1"/>
            <a:r>
              <a:rPr lang="es-ES" altLang="es-ES" sz="3600" dirty="0">
                <a:latin typeface="Arial" panose="020B0604020202020204" pitchFamily="34" charset="0"/>
              </a:rPr>
              <a:t>CONTENIDOS. Sesi</a:t>
            </a:r>
            <a:r>
              <a:rPr lang="es-ES" altLang="es-ES" sz="3600" dirty="0"/>
              <a:t>ó</a:t>
            </a:r>
            <a:r>
              <a:rPr lang="es-ES" altLang="es-ES" sz="3600" dirty="0">
                <a:latin typeface="Arial" panose="020B0604020202020204" pitchFamily="34" charset="0"/>
              </a:rPr>
              <a:t>n 2</a:t>
            </a:r>
            <a:br>
              <a:rPr lang="es-ES" altLang="es-ES" sz="3600" dirty="0">
                <a:latin typeface="Arial Unicode MS" pitchFamily="32" charset="0"/>
              </a:rPr>
            </a:br>
            <a:endParaRPr lang="es-ES" altLang="es-ES" sz="3600" dirty="0">
              <a:latin typeface="Arial Unicode MS" pitchFamily="32" charset="0"/>
              <a:ea typeface="Arial Unicode MS" pitchFamily="32" charset="0"/>
            </a:endParaRPr>
          </a:p>
        </p:txBody>
      </p:sp>
      <p:sp>
        <p:nvSpPr>
          <p:cNvPr id="11266" name="Rectangle 3"/>
          <p:cNvSpPr>
            <a:spLocks noGrp="1"/>
          </p:cNvSpPr>
          <p:nvPr>
            <p:ph idx="1" hasCustomPrompt="1"/>
          </p:nvPr>
        </p:nvSpPr>
        <p:spPr>
          <a:xfrm>
            <a:off x="609600" y="1371600"/>
            <a:ext cx="7772400" cy="4800600"/>
          </a:xfrm>
          <a:ln/>
        </p:spPr>
        <p:txBody>
          <a:bodyPr vert="horz" wrap="square" lIns="91440" tIns="45720" rIns="91440" bIns="45720" anchor="t" anchorCtr="0"/>
          <a:p>
            <a:pPr marL="609600" indent="-609600" algn="just" eaLnBrk="1" hangingPunct="1">
              <a:lnSpc>
                <a:spcPct val="90000"/>
              </a:lnSpc>
              <a:buNone/>
            </a:pPr>
            <a:r>
              <a:rPr lang="es-ES" altLang="es-ES" sz="2000" b="1" u="sng" dirty="0">
                <a:solidFill>
                  <a:schemeClr val="tx2"/>
                </a:solidFill>
                <a:latin typeface="Arial" panose="020B0604020202020204" pitchFamily="34" charset="0"/>
              </a:rPr>
              <a:t>ESTRATEGIAS</a:t>
            </a:r>
            <a:r>
              <a:rPr lang="es-ES" altLang="es-ES" sz="2000" dirty="0">
                <a:latin typeface="Arial" panose="020B0604020202020204" pitchFamily="34" charset="0"/>
              </a:rPr>
              <a:t> DE  INTERVENCI</a:t>
            </a:r>
            <a:r>
              <a:rPr lang="es-ES" altLang="es-ES" sz="2000" dirty="0"/>
              <a:t>Ó</a:t>
            </a:r>
            <a:r>
              <a:rPr lang="es-ES" altLang="es-ES" sz="2000" dirty="0">
                <a:latin typeface="Arial" panose="020B0604020202020204" pitchFamily="34" charset="0"/>
              </a:rPr>
              <a:t>N EN EL AULA:</a:t>
            </a:r>
            <a:endParaRPr lang="es-ES" altLang="es-ES" sz="2000" dirty="0">
              <a:latin typeface="Arial Unicode MS" pitchFamily="32" charset="0"/>
            </a:endParaRPr>
          </a:p>
          <a:p>
            <a:pPr marL="609600" indent="-609600" algn="just" eaLnBrk="1" hangingPunct="1">
              <a:lnSpc>
                <a:spcPct val="90000"/>
              </a:lnSpc>
              <a:buNone/>
            </a:pPr>
            <a:endParaRPr lang="es-ES" altLang="es-ES" sz="2000" dirty="0">
              <a:latin typeface="Arial" panose="020B0604020202020204" pitchFamily="34" charset="0"/>
            </a:endParaRPr>
          </a:p>
          <a:p>
            <a:pPr marL="609600" indent="-609600" algn="just" eaLnBrk="1" hangingPunct="1">
              <a:lnSpc>
                <a:spcPct val="90000"/>
              </a:lnSpc>
              <a:buNone/>
            </a:pPr>
            <a:r>
              <a:rPr lang="es-ES" altLang="es-ES" sz="1800" dirty="0">
                <a:latin typeface="Arial" panose="020B0604020202020204" pitchFamily="34" charset="0"/>
              </a:rPr>
              <a:t>		DIFICULTADES AUTOCONTROL. </a:t>
            </a:r>
            <a:endParaRPr lang="es-ES" altLang="es-ES" sz="1800" dirty="0">
              <a:latin typeface="Arial" panose="020B0604020202020204" pitchFamily="34" charset="0"/>
            </a:endParaRPr>
          </a:p>
          <a:p>
            <a:pPr marL="609600" indent="-609600" algn="just" eaLnBrk="1" hangingPunct="1">
              <a:lnSpc>
                <a:spcPct val="90000"/>
              </a:lnSpc>
              <a:buNone/>
            </a:pPr>
            <a:r>
              <a:rPr lang="es-ES" altLang="es-ES" sz="1800" dirty="0">
                <a:latin typeface="Arial" panose="020B0604020202020204" pitchFamily="34" charset="0"/>
              </a:rPr>
              <a:t>		ESTILO COGNITIVO</a:t>
            </a:r>
            <a:endParaRPr lang="es-ES" altLang="es-ES" sz="1800" dirty="0">
              <a:latin typeface="Arial" panose="020B0604020202020204" pitchFamily="34" charset="0"/>
            </a:endParaRPr>
          </a:p>
          <a:p>
            <a:pPr marL="609600" indent="-609600" algn="just" eaLnBrk="1" hangingPunct="1">
              <a:lnSpc>
                <a:spcPct val="90000"/>
              </a:lnSpc>
              <a:buNone/>
            </a:pPr>
            <a:r>
              <a:rPr lang="es-ES" altLang="es-ES" sz="1800" dirty="0">
                <a:latin typeface="Arial" panose="020B0604020202020204" pitchFamily="34" charset="0"/>
              </a:rPr>
              <a:t>		DEMORAR RECOMPENSA</a:t>
            </a:r>
            <a:endParaRPr lang="es-ES" altLang="es-ES" sz="1800" dirty="0">
              <a:latin typeface="Arial" panose="020B0604020202020204" pitchFamily="34" charset="0"/>
            </a:endParaRPr>
          </a:p>
          <a:p>
            <a:pPr marL="609600" indent="-609600" algn="just" eaLnBrk="1" hangingPunct="1">
              <a:lnSpc>
                <a:spcPct val="90000"/>
              </a:lnSpc>
              <a:buNone/>
            </a:pPr>
            <a:r>
              <a:rPr lang="es-ES" altLang="es-ES" sz="1800" dirty="0">
                <a:latin typeface="Arial" panose="020B0604020202020204" pitchFamily="34" charset="0"/>
              </a:rPr>
              <a:t>		INHABILIDAD MOTORA </a:t>
            </a:r>
            <a:endParaRPr lang="es-ES" altLang="es-ES" sz="1800" dirty="0">
              <a:latin typeface="Arial" panose="020B0604020202020204" pitchFamily="34" charset="0"/>
            </a:endParaRPr>
          </a:p>
          <a:p>
            <a:pPr marL="609600" indent="-609600" algn="just" eaLnBrk="1" hangingPunct="1">
              <a:lnSpc>
                <a:spcPct val="90000"/>
              </a:lnSpc>
              <a:buNone/>
            </a:pPr>
            <a:r>
              <a:rPr lang="es-ES" altLang="es-ES" sz="1800" dirty="0">
                <a:latin typeface="Arial" panose="020B0604020202020204" pitchFamily="34" charset="0"/>
              </a:rPr>
              <a:t>		RELAC SOCIALES. AUTOESTIMA. ADOLESCENCIA. </a:t>
            </a:r>
            <a:endParaRPr lang="es-ES" altLang="es-ES" sz="1800" dirty="0">
              <a:latin typeface="Arial" panose="020B0604020202020204" pitchFamily="34" charset="0"/>
            </a:endParaRPr>
          </a:p>
          <a:p>
            <a:pPr marL="609600" indent="-609600" algn="just" eaLnBrk="1" hangingPunct="1">
              <a:lnSpc>
                <a:spcPct val="90000"/>
              </a:lnSpc>
              <a:buNone/>
            </a:pPr>
            <a:endParaRPr lang="es-ES" altLang="es-ES" sz="1800" dirty="0">
              <a:latin typeface="Arial" panose="020B0604020202020204" pitchFamily="34" charset="0"/>
            </a:endParaRPr>
          </a:p>
          <a:p>
            <a:pPr marL="609600" indent="-609600" algn="just" eaLnBrk="1" hangingPunct="1">
              <a:lnSpc>
                <a:spcPct val="90000"/>
              </a:lnSpc>
              <a:buNone/>
            </a:pPr>
            <a:r>
              <a:rPr lang="es-ES" altLang="es-ES" sz="2000" b="1" u="sng" dirty="0">
                <a:solidFill>
                  <a:schemeClr val="tx2"/>
                </a:solidFill>
                <a:latin typeface="Arial Unicode MS" pitchFamily="32" charset="0"/>
              </a:rPr>
              <a:t>TÉCNICAS Y HERRAMIENTAS</a:t>
            </a:r>
            <a:r>
              <a:rPr lang="es-ES" altLang="es-ES" sz="2000" dirty="0">
                <a:latin typeface="Arial Unicode MS" pitchFamily="32" charset="0"/>
              </a:rPr>
              <a:t> DE APLICACIÓN EN EL AULA: </a:t>
            </a:r>
            <a:endParaRPr lang="es-ES" altLang="es-ES" sz="2000" dirty="0">
              <a:latin typeface="Arial Unicode MS" pitchFamily="32" charset="0"/>
            </a:endParaRPr>
          </a:p>
          <a:p>
            <a:pPr marL="609600" indent="-609600" eaLnBrk="1" hangingPunct="1">
              <a:lnSpc>
                <a:spcPct val="90000"/>
              </a:lnSpc>
              <a:buNone/>
            </a:pPr>
            <a:endParaRPr lang="es-ES" altLang="es-ES" sz="1800" dirty="0">
              <a:latin typeface="Arial" panose="020B0604020202020204" pitchFamily="34" charset="0"/>
            </a:endParaRPr>
          </a:p>
          <a:p>
            <a:pPr marL="609600" indent="-609600" eaLnBrk="1" hangingPunct="1">
              <a:lnSpc>
                <a:spcPct val="90000"/>
              </a:lnSpc>
              <a:buNone/>
            </a:pPr>
            <a:r>
              <a:rPr lang="es-ES" altLang="es-ES" sz="1800" dirty="0">
                <a:latin typeface="Arial" panose="020B0604020202020204" pitchFamily="34" charset="0"/>
              </a:rPr>
              <a:t>		T</a:t>
            </a:r>
            <a:r>
              <a:rPr lang="es-ES" altLang="es-ES" sz="1800" dirty="0"/>
              <a:t>é</a:t>
            </a:r>
            <a:r>
              <a:rPr lang="es-ES" altLang="es-ES" sz="1800" dirty="0">
                <a:latin typeface="Arial" panose="020B0604020202020204" pitchFamily="34" charset="0"/>
              </a:rPr>
              <a:t>cnica de Control de la Tortuga</a:t>
            </a:r>
            <a:r>
              <a:rPr lang="es-ES" altLang="es-ES" sz="1800" dirty="0"/>
              <a:t>”</a:t>
            </a:r>
            <a:r>
              <a:rPr lang="es-ES" altLang="es-ES" sz="1800" dirty="0">
                <a:latin typeface="Arial" panose="020B0604020202020204" pitchFamily="34" charset="0"/>
              </a:rPr>
              <a:t>. CACIA</a:t>
            </a:r>
            <a:r>
              <a:rPr lang="es-ES" altLang="es-ES" sz="1800" dirty="0">
                <a:latin typeface="Arial Unicode MS" pitchFamily="32" charset="0"/>
              </a:rPr>
              <a:t> </a:t>
            </a:r>
            <a:endParaRPr lang="es-ES" altLang="es-ES" sz="1800" dirty="0">
              <a:latin typeface="Arial Unicode MS" pitchFamily="32" charset="0"/>
            </a:endParaRPr>
          </a:p>
          <a:p>
            <a:pPr marL="609600" indent="-609600" algn="just" eaLnBrk="1" hangingPunct="1">
              <a:lnSpc>
                <a:spcPct val="90000"/>
              </a:lnSpc>
              <a:buNone/>
            </a:pPr>
            <a:r>
              <a:rPr lang="es-ES" altLang="es-ES" sz="1800" dirty="0">
                <a:latin typeface="Arial" panose="020B0604020202020204" pitchFamily="34" charset="0"/>
              </a:rPr>
              <a:t>		DIFERENCIA ENTRE HIPERACTIVIDAD Y AGRESIVIDAD </a:t>
            </a:r>
            <a:endParaRPr lang="es-ES" altLang="es-ES" sz="1800" dirty="0">
              <a:latin typeface="Arial" panose="020B0604020202020204" pitchFamily="34" charset="0"/>
            </a:endParaRPr>
          </a:p>
          <a:p>
            <a:pPr marL="609600" indent="-609600" eaLnBrk="1" hangingPunct="1">
              <a:lnSpc>
                <a:spcPct val="90000"/>
              </a:lnSpc>
              <a:buNone/>
            </a:pPr>
            <a:r>
              <a:rPr lang="es-ES" altLang="es-ES" sz="1800" dirty="0">
                <a:latin typeface="Arial Unicode MS" pitchFamily="32" charset="0"/>
              </a:rPr>
              <a:t>		TRATAMIENTO COGNITIVO-CONDUCTUAL EN AULA. 	TECNICAS</a:t>
            </a:r>
            <a:endParaRPr lang="es-ES" altLang="es-ES" sz="1800" dirty="0">
              <a:latin typeface="Arial Unicode MS" pitchFamily="32" charset="0"/>
            </a:endParaRPr>
          </a:p>
          <a:p>
            <a:pPr marL="609600" indent="-609600" eaLnBrk="1" hangingPunct="1">
              <a:lnSpc>
                <a:spcPct val="90000"/>
              </a:lnSpc>
              <a:buNone/>
            </a:pPr>
            <a:r>
              <a:rPr lang="es-ES" altLang="es-ES" sz="1800" dirty="0">
                <a:latin typeface="Arial Unicode MS" pitchFamily="32" charset="0"/>
              </a:rPr>
              <a:t>		CASOS EJEMPLO. BIBLIOGRAFIA Y DOCUMENTACION</a:t>
            </a:r>
            <a:endParaRPr lang="es-ES" altLang="es-ES" sz="1800" dirty="0">
              <a:latin typeface="Arial Unicode MS" pitchFamily="3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Rectangle 2"/>
          <p:cNvSpPr>
            <a:spLocks noGrp="1"/>
          </p:cNvSpPr>
          <p:nvPr>
            <p:ph type="title"/>
          </p:nvPr>
        </p:nvSpPr>
        <p:spPr>
          <a:ln/>
        </p:spPr>
        <p:txBody>
          <a:bodyPr vert="horz" wrap="square" lIns="91440" tIns="45720" rIns="91440" bIns="45720" anchor="ctr" anchorCtr="0"/>
          <a:p>
            <a:pPr algn="l" eaLnBrk="1" hangingPunct="1"/>
            <a:r>
              <a:rPr lang="es-ES" altLang="es-ES" sz="3600" b="1" dirty="0">
                <a:latin typeface="Arial Unicode MS" pitchFamily="32" charset="0"/>
              </a:rPr>
              <a:t>IMPULSIVIDAD</a:t>
            </a:r>
            <a:endParaRPr lang="es-ES" altLang="es-ES" sz="3600" b="1" dirty="0">
              <a:latin typeface="Arial Unicode MS" pitchFamily="32" charset="0"/>
            </a:endParaRPr>
          </a:p>
        </p:txBody>
      </p:sp>
      <p:sp>
        <p:nvSpPr>
          <p:cNvPr id="102402" name="Rectangle 3"/>
          <p:cNvSpPr>
            <a:spLocks noGrp="1"/>
          </p:cNvSpPr>
          <p:nvPr>
            <p:ph type="body" sz="half" idx="2" hasCustomPrompt="1"/>
          </p:nvPr>
        </p:nvSpPr>
        <p:spPr>
          <a:xfrm>
            <a:off x="4648200" y="1447800"/>
            <a:ext cx="4191000" cy="5105400"/>
          </a:xfrm>
          <a:ln/>
        </p:spPr>
        <p:txBody>
          <a:bodyPr vert="horz" wrap="square" lIns="91440" tIns="45720" rIns="91440" bIns="45720" anchor="t" anchorCtr="0"/>
          <a:p>
            <a:pPr eaLnBrk="1" hangingPunct="1">
              <a:buClrTx/>
              <a:buSzTx/>
              <a:buFontTx/>
              <a:buNone/>
            </a:pP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Dificultad en el proceso de inhibición para esperar, no alcanzando alternativas adecuadas a las situaciones</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ej. Turno de fila. </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Diferencias explicativas: </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Pobre inhibición de la conducta dificulta lenguaje interno.</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a:t>
            </a:r>
            <a:endParaRPr lang="es-ES" altLang="es-ES" sz="2000" dirty="0">
              <a:latin typeface="Arial Unicode MS" pitchFamily="32" charset="0"/>
            </a:endParaRPr>
          </a:p>
          <a:p>
            <a:pPr eaLnBrk="1" hangingPunct="1">
              <a:buClrTx/>
              <a:buSzTx/>
              <a:buFontTx/>
              <a:buNone/>
            </a:pPr>
            <a:r>
              <a:rPr lang="es-ES" altLang="es-ES" sz="2000" dirty="0">
                <a:latin typeface="Arial Unicode MS" pitchFamily="32" charset="0"/>
              </a:rPr>
              <a:t>	La dificultad para hablarse a si mismos explica su pobre inhibición</a:t>
            </a:r>
            <a:r>
              <a:rPr lang="es-ES" altLang="es-ES" sz="2400" dirty="0">
                <a:latin typeface="Arial Unicode MS" pitchFamily="32" charset="0"/>
              </a:rPr>
              <a:t>. </a:t>
            </a:r>
            <a:endParaRPr lang="es-ES" altLang="es-ES" sz="2400" dirty="0">
              <a:latin typeface="Arial Unicode MS" pitchFamily="32" charset="0"/>
            </a:endParaRPr>
          </a:p>
        </p:txBody>
      </p:sp>
      <p:pic>
        <p:nvPicPr>
          <p:cNvPr id="102403" name="Picture 5" descr="chucho9"/>
          <p:cNvPicPr>
            <a:picLocks noGrp="1" noChangeAspect="1"/>
          </p:cNvPicPr>
          <p:nvPr>
            <p:ph type="clipArt" sz="half" idx="1"/>
          </p:nvPr>
        </p:nvPicPr>
        <p:blipFill>
          <a:blip r:embed="rId1"/>
          <a:stretch>
            <a:fillRect/>
          </a:stretch>
        </p:blipFill>
        <p:spPr>
          <a:xfrm>
            <a:off x="304800" y="3810000"/>
            <a:ext cx="4495800" cy="2397125"/>
          </a:xfr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2"/>
          <p:cNvSpPr>
            <a:spLocks noGrp="1"/>
          </p:cNvSpPr>
          <p:nvPr>
            <p:ph type="title"/>
          </p:nvPr>
        </p:nvSpPr>
        <p:spPr>
          <a:xfrm>
            <a:off x="609600" y="381000"/>
            <a:ext cx="7772400" cy="762000"/>
          </a:xfrm>
          <a:ln/>
        </p:spPr>
        <p:txBody>
          <a:bodyPr vert="horz" wrap="square" lIns="91440" tIns="45720" rIns="91440" bIns="45720" anchor="ctr" anchorCtr="0"/>
          <a:p>
            <a:pPr algn="l" eaLnBrk="1" hangingPunct="1"/>
            <a:r>
              <a:rPr lang="es-ES" altLang="es-ES" sz="2000" b="1" dirty="0">
                <a:solidFill>
                  <a:schemeClr val="tx1"/>
                </a:solidFill>
                <a:latin typeface="Arial" panose="020B0604020202020204" pitchFamily="34" charset="0"/>
              </a:rPr>
              <a:t>SER REFLEXIVO. Te permite</a:t>
            </a:r>
            <a:r>
              <a:rPr lang="es-ES" altLang="es-ES" dirty="0">
                <a:solidFill>
                  <a:srgbClr val="0000FF"/>
                </a:solidFill>
                <a:latin typeface="Arial" panose="020B0604020202020204" pitchFamily="34" charset="0"/>
              </a:rPr>
              <a:t>. </a:t>
            </a:r>
            <a:endParaRPr lang="es-ES" altLang="es-ES" dirty="0">
              <a:solidFill>
                <a:srgbClr val="0000FF"/>
              </a:solidFill>
              <a:latin typeface="Arial" panose="020B0604020202020204" pitchFamily="34" charset="0"/>
              <a:ea typeface="Arial" panose="020B0604020202020204" pitchFamily="34" charset="0"/>
            </a:endParaRPr>
          </a:p>
        </p:txBody>
      </p:sp>
      <p:sp>
        <p:nvSpPr>
          <p:cNvPr id="104450" name="Rectangle 3"/>
          <p:cNvSpPr>
            <a:spLocks noGrp="1"/>
          </p:cNvSpPr>
          <p:nvPr>
            <p:ph idx="1" hasCustomPrompt="1"/>
          </p:nvPr>
        </p:nvSpPr>
        <p:spPr>
          <a:xfrm>
            <a:off x="762000" y="1219200"/>
            <a:ext cx="7772400" cy="4876800"/>
          </a:xfrm>
          <a:ln/>
        </p:spPr>
        <p:txBody>
          <a:bodyPr vert="horz" wrap="square" lIns="91440" tIns="45720" rIns="91440" bIns="45720" anchor="t" anchorCtr="0"/>
          <a:p>
            <a:pPr algn="just" eaLnBrk="1" hangingPunct="1">
              <a:lnSpc>
                <a:spcPct val="90000"/>
              </a:lnSpc>
              <a:buNone/>
            </a:pPr>
            <a:r>
              <a:rPr lang="es-ES" altLang="es-ES" sz="2000" dirty="0">
                <a:latin typeface="Arial Unicode MS" pitchFamily="32" charset="0"/>
              </a:rPr>
              <a:t>Evaluar los acontecimientos generando objetivos, emociones, etc</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Tener una conciencia del pasado y crear un futuro: </a:t>
            </a:r>
            <a:r>
              <a:rPr lang="es-ES" altLang="es-ES" sz="2000" i="1" dirty="0">
                <a:latin typeface="Arial Unicode MS" pitchFamily="32" charset="0"/>
              </a:rPr>
              <a:t>“ QUÉ PODRIA</a:t>
            </a:r>
            <a:endParaRPr lang="es-ES" altLang="es-ES" sz="2000" i="1" dirty="0">
              <a:latin typeface="Arial Unicode MS" pitchFamily="32" charset="0"/>
            </a:endParaRPr>
          </a:p>
          <a:p>
            <a:pPr algn="just" eaLnBrk="1" hangingPunct="1">
              <a:lnSpc>
                <a:spcPct val="90000"/>
              </a:lnSpc>
              <a:buNone/>
            </a:pPr>
            <a:r>
              <a:rPr lang="es-ES" altLang="es-ES" sz="2000" i="1" dirty="0">
                <a:latin typeface="Arial Unicode MS" pitchFamily="32" charset="0"/>
              </a:rPr>
              <a:t>PASAR SI...”</a:t>
            </a:r>
            <a:endParaRPr lang="es-ES" altLang="es-ES" sz="2000" i="1" dirty="0">
              <a:latin typeface="Arial Unicode MS" pitchFamily="32" charset="0"/>
            </a:endParaRPr>
          </a:p>
          <a:p>
            <a:pPr algn="just" eaLnBrk="1" hangingPunct="1">
              <a:lnSpc>
                <a:spcPct val="90000"/>
              </a:lnSpc>
              <a:buNone/>
            </a:pPr>
            <a:r>
              <a:rPr lang="es-ES" altLang="es-ES" sz="2000" dirty="0">
                <a:latin typeface="Arial Unicode MS" pitchFamily="32" charset="0"/>
              </a:rPr>
              <a:t>Hablarme a mi mismo</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Desglosar la información (análisis-síntesis) para planificar y</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realizar. </a:t>
            </a:r>
            <a:endParaRPr lang="es-ES" altLang="es-ES" sz="2000" dirty="0">
              <a:latin typeface="Arial Unicode MS" pitchFamily="32" charset="0"/>
            </a:endParaRPr>
          </a:p>
          <a:p>
            <a:pPr eaLnBrk="1" hangingPunct="1">
              <a:lnSpc>
                <a:spcPct val="90000"/>
              </a:lnSpc>
              <a:buNone/>
            </a:pPr>
            <a:r>
              <a:rPr lang="es-ES" altLang="es-ES" sz="1800" dirty="0">
                <a:latin typeface="Arial Unicode MS" pitchFamily="32" charset="0"/>
              </a:rPr>
              <a:t>LENGUAJE COMO MEDIADOR DE LA CONDUCTA </a:t>
            </a:r>
            <a:r>
              <a:rPr lang="es-ES" altLang="es-ES" sz="1400" dirty="0">
                <a:latin typeface="Arial Unicode MS" pitchFamily="32" charset="0"/>
              </a:rPr>
              <a:t>(Meichenbaum, 1971). </a:t>
            </a:r>
            <a:endParaRPr lang="es-ES" altLang="es-ES" sz="1400" dirty="0">
              <a:latin typeface="Arial Unicode MS" pitchFamily="32" charset="0"/>
            </a:endParaRPr>
          </a:p>
          <a:p>
            <a:pPr algn="ctr" eaLnBrk="1" hangingPunct="1">
              <a:lnSpc>
                <a:spcPct val="90000"/>
              </a:lnSpc>
              <a:buNone/>
            </a:pPr>
            <a:endParaRPr lang="es-ES" altLang="es-ES" sz="1600" b="1" dirty="0">
              <a:latin typeface="Arial Unicode MS" pitchFamily="32" charset="0"/>
            </a:endParaRPr>
          </a:p>
          <a:p>
            <a:pPr algn="ctr" eaLnBrk="1" hangingPunct="1">
              <a:lnSpc>
                <a:spcPct val="90000"/>
              </a:lnSpc>
              <a:buNone/>
            </a:pPr>
            <a:r>
              <a:rPr lang="es-ES" altLang="es-ES" sz="1600" b="1" dirty="0">
                <a:solidFill>
                  <a:schemeClr val="tx2"/>
                </a:solidFill>
                <a:latin typeface="Arial Unicode MS" pitchFamily="32" charset="0"/>
              </a:rPr>
              <a:t>PENSAMIENTO-EMOCION-ACCION</a:t>
            </a:r>
            <a:endParaRPr lang="es-ES" altLang="es-ES" sz="1600" b="1" dirty="0">
              <a:solidFill>
                <a:schemeClr val="tx2"/>
              </a:solidFill>
              <a:latin typeface="Arial Unicode MS" pitchFamily="32" charset="0"/>
            </a:endParaRPr>
          </a:p>
          <a:p>
            <a:pPr algn="just" eaLnBrk="1" hangingPunct="1">
              <a:lnSpc>
                <a:spcPct val="90000"/>
              </a:lnSpc>
              <a:buNone/>
            </a:pPr>
            <a:endParaRPr lang="es-ES" altLang="es-ES" sz="2000" b="1" dirty="0">
              <a:solidFill>
                <a:schemeClr val="tx2"/>
              </a:solidFill>
              <a:latin typeface="Arial Unicode MS" pitchFamily="32" charset="0"/>
            </a:endParaRPr>
          </a:p>
          <a:p>
            <a:pPr algn="just" eaLnBrk="1" hangingPunct="1">
              <a:lnSpc>
                <a:spcPct val="90000"/>
              </a:lnSpc>
              <a:buNone/>
            </a:pPr>
            <a:r>
              <a:rPr lang="es-ES" altLang="es-ES" sz="1800" b="1" dirty="0">
                <a:solidFill>
                  <a:schemeClr val="tx2"/>
                </a:solidFill>
                <a:latin typeface="Arial Unicode MS" pitchFamily="32" charset="0"/>
              </a:rPr>
              <a:t>Recuerda: </a:t>
            </a:r>
            <a:endParaRPr lang="es-ES" altLang="es-ES" sz="1800" b="1" dirty="0">
              <a:solidFill>
                <a:schemeClr val="tx2"/>
              </a:solidFill>
              <a:latin typeface="Arial Unicode MS" pitchFamily="32" charset="0"/>
            </a:endParaRPr>
          </a:p>
          <a:p>
            <a:pPr algn="just" eaLnBrk="1" hangingPunct="1">
              <a:lnSpc>
                <a:spcPct val="90000"/>
              </a:lnSpc>
              <a:buNone/>
            </a:pPr>
            <a:r>
              <a:rPr lang="es-ES" altLang="es-ES" sz="1800" dirty="0">
                <a:solidFill>
                  <a:schemeClr val="tx2"/>
                </a:solidFill>
                <a:latin typeface="Arial Unicode MS" pitchFamily="32" charset="0"/>
              </a:rPr>
              <a:t>Dificultad en la capacidad de inhibir una respuesta (cognitivas/sociales). </a:t>
            </a:r>
            <a:endParaRPr lang="es-ES" altLang="es-ES" sz="1800" dirty="0">
              <a:solidFill>
                <a:schemeClr val="tx2"/>
              </a:solidFill>
              <a:latin typeface="Arial Unicode MS" pitchFamily="32" charset="0"/>
            </a:endParaRPr>
          </a:p>
          <a:p>
            <a:pPr algn="just" eaLnBrk="1" hangingPunct="1">
              <a:lnSpc>
                <a:spcPct val="90000"/>
              </a:lnSpc>
              <a:buNone/>
            </a:pPr>
            <a:r>
              <a:rPr lang="es-ES" altLang="es-ES" sz="1800" dirty="0">
                <a:solidFill>
                  <a:schemeClr val="tx2"/>
                </a:solidFill>
                <a:latin typeface="Arial Unicode MS" pitchFamily="32" charset="0"/>
              </a:rPr>
              <a:t>No esperar a PENSAR Y LUEGO ACTUAR. Poco reflexivos. </a:t>
            </a:r>
            <a:endParaRPr lang="es-ES" altLang="es-ES" sz="1800" dirty="0">
              <a:solidFill>
                <a:schemeClr val="tx2"/>
              </a:solidFill>
              <a:latin typeface="Arial Unicode MS" pitchFamily="32" charset="0"/>
            </a:endParaRPr>
          </a:p>
          <a:p>
            <a:pPr algn="just" eaLnBrk="1" hangingPunct="1">
              <a:lnSpc>
                <a:spcPct val="90000"/>
              </a:lnSpc>
              <a:buNone/>
            </a:pPr>
            <a:r>
              <a:rPr lang="es-ES" altLang="es-ES" sz="1800" dirty="0">
                <a:solidFill>
                  <a:schemeClr val="tx2"/>
                </a:solidFill>
                <a:latin typeface="Arial Unicode MS" pitchFamily="32" charset="0"/>
              </a:rPr>
              <a:t>No piensan ni antes ni después de actuar. </a:t>
            </a:r>
            <a:endParaRPr lang="es-ES" altLang="es-ES" sz="1800" dirty="0">
              <a:solidFill>
                <a:schemeClr val="tx2"/>
              </a:solidFill>
              <a:latin typeface="Arial Unicode MS" pitchFamily="32" charset="0"/>
            </a:endParaRPr>
          </a:p>
          <a:p>
            <a:pPr algn="just" eaLnBrk="1" hangingPunct="1">
              <a:lnSpc>
                <a:spcPct val="90000"/>
              </a:lnSpc>
              <a:buNone/>
            </a:pPr>
            <a:r>
              <a:rPr lang="es-ES" altLang="es-ES" sz="1800" dirty="0">
                <a:solidFill>
                  <a:schemeClr val="tx2"/>
                </a:solidFill>
                <a:latin typeface="Arial Unicode MS" pitchFamily="32" charset="0"/>
              </a:rPr>
              <a:t>No se valen de la experiencia.</a:t>
            </a:r>
            <a:endParaRPr lang="es-ES" altLang="es-ES" sz="1800" dirty="0">
              <a:solidFill>
                <a:schemeClr val="tx2"/>
              </a:solidFill>
              <a:latin typeface="Arial Unicode MS" pitchFamily="32" charset="0"/>
            </a:endParaRPr>
          </a:p>
          <a:p>
            <a:pPr algn="just" eaLnBrk="1" hangingPunct="1">
              <a:lnSpc>
                <a:spcPct val="90000"/>
              </a:lnSpc>
              <a:buNone/>
            </a:pPr>
            <a:endParaRPr lang="es-ES" altLang="es-ES" sz="18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endParaRPr lang="es-ES" altLang="es-ES" sz="2000" dirty="0">
              <a:latin typeface="Arial Unicode MS" pitchFamily="3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Rectangle 2"/>
          <p:cNvSpPr>
            <a:spLocks noGrp="1"/>
          </p:cNvSpPr>
          <p:nvPr>
            <p:ph type="title"/>
          </p:nvPr>
        </p:nvSpPr>
        <p:spPr>
          <a:xfrm>
            <a:off x="533400" y="381000"/>
            <a:ext cx="7772400" cy="533400"/>
          </a:xfrm>
          <a:ln/>
        </p:spPr>
        <p:txBody>
          <a:bodyPr vert="horz" wrap="square" lIns="91440" tIns="45720" rIns="91440" bIns="45720" anchor="ctr" anchorCtr="0"/>
          <a:p>
            <a:pPr algn="l" eaLnBrk="1" hangingPunct="1"/>
            <a:r>
              <a:rPr lang="es-ES" altLang="es-ES" sz="2400" b="1" dirty="0">
                <a:latin typeface="Arial Unicode MS" pitchFamily="32" charset="0"/>
              </a:rPr>
              <a:t>IMPULSIVIDAD ¿qué vemos en el aula?</a:t>
            </a:r>
            <a:endParaRPr lang="es-ES" altLang="es-ES" sz="2400" b="1" dirty="0">
              <a:latin typeface="Arial Unicode MS" pitchFamily="32" charset="0"/>
            </a:endParaRPr>
          </a:p>
        </p:txBody>
      </p:sp>
      <p:sp>
        <p:nvSpPr>
          <p:cNvPr id="106498" name="Rectangle 3"/>
          <p:cNvSpPr>
            <a:spLocks noGrp="1"/>
          </p:cNvSpPr>
          <p:nvPr>
            <p:ph idx="1" hasCustomPrompt="1"/>
          </p:nvPr>
        </p:nvSpPr>
        <p:spPr>
          <a:xfrm>
            <a:off x="609600" y="990600"/>
            <a:ext cx="7772400" cy="5105400"/>
          </a:xfrm>
          <a:ln/>
        </p:spPr>
        <p:txBody>
          <a:bodyPr vert="horz" wrap="square" lIns="91440" tIns="45720" rIns="91440" bIns="45720" anchor="t" anchorCtr="0"/>
          <a:p>
            <a:pPr algn="just" eaLnBrk="1" hangingPunct="1">
              <a:lnSpc>
                <a:spcPct val="90000"/>
              </a:lnSpc>
              <a:buNone/>
            </a:pPr>
            <a:r>
              <a:rPr lang="es-ES" altLang="es-ES" sz="2000" dirty="0">
                <a:latin typeface="Arial Unicode MS" pitchFamily="32" charset="0"/>
              </a:rPr>
              <a:t>Interrumpen las conversaciones y actividades.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Parecen no escuchar</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Presentan dificultades para esperar su turno.</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Pasan de una tarea a otra sin terminarla.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Dificultad para seguir instrucciones, aún más si son varias y</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complejas.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Dificultad para realizar tareas que requieran análisis y búsqueda</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de alternativas.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Actúan sin evaluar las consecuencias:</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Mayor probabilidad de riesgo,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Rechazo social (agresivo, molesto).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Incumplimiento de normas (maleducados).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Actuaciones imprevisibles para ellos y para el resto</a:t>
            </a:r>
            <a:endParaRPr lang="es-ES" altLang="es-ES" sz="2000" dirty="0">
              <a:latin typeface="Arial Unicode MS" pitchFamily="32" charset="0"/>
            </a:endParaRPr>
          </a:p>
          <a:p>
            <a:pPr eaLnBrk="1" hangingPunct="1">
              <a:lnSpc>
                <a:spcPct val="90000"/>
              </a:lnSpc>
              <a:buNone/>
            </a:pPr>
            <a:endParaRPr lang="es-ES" altLang="es-ES" sz="2000" dirty="0">
              <a:latin typeface="Arial Unicode MS" pitchFamily="3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2"/>
          <p:cNvSpPr>
            <a:spLocks noGrp="1"/>
          </p:cNvSpPr>
          <p:nvPr>
            <p:ph type="title"/>
          </p:nvPr>
        </p:nvSpPr>
        <p:spPr>
          <a:xfrm>
            <a:off x="609600" y="381000"/>
            <a:ext cx="7772400" cy="457200"/>
          </a:xfrm>
          <a:ln/>
        </p:spPr>
        <p:txBody>
          <a:bodyPr vert="horz" wrap="square" lIns="91440" tIns="45720" rIns="91440" bIns="45720" anchor="ctr" anchorCtr="0"/>
          <a:p>
            <a:pPr algn="l" eaLnBrk="1" hangingPunct="1"/>
            <a:r>
              <a:rPr lang="es-ES" altLang="es-ES" sz="2400" b="1" dirty="0">
                <a:latin typeface="Arial" panose="020B0604020202020204" pitchFamily="34" charset="0"/>
              </a:rPr>
              <a:t>IDEAS PARA MEJORAR LA IMPULSIVIDAD</a:t>
            </a:r>
            <a:r>
              <a:rPr lang="es-ES" altLang="es-ES" dirty="0"/>
              <a:t> </a:t>
            </a:r>
            <a:endParaRPr lang="es-ES" altLang="es-ES" dirty="0"/>
          </a:p>
        </p:txBody>
      </p:sp>
      <p:sp>
        <p:nvSpPr>
          <p:cNvPr id="108546" name="Rectangle 3"/>
          <p:cNvSpPr>
            <a:spLocks noGrp="1"/>
          </p:cNvSpPr>
          <p:nvPr>
            <p:ph idx="1" hasCustomPrompt="1"/>
          </p:nvPr>
        </p:nvSpPr>
        <p:spPr>
          <a:xfrm>
            <a:off x="533400" y="1143000"/>
            <a:ext cx="7772400" cy="4446588"/>
          </a:xfrm>
          <a:ln/>
        </p:spPr>
        <p:txBody>
          <a:bodyPr vert="horz" wrap="square" lIns="91440" tIns="45720" rIns="91440" bIns="45720" anchor="t" anchorCtr="0"/>
          <a:p>
            <a:pPr eaLnBrk="1" hangingPunct="1">
              <a:lnSpc>
                <a:spcPct val="90000"/>
              </a:lnSpc>
              <a:buNone/>
            </a:pPr>
            <a:r>
              <a:rPr lang="es-ES" altLang="es-ES" sz="2000" b="1" dirty="0">
                <a:solidFill>
                  <a:schemeClr val="tx2"/>
                </a:solidFill>
                <a:latin typeface="Arial Unicode MS" pitchFamily="32" charset="0"/>
              </a:rPr>
              <a:t>1. DEFINIR LAS NORMAS</a:t>
            </a:r>
            <a:endParaRPr lang="es-ES" altLang="es-ES" sz="2000" b="1" dirty="0">
              <a:solidFill>
                <a:schemeClr val="tx2"/>
              </a:solidFill>
              <a:latin typeface="Arial Unicode MS" pitchFamily="32" charset="0"/>
            </a:endParaRPr>
          </a:p>
          <a:p>
            <a:pPr eaLnBrk="1" hangingPunct="1">
              <a:lnSpc>
                <a:spcPct val="90000"/>
              </a:lnSpc>
              <a:buNone/>
            </a:pPr>
            <a:r>
              <a:rPr lang="es-ES" altLang="es-ES" sz="2000" dirty="0">
                <a:latin typeface="Arial Unicode MS" pitchFamily="32" charset="0"/>
              </a:rPr>
              <a:t>Enunciar en positivo. Explicación de la norma. Consecuencia de</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incumplimiento.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Recodarlas con frecuencia. (grupo).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Diseñar normas personalizadas</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Repetición en voz alta antes de inicio de actividad.  ¡Y durante!</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 </a:t>
            </a:r>
            <a:endParaRPr lang="es-ES" altLang="es-ES" sz="2000" dirty="0">
              <a:latin typeface="Arial Unicode MS" pitchFamily="32" charset="0"/>
            </a:endParaRPr>
          </a:p>
          <a:p>
            <a:pPr eaLnBrk="1" hangingPunct="1">
              <a:lnSpc>
                <a:spcPct val="90000"/>
              </a:lnSpc>
              <a:buNone/>
            </a:pPr>
            <a:r>
              <a:rPr lang="es-ES" altLang="es-ES" sz="2000" b="1" dirty="0">
                <a:solidFill>
                  <a:schemeClr val="tx2"/>
                </a:solidFill>
                <a:latin typeface="Arial Unicode MS" pitchFamily="32" charset="0"/>
              </a:rPr>
              <a:t>2. FAVORECER AUTOCONTROL</a:t>
            </a:r>
            <a:endParaRPr lang="es-ES" altLang="es-ES" sz="2000" b="1" dirty="0">
              <a:solidFill>
                <a:schemeClr val="tx2"/>
              </a:solidFill>
              <a:latin typeface="Arial Unicode MS" pitchFamily="32" charset="0"/>
            </a:endParaRPr>
          </a:p>
          <a:p>
            <a:pPr eaLnBrk="1" hangingPunct="1">
              <a:lnSpc>
                <a:spcPct val="90000"/>
              </a:lnSpc>
              <a:buNone/>
            </a:pPr>
            <a:r>
              <a:rPr lang="es-ES" altLang="es-ES" sz="2000" dirty="0">
                <a:latin typeface="Arial Unicode MS" pitchFamily="32" charset="0"/>
              </a:rPr>
              <a:t>Fragmentar las tareas en objetivos más cortos y supervisar con</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más frecuencia.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Menos tiempo para inhibir su conducta y mejoría de la atención. </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Autoinstrucciones</a:t>
            </a:r>
            <a:endParaRPr lang="es-ES" altLang="es-ES" sz="2000" dirty="0">
              <a:latin typeface="Arial Unicode MS" pitchFamily="32" charset="0"/>
            </a:endParaRPr>
          </a:p>
          <a:p>
            <a:pPr eaLnBrk="1" hangingPunct="1">
              <a:lnSpc>
                <a:spcPct val="90000"/>
              </a:lnSpc>
              <a:buNone/>
            </a:pPr>
            <a:r>
              <a:rPr lang="es-ES" altLang="es-ES" sz="2000" dirty="0">
                <a:latin typeface="Arial Unicode MS" pitchFamily="32" charset="0"/>
              </a:rPr>
              <a:t>Desglosar el futuro</a:t>
            </a:r>
            <a:endParaRPr lang="es-ES" altLang="es-ES" sz="2000" dirty="0">
              <a:latin typeface="Arial Unicode MS" pitchFamily="32" charset="0"/>
            </a:endParaRPr>
          </a:p>
          <a:p>
            <a:pPr eaLnBrk="1" hangingPunct="1">
              <a:lnSpc>
                <a:spcPct val="90000"/>
              </a:lnSpc>
              <a:buNone/>
            </a:pPr>
            <a:endParaRPr lang="es-ES" altLang="es-ES" sz="2000" dirty="0">
              <a:latin typeface="Arial Unicode MS" pitchFamily="32"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2"/>
          <p:cNvSpPr>
            <a:spLocks noGrp="1"/>
          </p:cNvSpPr>
          <p:nvPr>
            <p:ph type="title"/>
          </p:nvPr>
        </p:nvSpPr>
        <p:spPr>
          <a:ln/>
        </p:spPr>
        <p:txBody>
          <a:bodyPr vert="horz" wrap="square" lIns="91440" tIns="45720" rIns="91440" bIns="45720" anchor="ctr" anchorCtr="0"/>
          <a:p>
            <a:pPr algn="l" eaLnBrk="1" hangingPunct="1"/>
            <a:r>
              <a:rPr lang="es-ES" altLang="es-ES" sz="2400" b="1" dirty="0">
                <a:latin typeface="Arial" panose="020B0604020202020204" pitchFamily="34" charset="0"/>
              </a:rPr>
              <a:t>IDEAS PARA MEJORAR LA IMPULSIVIDAD</a:t>
            </a:r>
            <a:endParaRPr lang="es-ES" altLang="es-ES" sz="2400" b="1" dirty="0">
              <a:latin typeface="Arial" panose="020B0604020202020204" pitchFamily="34" charset="0"/>
              <a:ea typeface="Arial" panose="020B0604020202020204" pitchFamily="34" charset="0"/>
            </a:endParaRPr>
          </a:p>
        </p:txBody>
      </p:sp>
      <p:sp>
        <p:nvSpPr>
          <p:cNvPr id="110594" name="Rectangle 3"/>
          <p:cNvSpPr>
            <a:spLocks noGrp="1"/>
          </p:cNvSpPr>
          <p:nvPr>
            <p:ph idx="1" hasCustomPrompt="1"/>
          </p:nvPr>
        </p:nvSpPr>
        <p:spPr>
          <a:ln/>
        </p:spPr>
        <p:txBody>
          <a:bodyPr vert="horz" wrap="square" lIns="91440" tIns="45720" rIns="91440" bIns="45720" anchor="t" anchorCtr="0"/>
          <a:p>
            <a:pPr algn="just" eaLnBrk="1" hangingPunct="1">
              <a:buNone/>
            </a:pPr>
            <a:r>
              <a:rPr lang="es-ES" altLang="es-ES" sz="2000" b="1" dirty="0">
                <a:solidFill>
                  <a:schemeClr val="tx2"/>
                </a:solidFill>
                <a:latin typeface="Arial Unicode MS" pitchFamily="32" charset="0"/>
              </a:rPr>
              <a:t>3. AUMENTAR CAPACIDAD DE REFLEXIÓN</a:t>
            </a:r>
            <a:endParaRPr lang="es-ES" altLang="es-ES" sz="2000" b="1" dirty="0">
              <a:solidFill>
                <a:schemeClr val="tx2"/>
              </a:solidFill>
              <a:latin typeface="Arial Unicode MS" pitchFamily="32" charset="0"/>
            </a:endParaRPr>
          </a:p>
          <a:p>
            <a:pPr algn="just" eaLnBrk="1" hangingPunct="1">
              <a:buNone/>
            </a:pPr>
            <a:r>
              <a:rPr lang="es-ES" altLang="es-ES" sz="2000" dirty="0">
                <a:latin typeface="Arial Unicode MS" pitchFamily="32" charset="0"/>
              </a:rPr>
              <a:t>Fomentando lenguaje interno que medie su conducta. Piensa en</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 voz alta.</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Ambiente. Estructurado con señales visuales: ESPERAR Y</a:t>
            </a:r>
            <a:endParaRPr lang="es-ES" altLang="es-ES" sz="2000" dirty="0">
              <a:latin typeface="Arial Unicode MS" pitchFamily="32" charset="0"/>
            </a:endParaRPr>
          </a:p>
          <a:p>
            <a:pPr algn="just" eaLnBrk="1" hangingPunct="1">
              <a:buNone/>
            </a:pPr>
            <a:r>
              <a:rPr lang="es-ES" altLang="es-ES" sz="2000" dirty="0">
                <a:latin typeface="Arial Unicode MS" pitchFamily="32" charset="0"/>
              </a:rPr>
              <a:t>PENSAR</a:t>
            </a:r>
            <a:endParaRPr lang="es-ES" altLang="es-ES" sz="2000" dirty="0">
              <a:latin typeface="Arial Unicode MS" pitchFamily="32" charset="0"/>
            </a:endParaRPr>
          </a:p>
          <a:p>
            <a:pPr algn="just" eaLnBrk="1" hangingPunct="1">
              <a:buNone/>
            </a:pPr>
            <a:endParaRPr lang="es-ES" altLang="es-ES" sz="2000" dirty="0">
              <a:latin typeface="Arial Unicode MS" pitchFamily="32" charset="0"/>
            </a:endParaRPr>
          </a:p>
          <a:p>
            <a:pPr algn="just" eaLnBrk="1" hangingPunct="1">
              <a:buNone/>
            </a:pPr>
            <a:r>
              <a:rPr lang="es-ES" altLang="es-ES" sz="2000" b="1" dirty="0">
                <a:solidFill>
                  <a:schemeClr val="tx2"/>
                </a:solidFill>
                <a:latin typeface="Arial Unicode MS" pitchFamily="32" charset="0"/>
              </a:rPr>
              <a:t>4. REFUERZO.</a:t>
            </a:r>
            <a:r>
              <a:rPr lang="es-ES" altLang="es-ES" sz="2000" b="1" dirty="0">
                <a:latin typeface="Arial Unicode MS" pitchFamily="32" charset="0"/>
              </a:rPr>
              <a:t> </a:t>
            </a:r>
            <a:endParaRPr lang="es-ES" altLang="es-ES" sz="2000" b="1" dirty="0">
              <a:latin typeface="Arial Unicode MS" pitchFamily="32" charset="0"/>
            </a:endParaRPr>
          </a:p>
          <a:p>
            <a:pPr algn="just" eaLnBrk="1" hangingPunct="1">
              <a:buNone/>
            </a:pPr>
            <a:r>
              <a:rPr lang="es-ES" altLang="es-ES" sz="2000" dirty="0">
                <a:latin typeface="Arial Unicode MS" pitchFamily="32" charset="0"/>
              </a:rPr>
              <a:t>Siempre que lo haga bien </a:t>
            </a:r>
            <a:r>
              <a:rPr lang="es-ES" altLang="es-ES" sz="2000" b="1" u="sng" dirty="0">
                <a:latin typeface="Arial Unicode MS" pitchFamily="32" charset="0"/>
              </a:rPr>
              <a:t>O CASI BIEN. </a:t>
            </a:r>
            <a:endParaRPr lang="es-ES" altLang="es-ES" sz="2000" b="1" u="sng" dirty="0">
              <a:latin typeface="Arial Unicode MS" pitchFamily="32" charset="0"/>
            </a:endParaRPr>
          </a:p>
          <a:p>
            <a:pPr algn="just" eaLnBrk="1" hangingPunct="1">
              <a:buNone/>
            </a:pPr>
            <a:r>
              <a:rPr lang="es-ES" altLang="es-ES" sz="2000" dirty="0">
                <a:latin typeface="Arial" panose="020B0604020202020204" pitchFamily="34" charset="0"/>
              </a:rPr>
              <a:t>Sistema de puntos cole-casa por la consecuci</a:t>
            </a:r>
            <a:r>
              <a:rPr lang="es-ES" altLang="es-ES" sz="2000" dirty="0">
                <a:latin typeface="Arial Unicode MS" pitchFamily="32" charset="0"/>
              </a:rPr>
              <a:t>ó</a:t>
            </a:r>
            <a:r>
              <a:rPr lang="es-ES" altLang="es-ES" sz="2000" dirty="0">
                <a:latin typeface="Arial" panose="020B0604020202020204" pitchFamily="34" charset="0"/>
              </a:rPr>
              <a:t>n de objetivos.</a:t>
            </a:r>
            <a:endParaRPr lang="es-ES" altLang="es-ES" sz="2000" dirty="0">
              <a:latin typeface="Arial" panose="020B0604020202020204" pitchFamily="34" charset="0"/>
            </a:endParaRPr>
          </a:p>
          <a:p>
            <a:pPr algn="just" eaLnBrk="1" hangingPunct="1">
              <a:buNone/>
            </a:pPr>
            <a:r>
              <a:rPr lang="es-ES" altLang="es-ES" sz="2000" dirty="0">
                <a:latin typeface="Arial" panose="020B0604020202020204" pitchFamily="34" charset="0"/>
              </a:rPr>
              <a:t>Individual y grupal</a:t>
            </a:r>
            <a:endParaRPr lang="es-ES" altLang="es-ES" sz="2000" dirty="0">
              <a:latin typeface="Arial Unicode MS" pitchFamily="32" charset="0"/>
            </a:endParaRPr>
          </a:p>
          <a:p>
            <a:pPr algn="just" eaLnBrk="1" hangingPunct="1">
              <a:buNone/>
            </a:pPr>
            <a:endParaRPr lang="es-ES" altLang="es-ES" sz="2000" dirty="0">
              <a:latin typeface="Arial Unicode MS" pitchFamily="32" charset="0"/>
              <a:ea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Rectangle 2"/>
          <p:cNvSpPr>
            <a:spLocks noGrp="1"/>
          </p:cNvSpPr>
          <p:nvPr>
            <p:ph type="title"/>
          </p:nvPr>
        </p:nvSpPr>
        <p:spPr>
          <a:xfrm>
            <a:off x="533400" y="228600"/>
            <a:ext cx="7772400" cy="838200"/>
          </a:xfrm>
          <a:ln/>
        </p:spPr>
        <p:txBody>
          <a:bodyPr vert="horz" wrap="square" lIns="91440" tIns="45720" rIns="91440" bIns="45720" anchor="ctr" anchorCtr="0"/>
          <a:p>
            <a:pPr algn="l" eaLnBrk="1" hangingPunct="1"/>
            <a:r>
              <a:rPr lang="es-ES" altLang="es-ES" sz="3600" b="1" dirty="0">
                <a:latin typeface="Arial Unicode MS" pitchFamily="32" charset="0"/>
              </a:rPr>
              <a:t>HIPERACTIVIDAD</a:t>
            </a:r>
            <a:endParaRPr lang="es-ES" altLang="es-ES" sz="3600" b="1" dirty="0">
              <a:latin typeface="Arial Unicode MS" pitchFamily="32" charset="0"/>
            </a:endParaRPr>
          </a:p>
        </p:txBody>
      </p:sp>
      <p:sp>
        <p:nvSpPr>
          <p:cNvPr id="112642" name="Rectangle 4"/>
          <p:cNvSpPr>
            <a:spLocks noGrp="1"/>
          </p:cNvSpPr>
          <p:nvPr>
            <p:ph type="body" sz="half" idx="2" hasCustomPrompt="1"/>
          </p:nvPr>
        </p:nvSpPr>
        <p:spPr>
          <a:xfrm>
            <a:off x="5105400" y="1676400"/>
            <a:ext cx="3810000" cy="4572000"/>
          </a:xfrm>
          <a:ln/>
        </p:spPr>
        <p:txBody>
          <a:bodyPr vert="horz" wrap="square" lIns="91440" tIns="45720" rIns="91440" bIns="45720" anchor="t" anchorCtr="0"/>
          <a:p>
            <a:pPr eaLnBrk="1" hangingPunct="1">
              <a:buClrTx/>
              <a:buSzTx/>
              <a:buFontTx/>
              <a:buNone/>
            </a:pPr>
            <a:r>
              <a:rPr lang="es-ES" altLang="es-ES" sz="1600" dirty="0">
                <a:latin typeface="Arial Unicode MS" pitchFamily="32" charset="0"/>
              </a:rPr>
              <a:t>Excesiva frecuencia de</a:t>
            </a: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comportamientos y/u </a:t>
            </a:r>
            <a:r>
              <a:rPr lang="es-ES" altLang="es-ES" sz="1600" b="1" dirty="0">
                <a:solidFill>
                  <a:schemeClr val="tx2"/>
                </a:solidFill>
                <a:latin typeface="Arial Unicode MS" pitchFamily="32" charset="0"/>
              </a:rPr>
              <a:t>opiniones. </a:t>
            </a:r>
            <a:endParaRPr lang="es-ES" altLang="es-ES" sz="1600" b="1" dirty="0">
              <a:solidFill>
                <a:schemeClr val="tx2"/>
              </a:solidFill>
              <a:latin typeface="Arial Unicode MS" pitchFamily="32" charset="0"/>
            </a:endParaRPr>
          </a:p>
          <a:p>
            <a:pPr eaLnBrk="1" hangingPunct="1">
              <a:buClrTx/>
              <a:buSzTx/>
              <a:buFontTx/>
              <a:buNone/>
            </a:pP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Dificultad en la capacidad de</a:t>
            </a: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CONTROL, REGULACIÓN Y</a:t>
            </a: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ADAPTACIÓN. </a:t>
            </a:r>
            <a:endParaRPr lang="es-ES" altLang="es-ES" sz="1600" dirty="0">
              <a:latin typeface="Arial Unicode MS" pitchFamily="32" charset="0"/>
            </a:endParaRPr>
          </a:p>
          <a:p>
            <a:pPr eaLnBrk="1" hangingPunct="1">
              <a:buClrTx/>
              <a:buSzTx/>
              <a:buFontTx/>
              <a:buNone/>
            </a:pPr>
            <a:endParaRPr lang="es-ES" altLang="es-ES" sz="1600" dirty="0">
              <a:latin typeface="Arial Unicode MS" pitchFamily="32" charset="0"/>
            </a:endParaRPr>
          </a:p>
          <a:p>
            <a:pPr eaLnBrk="1" hangingPunct="1">
              <a:buClrTx/>
              <a:buSzTx/>
              <a:buFontTx/>
              <a:buNone/>
            </a:pPr>
            <a:r>
              <a:rPr lang="es-ES" altLang="es-ES" sz="1600" b="1" dirty="0">
                <a:solidFill>
                  <a:schemeClr val="tx2"/>
                </a:solidFill>
                <a:latin typeface="Arial Unicode MS" pitchFamily="32" charset="0"/>
              </a:rPr>
              <a:t>La excesiva actividad NO esta</a:t>
            </a:r>
            <a:endParaRPr lang="es-ES" altLang="es-ES" sz="1600" b="1" dirty="0">
              <a:solidFill>
                <a:schemeClr val="tx2"/>
              </a:solidFill>
              <a:latin typeface="Arial Unicode MS" pitchFamily="32" charset="0"/>
            </a:endParaRPr>
          </a:p>
          <a:p>
            <a:pPr eaLnBrk="1" hangingPunct="1">
              <a:buClrTx/>
              <a:buSzTx/>
              <a:buFontTx/>
              <a:buNone/>
            </a:pPr>
            <a:r>
              <a:rPr lang="es-ES" altLang="es-ES" sz="1600" b="1" dirty="0">
                <a:solidFill>
                  <a:schemeClr val="tx2"/>
                </a:solidFill>
                <a:latin typeface="Arial Unicode MS" pitchFamily="32" charset="0"/>
              </a:rPr>
              <a:t>dirigida a un fin (meta/objetivo). </a:t>
            </a:r>
            <a:endParaRPr lang="es-ES" altLang="es-ES" sz="1600" b="1" dirty="0">
              <a:solidFill>
                <a:schemeClr val="tx2"/>
              </a:solidFill>
              <a:latin typeface="Arial Unicode MS" pitchFamily="32" charset="0"/>
            </a:endParaRPr>
          </a:p>
          <a:p>
            <a:pPr eaLnBrk="1" hangingPunct="1">
              <a:buClrTx/>
              <a:buSzTx/>
              <a:buFontTx/>
              <a:buNone/>
            </a:pPr>
            <a:endParaRPr lang="es-ES" altLang="es-ES" sz="1600" b="1" dirty="0">
              <a:solidFill>
                <a:schemeClr val="tx2"/>
              </a:solidFill>
              <a:latin typeface="Arial Unicode MS" pitchFamily="32" charset="0"/>
            </a:endParaRPr>
          </a:p>
          <a:p>
            <a:pPr eaLnBrk="1" hangingPunct="1">
              <a:buClrTx/>
              <a:buSzTx/>
              <a:buFontTx/>
              <a:buNone/>
            </a:pPr>
            <a:r>
              <a:rPr lang="es-ES" altLang="es-ES" sz="1600" dirty="0">
                <a:latin typeface="Arial Unicode MS" pitchFamily="32" charset="0"/>
              </a:rPr>
              <a:t>Desde el inicio del Desarrollo </a:t>
            </a: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Inadecuada. </a:t>
            </a:r>
            <a:endParaRPr lang="es-ES" altLang="es-ES" sz="1600" dirty="0">
              <a:latin typeface="Arial Unicode MS" pitchFamily="32" charset="0"/>
            </a:endParaRPr>
          </a:p>
          <a:p>
            <a:pPr eaLnBrk="1" hangingPunct="1">
              <a:buClrTx/>
              <a:buSzTx/>
              <a:buFontTx/>
              <a:buNone/>
            </a:pP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Empeora las relaciones sociales y</a:t>
            </a:r>
            <a:endParaRPr lang="es-ES" altLang="es-ES" sz="1600" dirty="0">
              <a:latin typeface="Arial Unicode MS" pitchFamily="32" charset="0"/>
            </a:endParaRPr>
          </a:p>
          <a:p>
            <a:pPr eaLnBrk="1" hangingPunct="1">
              <a:buClrTx/>
              <a:buSzTx/>
              <a:buFontTx/>
              <a:buNone/>
            </a:pPr>
            <a:r>
              <a:rPr lang="es-ES" altLang="es-ES" sz="1600" dirty="0">
                <a:latin typeface="Arial Unicode MS" pitchFamily="32" charset="0"/>
              </a:rPr>
              <a:t>Adquisición de aprendizajes. </a:t>
            </a:r>
            <a:endParaRPr lang="es-ES" altLang="es-ES" sz="1600" dirty="0">
              <a:latin typeface="Arial Unicode MS" pitchFamily="32" charset="0"/>
              <a:ea typeface="Arial" panose="020B0604020202020204" pitchFamily="34" charset="0"/>
            </a:endParaRPr>
          </a:p>
        </p:txBody>
      </p:sp>
      <p:pic>
        <p:nvPicPr>
          <p:cNvPr id="112643" name="Picture 5" descr="chucho17"/>
          <p:cNvPicPr>
            <a:picLocks noGrp="1" noChangeAspect="1"/>
          </p:cNvPicPr>
          <p:nvPr>
            <p:ph type="clipArt" sz="half" idx="1"/>
          </p:nvPr>
        </p:nvPicPr>
        <p:blipFill>
          <a:blip r:embed="rId1"/>
          <a:stretch>
            <a:fillRect/>
          </a:stretch>
        </p:blipFill>
        <p:spPr>
          <a:xfrm>
            <a:off x="250825" y="4005263"/>
            <a:ext cx="4648200" cy="2008187"/>
          </a:xfr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Rectangle 2"/>
          <p:cNvSpPr>
            <a:spLocks noGrp="1"/>
          </p:cNvSpPr>
          <p:nvPr>
            <p:ph type="title"/>
          </p:nvPr>
        </p:nvSpPr>
        <p:spPr>
          <a:xfrm>
            <a:off x="457200" y="457200"/>
            <a:ext cx="7772400" cy="685800"/>
          </a:xfrm>
          <a:ln/>
        </p:spPr>
        <p:txBody>
          <a:bodyPr vert="horz" wrap="square" lIns="91440" tIns="45720" rIns="91440" bIns="45720" anchor="ctr" anchorCtr="0"/>
          <a:p>
            <a:pPr algn="l" eaLnBrk="1" hangingPunct="1"/>
            <a:br>
              <a:rPr lang="es-ES" altLang="es-ES" sz="2000" dirty="0">
                <a:solidFill>
                  <a:schemeClr val="tx1"/>
                </a:solidFill>
                <a:latin typeface="Arial" panose="020B0604020202020204" pitchFamily="34" charset="0"/>
              </a:rPr>
            </a:br>
            <a:br>
              <a:rPr lang="es-ES" altLang="es-ES" sz="2000" dirty="0">
                <a:solidFill>
                  <a:schemeClr val="tx1"/>
                </a:solidFill>
                <a:latin typeface="Arial" panose="020B0604020202020204" pitchFamily="34" charset="0"/>
              </a:rPr>
            </a:br>
            <a:r>
              <a:rPr lang="es-ES" altLang="es-ES" sz="2000" dirty="0">
                <a:latin typeface="Arial" panose="020B0604020202020204" pitchFamily="34" charset="0"/>
              </a:rPr>
              <a:t>La </a:t>
            </a:r>
            <a:r>
              <a:rPr lang="es-ES" altLang="es-ES" sz="2000" b="1" dirty="0">
                <a:latin typeface="Arial" panose="020B0604020202020204" pitchFamily="34" charset="0"/>
              </a:rPr>
              <a:t>ACTIVIDAD </a:t>
            </a:r>
            <a:r>
              <a:rPr lang="es-ES" altLang="es-ES" sz="2000" dirty="0">
                <a:latin typeface="Arial" panose="020B0604020202020204" pitchFamily="34" charset="0"/>
              </a:rPr>
              <a:t>nos permite</a:t>
            </a:r>
            <a:r>
              <a:rPr lang="es-ES" altLang="es-ES" sz="2000" dirty="0">
                <a:solidFill>
                  <a:schemeClr val="tx1"/>
                </a:solidFill>
                <a:latin typeface="Arial" panose="020B0604020202020204" pitchFamily="34" charset="0"/>
              </a:rPr>
              <a:t>: </a:t>
            </a:r>
            <a:br>
              <a:rPr lang="es-ES" altLang="es-ES" sz="2000" dirty="0">
                <a:solidFill>
                  <a:schemeClr val="tx1"/>
                </a:solidFill>
                <a:latin typeface="Arial Unicode MS" pitchFamily="32" charset="0"/>
              </a:rPr>
            </a:br>
            <a:endParaRPr lang="es-ES" altLang="es-ES" sz="2000" dirty="0">
              <a:solidFill>
                <a:schemeClr val="tx1"/>
              </a:solidFill>
              <a:latin typeface="Arial Unicode MS" pitchFamily="32" charset="0"/>
              <a:ea typeface="Arial Unicode MS" pitchFamily="32" charset="0"/>
            </a:endParaRPr>
          </a:p>
        </p:txBody>
      </p:sp>
      <p:sp>
        <p:nvSpPr>
          <p:cNvPr id="114690" name="Rectangle 3"/>
          <p:cNvSpPr/>
          <p:nvPr/>
        </p:nvSpPr>
        <p:spPr>
          <a:xfrm>
            <a:off x="457200" y="1752600"/>
            <a:ext cx="8428038" cy="3140075"/>
          </a:xfrm>
          <a:prstGeom prst="rect">
            <a:avLst/>
          </a:prstGeom>
          <a:noFill/>
          <a:ln w="9525">
            <a:noFill/>
          </a:ln>
        </p:spPr>
        <p:txBody>
          <a:bodyPr anchor="t" anchorCtr="0">
            <a:spAutoFit/>
          </a:bodyPr>
          <a:p>
            <a:r>
              <a:rPr lang="es-ES" altLang="es-ES" sz="2000" dirty="0">
                <a:latin typeface="Arial" panose="020B0604020202020204" pitchFamily="34" charset="0"/>
              </a:rPr>
              <a:t>Llevar a cabo nuestras conductas, opiniones y </a:t>
            </a:r>
            <a:r>
              <a:rPr lang="es-ES" altLang="es-ES" sz="2000" dirty="0">
                <a:latin typeface="Arial Unicode MS" pitchFamily="32" charset="0"/>
              </a:rPr>
              <a:t>alcanzar objetivos adaptados a la situación y valorando las consecuencias.</a:t>
            </a:r>
            <a:br>
              <a:rPr lang="es-ES" altLang="es-ES" sz="2000" dirty="0">
                <a:latin typeface="Arial Unicode MS" pitchFamily="32" charset="0"/>
              </a:rPr>
            </a:br>
            <a:r>
              <a:rPr lang="es-ES" altLang="es-ES" sz="2000" dirty="0">
                <a:latin typeface="Arial Unicode MS" pitchFamily="32" charset="0"/>
              </a:rPr>
              <a:t> </a:t>
            </a:r>
            <a:br>
              <a:rPr lang="es-ES" altLang="es-ES" sz="2000" dirty="0">
                <a:latin typeface="Arial Unicode MS" pitchFamily="32" charset="0"/>
              </a:rPr>
            </a:br>
            <a:r>
              <a:rPr lang="es-ES" altLang="es-ES" sz="2000" dirty="0">
                <a:latin typeface="Arial Unicode MS" pitchFamily="32" charset="0"/>
              </a:rPr>
              <a:t>Ej. </a:t>
            </a:r>
            <a:endParaRPr lang="es-ES" altLang="es-ES" sz="2000" dirty="0">
              <a:latin typeface="Arial Unicode MS" pitchFamily="32" charset="0"/>
            </a:endParaRPr>
          </a:p>
          <a:p>
            <a:endParaRPr lang="es-ES" altLang="es-ES" sz="2000" dirty="0">
              <a:latin typeface="Arial Unicode MS" pitchFamily="32" charset="0"/>
            </a:endParaRPr>
          </a:p>
          <a:p>
            <a:r>
              <a:rPr lang="es-ES" altLang="es-ES" sz="2000" dirty="0">
                <a:latin typeface="Arial Unicode MS" pitchFamily="32" charset="0"/>
              </a:rPr>
              <a:t>Saber callar las</a:t>
            </a:r>
            <a:r>
              <a:rPr lang="es-ES" altLang="es-ES" sz="2000" dirty="0">
                <a:latin typeface="Arial" panose="020B0604020202020204" pitchFamily="34" charset="0"/>
              </a:rPr>
              <a:t> </a:t>
            </a:r>
            <a:r>
              <a:rPr lang="es-ES" altLang="es-ES" sz="2000" dirty="0">
                <a:latin typeface="Arial Unicode MS" pitchFamily="32" charset="0"/>
              </a:rPr>
              <a:t>intimidades ante una persona no muy conocida.</a:t>
            </a:r>
            <a:br>
              <a:rPr lang="es-ES" altLang="es-ES" sz="2000" dirty="0">
                <a:latin typeface="Arial Unicode MS" pitchFamily="32" charset="0"/>
              </a:rPr>
            </a:br>
            <a:r>
              <a:rPr lang="es-ES" altLang="es-ES" sz="2000" dirty="0">
                <a:latin typeface="Arial Unicode MS" pitchFamily="32" charset="0"/>
              </a:rPr>
              <a:t>El tono y velocidad del habla cambia en función de dónde estés. </a:t>
            </a:r>
            <a:br>
              <a:rPr lang="es-ES" altLang="es-ES" sz="2000" dirty="0">
                <a:latin typeface="Arial Unicode MS" pitchFamily="32" charset="0"/>
              </a:rPr>
            </a:br>
            <a:r>
              <a:rPr lang="es-ES" altLang="es-ES" sz="2000" dirty="0">
                <a:latin typeface="Arial Unicode MS" pitchFamily="32" charset="0"/>
              </a:rPr>
              <a:t>Expresión de un abrazo regulando la fuerza. </a:t>
            </a:r>
            <a:br>
              <a:rPr lang="es-ES" altLang="es-ES" sz="2000" dirty="0">
                <a:latin typeface="Arial Unicode MS" pitchFamily="32" charset="0"/>
              </a:rPr>
            </a:br>
            <a:r>
              <a:rPr lang="es-ES" altLang="es-ES" sz="2000" dirty="0">
                <a:latin typeface="Arial Unicode MS" pitchFamily="32" charset="0"/>
              </a:rPr>
              <a:t>La actividad varia: temperamento, diferencias individuales</a:t>
            </a:r>
            <a:br>
              <a:rPr lang="es-ES" altLang="es-ES" sz="2000" dirty="0">
                <a:latin typeface="Arial Unicode MS" pitchFamily="32" charset="0"/>
              </a:rPr>
            </a:br>
            <a:endParaRPr lang="es-ES" altLang="es-ES" sz="2000" dirty="0">
              <a:latin typeface="Arial Unicode MS" pitchFamily="32" charset="0"/>
              <a:ea typeface="Arial Unicode MS" pitchFamily="3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a:spLocks noGrp="1"/>
          </p:cNvSpPr>
          <p:nvPr>
            <p:ph type="title"/>
          </p:nvPr>
        </p:nvSpPr>
        <p:spPr>
          <a:xfrm>
            <a:off x="685800" y="609600"/>
            <a:ext cx="7772400" cy="609600"/>
          </a:xfrm>
          <a:ln/>
        </p:spPr>
        <p:txBody>
          <a:bodyPr vert="horz" wrap="square" lIns="91440" tIns="45720" rIns="91440" bIns="45720" anchor="ctr" anchorCtr="0"/>
          <a:p>
            <a:pPr algn="l" eaLnBrk="1" hangingPunct="1"/>
            <a:r>
              <a:rPr lang="es-ES" altLang="es-ES" sz="2800" dirty="0">
                <a:latin typeface="Arial Unicode MS" pitchFamily="32" charset="0"/>
              </a:rPr>
              <a:t>HIPERACTIVIDAD</a:t>
            </a:r>
            <a:endParaRPr lang="es-ES" altLang="es-ES" sz="2800" dirty="0">
              <a:latin typeface="Arial Unicode MS" pitchFamily="32" charset="0"/>
            </a:endParaRPr>
          </a:p>
        </p:txBody>
      </p:sp>
      <p:sp>
        <p:nvSpPr>
          <p:cNvPr id="116738" name="Rectangle 3"/>
          <p:cNvSpPr>
            <a:spLocks noGrp="1"/>
          </p:cNvSpPr>
          <p:nvPr>
            <p:ph idx="1" hasCustomPrompt="1"/>
          </p:nvPr>
        </p:nvSpPr>
        <p:spPr>
          <a:xfrm>
            <a:off x="609600" y="1524000"/>
            <a:ext cx="8001000" cy="4114800"/>
          </a:xfrm>
          <a:ln/>
        </p:spPr>
        <p:txBody>
          <a:bodyPr vert="horz" wrap="square" lIns="91440" tIns="45720" rIns="91440" bIns="45720" anchor="t" anchorCtr="0"/>
          <a:p>
            <a:pPr eaLnBrk="1" hangingPunct="1">
              <a:buNone/>
            </a:pPr>
            <a:r>
              <a:rPr lang="es-ES" altLang="es-ES" sz="2000" dirty="0">
                <a:latin typeface="Arial" panose="020B0604020202020204" pitchFamily="34" charset="0"/>
              </a:rPr>
              <a:t>Consecuencia de BAJA CAPACIDAD DE CONTROL INHIBITORIO. </a:t>
            </a:r>
            <a:endParaRPr lang="es-ES" altLang="es-ES" sz="2000" dirty="0">
              <a:latin typeface="Arial Unicode MS" pitchFamily="32" charset="0"/>
            </a:endParaRPr>
          </a:p>
          <a:p>
            <a:pPr algn="just" eaLnBrk="1" hangingPunct="1">
              <a:buNone/>
            </a:pPr>
            <a:r>
              <a:rPr lang="es-ES" altLang="es-ES" sz="2000" dirty="0"/>
              <a:t> </a:t>
            </a:r>
            <a:endParaRPr lang="es-ES" altLang="es-ES" sz="2000" dirty="0">
              <a:latin typeface="Arial Unicode MS" pitchFamily="32" charset="0"/>
            </a:endParaRPr>
          </a:p>
          <a:p>
            <a:pPr algn="just" eaLnBrk="1" hangingPunct="1">
              <a:buNone/>
            </a:pPr>
            <a:r>
              <a:rPr lang="es-ES" altLang="es-ES" sz="2000" i="1" dirty="0"/>
              <a:t>“</a:t>
            </a:r>
            <a:r>
              <a:rPr lang="es-ES" altLang="es-ES" sz="2000" i="1" dirty="0">
                <a:latin typeface="Arial" panose="020B0604020202020204" pitchFamily="34" charset="0"/>
              </a:rPr>
              <a:t>Pauta persistente de actividad excesiva en aquellas situaciones que</a:t>
            </a:r>
            <a:endParaRPr lang="es-ES" altLang="es-ES" sz="2000" i="1" dirty="0">
              <a:latin typeface="Arial" panose="020B0604020202020204" pitchFamily="34" charset="0"/>
            </a:endParaRPr>
          </a:p>
          <a:p>
            <a:pPr algn="just" eaLnBrk="1" hangingPunct="1">
              <a:buNone/>
            </a:pPr>
            <a:r>
              <a:rPr lang="es-ES" altLang="es-ES" sz="2000" i="1" dirty="0">
                <a:latin typeface="Arial" panose="020B0604020202020204" pitchFamily="34" charset="0"/>
              </a:rPr>
              <a:t>requieren inhibici</a:t>
            </a:r>
            <a:r>
              <a:rPr lang="es-ES" altLang="es-ES" sz="2000" i="1" dirty="0"/>
              <a:t>ó</a:t>
            </a:r>
            <a:r>
              <a:rPr lang="es-ES" altLang="es-ES" sz="2000" i="1" dirty="0">
                <a:latin typeface="Arial" panose="020B0604020202020204" pitchFamily="34" charset="0"/>
              </a:rPr>
              <a:t>n motora</a:t>
            </a:r>
            <a:r>
              <a:rPr lang="es-ES" altLang="es-ES" sz="2000" i="1" dirty="0"/>
              <a:t>”</a:t>
            </a:r>
            <a:r>
              <a:rPr lang="es-ES" altLang="es-ES" sz="2000" i="1" dirty="0">
                <a:latin typeface="Arial" panose="020B0604020202020204" pitchFamily="34" charset="0"/>
              </a:rPr>
              <a:t>  </a:t>
            </a:r>
            <a:endParaRPr lang="es-ES" altLang="es-ES" sz="2000" i="1" dirty="0">
              <a:latin typeface="Arial" panose="020B0604020202020204" pitchFamily="34" charset="0"/>
            </a:endParaRPr>
          </a:p>
          <a:p>
            <a:pPr algn="just" eaLnBrk="1" hangingPunct="1">
              <a:buNone/>
            </a:pPr>
            <a:endParaRPr lang="es-ES" altLang="es-ES" sz="2000" i="1" dirty="0">
              <a:latin typeface="Arial" panose="020B0604020202020204" pitchFamily="34" charset="0"/>
            </a:endParaRPr>
          </a:p>
          <a:p>
            <a:pPr algn="just" eaLnBrk="1" hangingPunct="1">
              <a:buNone/>
            </a:pPr>
            <a:r>
              <a:rPr lang="es-ES" altLang="es-ES" sz="2000" dirty="0"/>
              <a:t>“</a:t>
            </a:r>
            <a:r>
              <a:rPr lang="es-ES" altLang="es-ES" sz="2000" dirty="0">
                <a:latin typeface="Arial" panose="020B0604020202020204" pitchFamily="34" charset="0"/>
              </a:rPr>
              <a:t>Ni</a:t>
            </a:r>
            <a:r>
              <a:rPr lang="es-ES" altLang="es-ES" sz="2000" dirty="0"/>
              <a:t>ñ</a:t>
            </a:r>
            <a:r>
              <a:rPr lang="es-ES" altLang="es-ES" sz="2000" dirty="0">
                <a:latin typeface="Arial" panose="020B0604020202020204" pitchFamily="34" charset="0"/>
              </a:rPr>
              <a:t>os movidos por un motor</a:t>
            </a:r>
            <a:r>
              <a:rPr lang="es-ES" altLang="es-ES" sz="2000" dirty="0"/>
              <a:t>”</a:t>
            </a:r>
            <a:r>
              <a:rPr lang="es-ES" altLang="es-ES" sz="2000" dirty="0">
                <a:latin typeface="Arial" panose="020B0604020202020204" pitchFamily="34" charset="0"/>
              </a:rPr>
              <a:t> </a:t>
            </a:r>
            <a:endParaRPr lang="es-ES" altLang="es-ES" sz="2000" dirty="0">
              <a:latin typeface="Arial" panose="020B0604020202020204" pitchFamily="34" charset="0"/>
            </a:endParaRPr>
          </a:p>
          <a:p>
            <a:pPr algn="just" eaLnBrk="1" hangingPunct="1">
              <a:buNone/>
            </a:pPr>
            <a:endParaRPr lang="es-ES" altLang="es-ES" sz="2000" dirty="0">
              <a:latin typeface="Arial" panose="020B0604020202020204" pitchFamily="34" charset="0"/>
            </a:endParaRPr>
          </a:p>
          <a:p>
            <a:pPr algn="just" eaLnBrk="1" hangingPunct="1">
              <a:buNone/>
            </a:pPr>
            <a:r>
              <a:rPr lang="es-ES" altLang="es-ES" sz="1600" dirty="0">
                <a:latin typeface="Arial Unicode MS" pitchFamily="32" charset="0"/>
              </a:rPr>
              <a:t>En la actualidad. Por detrás en importancia del Déficit de Atención y de la</a:t>
            </a:r>
            <a:endParaRPr lang="es-ES" altLang="es-ES" sz="1600" dirty="0">
              <a:latin typeface="Arial Unicode MS" pitchFamily="32" charset="0"/>
            </a:endParaRPr>
          </a:p>
          <a:p>
            <a:pPr algn="just" eaLnBrk="1" hangingPunct="1">
              <a:buNone/>
            </a:pPr>
            <a:r>
              <a:rPr lang="es-ES" altLang="es-ES" sz="1600" dirty="0">
                <a:latin typeface="Arial Unicode MS" pitchFamily="32" charset="0"/>
              </a:rPr>
              <a:t>Impulsividad: </a:t>
            </a:r>
            <a:endParaRPr lang="es-ES" altLang="es-ES" sz="1600" dirty="0">
              <a:latin typeface="Arial Unicode MS" pitchFamily="32" charset="0"/>
            </a:endParaRPr>
          </a:p>
          <a:p>
            <a:pPr algn="just" eaLnBrk="1" hangingPunct="1"/>
            <a:r>
              <a:rPr lang="es-ES" altLang="es-ES" sz="1600" dirty="0">
                <a:latin typeface="Arial Unicode MS" pitchFamily="32" charset="0"/>
              </a:rPr>
              <a:t>Disminuye con la edad (aproximadamente a partir de los 12 años)</a:t>
            </a:r>
            <a:endParaRPr lang="es-ES" altLang="es-ES" sz="1600" dirty="0">
              <a:latin typeface="Arial Unicode MS" pitchFamily="32" charset="0"/>
            </a:endParaRPr>
          </a:p>
          <a:p>
            <a:pPr algn="just" eaLnBrk="1" hangingPunct="1"/>
            <a:r>
              <a:rPr lang="es-ES" altLang="es-ES" sz="1600" dirty="0">
                <a:latin typeface="Arial Unicode MS" pitchFamily="32" charset="0"/>
              </a:rPr>
              <a:t>ENTRE 6-11 años. Mayor actividad motriz. </a:t>
            </a:r>
            <a:endParaRPr lang="es-ES" altLang="es-ES" sz="1600" dirty="0">
              <a:latin typeface="Arial Unicode MS" pitchFamily="32" charset="0"/>
            </a:endParaRPr>
          </a:p>
          <a:p>
            <a:pPr algn="just" eaLnBrk="1" hangingPunct="1"/>
            <a:r>
              <a:rPr lang="es-ES" altLang="es-ES" sz="1600" dirty="0">
                <a:latin typeface="Arial Unicode MS" pitchFamily="32" charset="0"/>
              </a:rPr>
              <a:t>El que  menos repercusiones tiene a largo plazo</a:t>
            </a:r>
            <a:endParaRPr lang="es-ES" altLang="es-ES" sz="1600" dirty="0">
              <a:latin typeface="Arial Unicode MS" pitchFamily="32" charset="0"/>
            </a:endParaRPr>
          </a:p>
          <a:p>
            <a:pPr algn="just" eaLnBrk="1" hangingPunct="1">
              <a:buNone/>
            </a:pPr>
            <a:endParaRPr lang="es-ES" altLang="es-ES" sz="1600" dirty="0">
              <a:latin typeface="Arial Unicode MS" pitchFamily="32" charset="0"/>
              <a:ea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Rectangle 2"/>
          <p:cNvSpPr>
            <a:spLocks noGrp="1"/>
          </p:cNvSpPr>
          <p:nvPr>
            <p:ph type="title"/>
          </p:nvPr>
        </p:nvSpPr>
        <p:spPr>
          <a:xfrm>
            <a:off x="685800" y="228600"/>
            <a:ext cx="7772400" cy="838200"/>
          </a:xfrm>
          <a:ln/>
        </p:spPr>
        <p:txBody>
          <a:bodyPr vert="horz" wrap="square" lIns="91440" tIns="45720" rIns="91440" bIns="45720" anchor="ctr" anchorCtr="0"/>
          <a:p>
            <a:pPr algn="l" eaLnBrk="1" hangingPunct="1"/>
            <a:r>
              <a:rPr lang="es-ES" altLang="es-ES" sz="2400" b="1" dirty="0">
                <a:latin typeface="Arial Unicode MS" pitchFamily="32" charset="0"/>
              </a:rPr>
              <a:t>HIPERACTIVIDAD. ¿Qué vemos en el aula?</a:t>
            </a:r>
            <a:endParaRPr lang="es-ES" altLang="es-ES" sz="2400" b="1" dirty="0">
              <a:latin typeface="Arial Unicode MS" pitchFamily="32" charset="0"/>
            </a:endParaRPr>
          </a:p>
        </p:txBody>
      </p:sp>
      <p:sp>
        <p:nvSpPr>
          <p:cNvPr id="118786" name="Rectangle 3"/>
          <p:cNvSpPr>
            <a:spLocks noGrp="1"/>
          </p:cNvSpPr>
          <p:nvPr>
            <p:ph idx="1" hasCustomPrompt="1"/>
          </p:nvPr>
        </p:nvSpPr>
        <p:spPr>
          <a:xfrm>
            <a:off x="684213" y="1196975"/>
            <a:ext cx="7772400" cy="5029200"/>
          </a:xfrm>
          <a:ln/>
        </p:spPr>
        <p:txBody>
          <a:bodyPr vert="horz" wrap="square" lIns="91440" tIns="45720" rIns="91440" bIns="45720" anchor="t" anchorCtr="0"/>
          <a:p>
            <a:pPr algn="just" eaLnBrk="1" hangingPunct="1"/>
            <a:r>
              <a:rPr lang="es-ES" altLang="es-ES" sz="2000" dirty="0">
                <a:latin typeface="Arial Unicode MS" pitchFamily="32" charset="0"/>
              </a:rPr>
              <a:t>Incapaces de estarse sentados (o cambian de postura, balanceo, etc), quietos. </a:t>
            </a:r>
            <a:endParaRPr lang="es-ES" altLang="es-ES" sz="2000" dirty="0">
              <a:latin typeface="Arial Unicode MS" pitchFamily="32" charset="0"/>
            </a:endParaRPr>
          </a:p>
          <a:p>
            <a:pPr algn="just" eaLnBrk="1" hangingPunct="1"/>
            <a:r>
              <a:rPr lang="es-ES" altLang="es-ES" sz="2000" dirty="0">
                <a:latin typeface="Arial Unicode MS" pitchFamily="32" charset="0"/>
              </a:rPr>
              <a:t>En constante movimiento: de cada parte del cuerpo, tocan todo, muy activos. </a:t>
            </a:r>
            <a:endParaRPr lang="es-ES" altLang="es-ES" sz="2000" dirty="0">
              <a:latin typeface="Arial Unicode MS" pitchFamily="32" charset="0"/>
            </a:endParaRPr>
          </a:p>
          <a:p>
            <a:pPr algn="just" eaLnBrk="1" hangingPunct="1"/>
            <a:r>
              <a:rPr lang="es-ES" altLang="es-ES" sz="2000" dirty="0">
                <a:latin typeface="Arial Unicode MS" pitchFamily="32" charset="0"/>
              </a:rPr>
              <a:t>Hablan mucho (verborrea), ruidos con la boca, silban, canturrean. </a:t>
            </a:r>
            <a:endParaRPr lang="es-ES" altLang="es-ES" sz="2000" dirty="0">
              <a:latin typeface="Arial Unicode MS" pitchFamily="32" charset="0"/>
            </a:endParaRPr>
          </a:p>
          <a:p>
            <a:pPr algn="just" eaLnBrk="1" hangingPunct="1"/>
            <a:r>
              <a:rPr lang="es-ES" altLang="es-ES" sz="2000" dirty="0">
                <a:latin typeface="Arial Unicode MS" pitchFamily="32" charset="0"/>
              </a:rPr>
              <a:t>Muerden las cosas (lápices, mangas de la camiseta, etc)</a:t>
            </a:r>
            <a:endParaRPr lang="es-ES" altLang="es-ES" sz="2000" dirty="0">
              <a:latin typeface="Arial Unicode MS" pitchFamily="32" charset="0"/>
            </a:endParaRPr>
          </a:p>
          <a:p>
            <a:pPr algn="just" eaLnBrk="1" hangingPunct="1"/>
            <a:r>
              <a:rPr lang="es-ES" altLang="es-ES" sz="2000" dirty="0">
                <a:latin typeface="Arial Unicode MS" pitchFamily="32" charset="0"/>
              </a:rPr>
              <a:t>Menos necesidad de descansar y dormir</a:t>
            </a:r>
            <a:endParaRPr lang="es-ES" altLang="es-ES" sz="2000" dirty="0">
              <a:latin typeface="Arial Unicode MS" pitchFamily="32" charset="0"/>
            </a:endParaRPr>
          </a:p>
          <a:p>
            <a:pPr algn="just" eaLnBrk="1" hangingPunct="1"/>
            <a:r>
              <a:rPr lang="es-ES" altLang="es-ES" sz="2000" dirty="0">
                <a:latin typeface="Arial Unicode MS" pitchFamily="32" charset="0"/>
              </a:rPr>
              <a:t>Incontrolables, molestos.</a:t>
            </a:r>
            <a:endParaRPr lang="es-ES" altLang="es-ES" sz="2000" dirty="0">
              <a:latin typeface="Arial Unicode MS" pitchFamily="32" charset="0"/>
            </a:endParaRPr>
          </a:p>
          <a:p>
            <a:pPr algn="just" eaLnBrk="1" hangingPunct="1"/>
            <a:r>
              <a:rPr lang="es-ES" altLang="es-ES" sz="2000" dirty="0">
                <a:latin typeface="Arial Unicode MS" pitchFamily="32" charset="0"/>
              </a:rPr>
              <a:t>Interrumpen el ritmo de la clase.</a:t>
            </a:r>
            <a:endParaRPr lang="es-ES" altLang="es-ES" sz="2000" dirty="0">
              <a:latin typeface="Arial Unicode MS" pitchFamily="32" charset="0"/>
            </a:endParaRPr>
          </a:p>
          <a:p>
            <a:pPr algn="just" eaLnBrk="1" hangingPunct="1"/>
            <a:r>
              <a:rPr lang="es-ES" altLang="es-ES" sz="2000" dirty="0">
                <a:latin typeface="Arial Unicode MS" pitchFamily="32" charset="0"/>
              </a:rPr>
              <a:t>Dificultad la adquisición de aprendizajes escolares. </a:t>
            </a:r>
            <a:endParaRPr lang="es-ES" altLang="es-ES" sz="2000" dirty="0">
              <a:latin typeface="Arial Unicode MS" pitchFamily="32" charset="0"/>
            </a:endParaRPr>
          </a:p>
          <a:p>
            <a:pPr algn="just" eaLnBrk="1" hangingPunct="1"/>
            <a:r>
              <a:rPr lang="es-ES" altLang="es-ES" sz="2000" dirty="0">
                <a:latin typeface="Arial Unicode MS" pitchFamily="32" charset="0"/>
              </a:rPr>
              <a:t>Torpes (se le rompen las cosas o se les caen, ruidosos)</a:t>
            </a:r>
            <a:endParaRPr lang="es-ES" altLang="es-ES" sz="2000" dirty="0">
              <a:latin typeface="Arial Unicode MS" pitchFamily="32" charset="0"/>
            </a:endParaRPr>
          </a:p>
          <a:p>
            <a:pPr algn="just" eaLnBrk="1" hangingPunct="1"/>
            <a:r>
              <a:rPr lang="es-ES" altLang="es-ES" sz="2000" dirty="0">
                <a:latin typeface="Arial Unicode MS" pitchFamily="32" charset="0"/>
              </a:rPr>
              <a:t>Mayor riesgo, accidentes. </a:t>
            </a:r>
            <a:endParaRPr lang="es-ES" altLang="es-ES" sz="2000" dirty="0">
              <a:latin typeface="Arial Unicode MS" pitchFamily="32" charset="0"/>
            </a:endParaRPr>
          </a:p>
          <a:p>
            <a:pPr eaLnBrk="1" hangingPunct="1">
              <a:buNone/>
            </a:pPr>
            <a:endParaRPr lang="es-ES" altLang="es-ES" sz="2000" dirty="0">
              <a:latin typeface="Arial Unicode MS" pitchFamily="3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2"/>
          <p:cNvSpPr>
            <a:spLocks noGrp="1"/>
          </p:cNvSpPr>
          <p:nvPr>
            <p:ph type="title"/>
          </p:nvPr>
        </p:nvSpPr>
        <p:spPr>
          <a:xfrm>
            <a:off x="685800" y="228600"/>
            <a:ext cx="7772400" cy="609600"/>
          </a:xfrm>
          <a:ln/>
        </p:spPr>
        <p:txBody>
          <a:bodyPr vert="horz" wrap="square" lIns="91440" tIns="45720" rIns="91440" bIns="45720" anchor="ctr" anchorCtr="0"/>
          <a:p>
            <a:pPr algn="l" eaLnBrk="1" hangingPunct="1"/>
            <a:r>
              <a:rPr lang="es-ES" altLang="es-ES" sz="2400" b="1" dirty="0">
                <a:latin typeface="Arial" panose="020B0604020202020204" pitchFamily="34" charset="0"/>
              </a:rPr>
              <a:t>IDEAS PARA MEJORAR LA HIPERACTIVIDAD</a:t>
            </a:r>
            <a:endParaRPr lang="es-ES" altLang="es-ES" sz="2400" b="1" dirty="0">
              <a:latin typeface="Arial Unicode MS" pitchFamily="32" charset="0"/>
              <a:ea typeface="Arial Unicode MS" pitchFamily="32" charset="0"/>
            </a:endParaRPr>
          </a:p>
        </p:txBody>
      </p:sp>
      <p:sp>
        <p:nvSpPr>
          <p:cNvPr id="120834" name="Rectangle 3"/>
          <p:cNvSpPr>
            <a:spLocks noGrp="1"/>
          </p:cNvSpPr>
          <p:nvPr>
            <p:ph idx="1" hasCustomPrompt="1"/>
          </p:nvPr>
        </p:nvSpPr>
        <p:spPr>
          <a:xfrm>
            <a:off x="609600" y="1295400"/>
            <a:ext cx="7772400" cy="4114800"/>
          </a:xfrm>
          <a:ln/>
        </p:spPr>
        <p:txBody>
          <a:bodyPr vert="horz" wrap="square" lIns="91440" tIns="45720" rIns="91440" bIns="45720" anchor="t" anchorCtr="0"/>
          <a:p>
            <a:pPr algn="just" eaLnBrk="1" hangingPunct="1">
              <a:lnSpc>
                <a:spcPct val="90000"/>
              </a:lnSpc>
              <a:buNone/>
            </a:pPr>
            <a:r>
              <a:rPr lang="es-ES" altLang="es-ES" sz="2000" b="1" dirty="0">
                <a:solidFill>
                  <a:srgbClr val="0000FF"/>
                </a:solidFill>
                <a:latin typeface="Arial" panose="020B0604020202020204" pitchFamily="34" charset="0"/>
              </a:rPr>
              <a:t>1-</a:t>
            </a:r>
            <a:r>
              <a:rPr lang="es-ES" altLang="es-ES" sz="2000" b="1" dirty="0">
                <a:latin typeface="Arial Unicode MS" pitchFamily="32" charset="0"/>
              </a:rPr>
              <a:t>      </a:t>
            </a:r>
            <a:r>
              <a:rPr lang="es-ES" altLang="es-ES" sz="2000" b="1" dirty="0">
                <a:solidFill>
                  <a:schemeClr val="tx2"/>
                </a:solidFill>
                <a:latin typeface="Arial Unicode MS" pitchFamily="32" charset="0"/>
              </a:rPr>
              <a:t>1.</a:t>
            </a:r>
            <a:r>
              <a:rPr lang="es-ES" altLang="es-ES" sz="2000" b="1" dirty="0">
                <a:latin typeface="Arial Unicode MS" pitchFamily="32" charset="0"/>
              </a:rPr>
              <a:t>  </a:t>
            </a:r>
            <a:r>
              <a:rPr lang="es-ES" altLang="es-ES" sz="2000" b="1" dirty="0">
                <a:solidFill>
                  <a:schemeClr val="tx2"/>
                </a:solidFill>
                <a:latin typeface="Arial Unicode MS" pitchFamily="32" charset="0"/>
              </a:rPr>
              <a:t>CONTROL DE ESTIMULOS</a:t>
            </a:r>
            <a:endParaRPr lang="es-ES" altLang="es-ES" sz="2000" b="1" dirty="0">
              <a:solidFill>
                <a:schemeClr val="tx2"/>
              </a:solidFill>
              <a:latin typeface="Arial Unicode MS" pitchFamily="32" charset="0"/>
            </a:endParaRPr>
          </a:p>
          <a:p>
            <a:pPr algn="just" eaLnBrk="1" hangingPunct="1">
              <a:lnSpc>
                <a:spcPct val="90000"/>
              </a:lnSpc>
              <a:buNone/>
            </a:pPr>
            <a:endParaRPr lang="es-ES" altLang="es-ES" sz="2000" b="1" dirty="0">
              <a:solidFill>
                <a:schemeClr val="tx2"/>
              </a:solidFill>
              <a:latin typeface="Arial Unicode MS" pitchFamily="32" charset="0"/>
            </a:endParaRPr>
          </a:p>
          <a:p>
            <a:pPr algn="just" eaLnBrk="1" hangingPunct="1">
              <a:lnSpc>
                <a:spcPct val="90000"/>
              </a:lnSpc>
              <a:buNone/>
            </a:pPr>
            <a:r>
              <a:rPr lang="es-ES" altLang="es-ES" sz="2000" b="1" dirty="0">
                <a:latin typeface="Arial Unicode MS" pitchFamily="32" charset="0"/>
              </a:rPr>
              <a:t>Menos tarea. Menos esfuerzo mental MANTENIDO: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a:t>
            </a:r>
            <a:r>
              <a:rPr lang="es-ES" altLang="es-ES" sz="2000" dirty="0">
                <a:latin typeface="Arial Unicode MS" pitchFamily="32" charset="0"/>
              </a:rPr>
              <a:t>Estableciendo periodos de descanso (moverse). </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Ir aumentado en tareas, cantidad de esfuerzo y tiempo de</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	realización.</a:t>
            </a:r>
            <a:endParaRPr lang="es-ES" altLang="es-ES" sz="2000" dirty="0">
              <a:latin typeface="Arial Unicode MS" pitchFamily="32" charset="0"/>
            </a:endParaRPr>
          </a:p>
          <a:p>
            <a:pPr algn="just" eaLnBrk="1" hangingPunct="1">
              <a:lnSpc>
                <a:spcPct val="90000"/>
              </a:lnSpc>
              <a:buNone/>
            </a:pPr>
            <a:endParaRPr lang="es-ES" altLang="es-ES" sz="2000" dirty="0">
              <a:latin typeface="Arial Unicode MS" pitchFamily="32" charset="0"/>
            </a:endParaRPr>
          </a:p>
          <a:p>
            <a:pPr algn="just" eaLnBrk="1" hangingPunct="1">
              <a:lnSpc>
                <a:spcPct val="90000"/>
              </a:lnSpc>
              <a:buNone/>
            </a:pPr>
            <a:r>
              <a:rPr lang="es-ES" altLang="es-ES" sz="2000" b="1" dirty="0">
                <a:latin typeface="Arial Unicode MS" pitchFamily="32" charset="0"/>
              </a:rPr>
              <a:t>Marcadores de tiempo</a:t>
            </a:r>
            <a:r>
              <a:rPr lang="es-ES" altLang="es-ES" sz="2000" dirty="0">
                <a:latin typeface="Arial Unicode MS" pitchFamily="32" charset="0"/>
              </a:rPr>
              <a:t>. No tienen conciencia de tiempo. </a:t>
            </a:r>
            <a:endParaRPr lang="es-ES" altLang="es-ES" sz="2000" dirty="0">
              <a:latin typeface="Arial Unicode MS" pitchFamily="32" charset="0"/>
            </a:endParaRPr>
          </a:p>
          <a:p>
            <a:pPr algn="just" eaLnBrk="1" hangingPunct="1">
              <a:lnSpc>
                <a:spcPct val="90000"/>
              </a:lnSpc>
              <a:buNone/>
            </a:pPr>
            <a:endParaRPr lang="es-ES" altLang="es-ES" sz="2000" b="1" dirty="0">
              <a:latin typeface="Arial Unicode MS" pitchFamily="32" charset="0"/>
            </a:endParaRPr>
          </a:p>
          <a:p>
            <a:pPr algn="just" eaLnBrk="1" hangingPunct="1">
              <a:lnSpc>
                <a:spcPct val="90000"/>
              </a:lnSpc>
              <a:buNone/>
            </a:pPr>
            <a:r>
              <a:rPr lang="es-ES" altLang="es-ES" sz="2000" b="1" dirty="0">
                <a:latin typeface="Arial Unicode MS" pitchFamily="32" charset="0"/>
              </a:rPr>
              <a:t>Establecer la realización de tareas de esfuerzo mental</a:t>
            </a:r>
            <a:r>
              <a:rPr lang="es-ES" altLang="es-ES" sz="2000" dirty="0">
                <a:latin typeface="Arial Unicode MS" pitchFamily="32" charset="0"/>
              </a:rPr>
              <a:t> tras</a:t>
            </a:r>
            <a:endParaRPr lang="es-ES" altLang="es-ES" sz="2000" dirty="0">
              <a:latin typeface="Arial Unicode MS" pitchFamily="32" charset="0"/>
            </a:endParaRPr>
          </a:p>
          <a:p>
            <a:pPr algn="just" eaLnBrk="1" hangingPunct="1">
              <a:lnSpc>
                <a:spcPct val="90000"/>
              </a:lnSpc>
              <a:buNone/>
            </a:pPr>
            <a:r>
              <a:rPr lang="es-ES" altLang="es-ES" sz="2000" dirty="0">
                <a:latin typeface="Arial Unicode MS" pitchFamily="32" charset="0"/>
              </a:rPr>
              <a:t>períodos de movimiento motor intenso</a:t>
            </a:r>
            <a:endParaRPr lang="es-ES" altLang="es-ES" sz="2000" dirty="0">
              <a:latin typeface="Arial Unicode MS" pitchFamily="32" charset="0"/>
            </a:endParaRPr>
          </a:p>
          <a:p>
            <a:pPr algn="just" eaLnBrk="1" hangingPunct="1">
              <a:lnSpc>
                <a:spcPct val="90000"/>
              </a:lnSpc>
              <a:buNone/>
            </a:pPr>
            <a:endParaRPr lang="es-ES" altLang="es-ES" sz="2000" b="1" dirty="0">
              <a:latin typeface="Arial Unicode MS" pitchFamily="32" charset="0"/>
            </a:endParaRPr>
          </a:p>
          <a:p>
            <a:pPr algn="just" eaLnBrk="1" hangingPunct="1">
              <a:lnSpc>
                <a:spcPct val="90000"/>
              </a:lnSpc>
              <a:buNone/>
            </a:pPr>
            <a:r>
              <a:rPr lang="es-ES" altLang="es-ES" sz="2000" b="1" dirty="0">
                <a:solidFill>
                  <a:schemeClr val="tx2"/>
                </a:solidFill>
                <a:latin typeface="Arial Unicode MS" pitchFamily="32" charset="0"/>
              </a:rPr>
              <a:t>Permitir el murmullo y permitir el movimiento</a:t>
            </a:r>
            <a:r>
              <a:rPr lang="es-ES" altLang="es-ES" sz="2000" dirty="0">
                <a:solidFill>
                  <a:schemeClr val="tx2"/>
                </a:solidFill>
                <a:latin typeface="Arial Unicode MS" pitchFamily="32" charset="0"/>
              </a:rPr>
              <a:t>. </a:t>
            </a:r>
            <a:endParaRPr lang="es-ES" altLang="es-ES" sz="2000" dirty="0">
              <a:solidFill>
                <a:schemeClr val="tx2"/>
              </a:solidFill>
              <a:latin typeface="Arial Unicode MS" pitchFamily="32" charset="0"/>
            </a:endParaRPr>
          </a:p>
          <a:p>
            <a:pPr eaLnBrk="1" hangingPunct="1">
              <a:lnSpc>
                <a:spcPct val="90000"/>
              </a:lnSpc>
              <a:buNone/>
            </a:pPr>
            <a:endParaRPr lang="es-ES" altLang="es-ES" sz="2000" dirty="0">
              <a:latin typeface="Arial Unicode MS" pitchFamily="3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609600" y="381000"/>
            <a:ext cx="7772400" cy="685800"/>
          </a:xfrm>
          <a:ln/>
        </p:spPr>
        <p:txBody>
          <a:bodyPr vert="horz" wrap="square" lIns="91440" tIns="45720" rIns="91440" bIns="45720" anchor="ctr" anchorCtr="0"/>
          <a:p>
            <a:pPr eaLnBrk="1" hangingPunct="1"/>
            <a:r>
              <a:rPr lang="es-ES" altLang="es-ES" sz="3600" dirty="0">
                <a:latin typeface="Arial" panose="020B0604020202020204" pitchFamily="34" charset="0"/>
              </a:rPr>
              <a:t>CONTENIDOS. Sesi</a:t>
            </a:r>
            <a:r>
              <a:rPr lang="es-ES" altLang="es-ES" sz="3600" dirty="0"/>
              <a:t>ó</a:t>
            </a:r>
            <a:r>
              <a:rPr lang="es-ES" altLang="es-ES" sz="3600" dirty="0">
                <a:latin typeface="Arial" panose="020B0604020202020204" pitchFamily="34" charset="0"/>
              </a:rPr>
              <a:t>n 3</a:t>
            </a:r>
            <a:endParaRPr lang="es-ES" altLang="es-ES" sz="3600" dirty="0">
              <a:latin typeface="Arial Unicode MS" pitchFamily="32" charset="0"/>
              <a:ea typeface="Arial Unicode MS" pitchFamily="32" charset="0"/>
            </a:endParaRPr>
          </a:p>
        </p:txBody>
      </p:sp>
      <p:sp>
        <p:nvSpPr>
          <p:cNvPr id="13314" name="Rectangle 3"/>
          <p:cNvSpPr>
            <a:spLocks noGrp="1"/>
          </p:cNvSpPr>
          <p:nvPr>
            <p:ph idx="1" hasCustomPrompt="1"/>
          </p:nvPr>
        </p:nvSpPr>
        <p:spPr>
          <a:xfrm>
            <a:off x="609600" y="1371600"/>
            <a:ext cx="7772400" cy="4800600"/>
          </a:xfrm>
          <a:ln/>
        </p:spPr>
        <p:txBody>
          <a:bodyPr vert="horz" wrap="square" lIns="91440" tIns="45720" rIns="91440" bIns="45720" anchor="t" anchorCtr="0"/>
          <a:p>
            <a:pPr marL="609600" indent="-609600" algn="just" eaLnBrk="1" hangingPunct="1">
              <a:lnSpc>
                <a:spcPct val="90000"/>
              </a:lnSpc>
              <a:buNone/>
            </a:pPr>
            <a:r>
              <a:rPr lang="es-ES" altLang="es-ES" sz="2000" b="1" u="sng" dirty="0">
                <a:solidFill>
                  <a:schemeClr val="tx2"/>
                </a:solidFill>
                <a:latin typeface="Arial" panose="020B0604020202020204" pitchFamily="34" charset="0"/>
              </a:rPr>
              <a:t>ESTRATEGIAS</a:t>
            </a:r>
            <a:r>
              <a:rPr lang="es-ES" altLang="es-ES" sz="2000" dirty="0">
                <a:latin typeface="Arial" panose="020B0604020202020204" pitchFamily="34" charset="0"/>
              </a:rPr>
              <a:t> DE  INTERVENCI</a:t>
            </a:r>
            <a:r>
              <a:rPr lang="es-ES" altLang="es-ES" sz="2000" dirty="0">
                <a:latin typeface="Arial Unicode MS" pitchFamily="32" charset="0"/>
              </a:rPr>
              <a:t>Ó</a:t>
            </a:r>
            <a:r>
              <a:rPr lang="es-ES" altLang="es-ES" sz="2000" dirty="0">
                <a:latin typeface="Arial" panose="020B0604020202020204" pitchFamily="34" charset="0"/>
              </a:rPr>
              <a:t>N EN EL AULA:</a:t>
            </a:r>
            <a:endParaRPr lang="es-ES" altLang="es-ES" sz="2000" dirty="0">
              <a:latin typeface="Arial" panose="020B0604020202020204" pitchFamily="34" charset="0"/>
            </a:endParaRPr>
          </a:p>
          <a:p>
            <a:pPr marL="609600" indent="-609600" algn="just" eaLnBrk="1" hangingPunct="1">
              <a:lnSpc>
                <a:spcPct val="90000"/>
              </a:lnSpc>
              <a:buNone/>
            </a:pPr>
            <a:endParaRPr lang="es-ES" altLang="es-ES" sz="2000" dirty="0">
              <a:latin typeface="Arial Unicode MS" pitchFamily="32" charset="0"/>
            </a:endParaRPr>
          </a:p>
          <a:p>
            <a:pPr marL="609600" indent="-609600" algn="just" eaLnBrk="1" hangingPunct="1">
              <a:lnSpc>
                <a:spcPct val="90000"/>
              </a:lnSpc>
              <a:buNone/>
            </a:pPr>
            <a:r>
              <a:rPr lang="es-ES" altLang="es-ES" sz="1600" dirty="0">
                <a:latin typeface="Arial" panose="020B0604020202020204" pitchFamily="34" charset="0"/>
              </a:rPr>
              <a:t>	DIFICULTADES APRENDIZAJE: 	LECTURA. ESCRITURA. </a:t>
            </a: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					CALCULO. HABLA.</a:t>
            </a:r>
            <a:endParaRPr lang="es-ES" altLang="es-ES" sz="1600" dirty="0">
              <a:latin typeface="Arial" panose="020B0604020202020204" pitchFamily="34"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	OPTIMIZACI</a:t>
            </a:r>
            <a:r>
              <a:rPr lang="es-ES" altLang="es-ES" sz="1600" dirty="0">
                <a:latin typeface="Arial Unicode MS" pitchFamily="32" charset="0"/>
              </a:rPr>
              <a:t>Ó</a:t>
            </a:r>
            <a:r>
              <a:rPr lang="es-ES" altLang="es-ES" sz="1600" dirty="0">
                <a:latin typeface="Arial" panose="020B0604020202020204" pitchFamily="34" charset="0"/>
              </a:rPr>
              <a:t>N PROCESO ENSE</a:t>
            </a:r>
            <a:r>
              <a:rPr lang="es-ES" altLang="es-ES" sz="1600" dirty="0">
                <a:latin typeface="Arial Unicode MS" pitchFamily="32" charset="0"/>
              </a:rPr>
              <a:t>Ñ</a:t>
            </a:r>
            <a:r>
              <a:rPr lang="es-ES" altLang="es-ES" sz="1600" dirty="0">
                <a:latin typeface="Arial" panose="020B0604020202020204" pitchFamily="34" charset="0"/>
              </a:rPr>
              <a:t>ANZA-APRENDIZAJE</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Unicode MS" pitchFamily="32" charset="0"/>
            </a:endParaRPr>
          </a:p>
          <a:p>
            <a:pPr marL="609600" indent="-609600" algn="just" eaLnBrk="1" hangingPunct="1">
              <a:lnSpc>
                <a:spcPct val="90000"/>
              </a:lnSpc>
              <a:buNone/>
            </a:pPr>
            <a:r>
              <a:rPr lang="es-ES" altLang="es-ES" sz="1600" dirty="0">
                <a:latin typeface="Arial" panose="020B0604020202020204" pitchFamily="34" charset="0"/>
              </a:rPr>
              <a:t>	OTRAS MANIFESTACIONES.</a:t>
            </a:r>
            <a:r>
              <a:rPr lang="es-ES" altLang="es-ES" sz="1600" dirty="0">
                <a:latin typeface="Arial Unicode MS" pitchFamily="32" charset="0"/>
              </a:rPr>
              <a:t> </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Unicode MS" pitchFamily="32" charset="0"/>
            </a:endParaRPr>
          </a:p>
          <a:p>
            <a:pPr marL="609600" indent="-609600" algn="just" eaLnBrk="1" hangingPunct="1">
              <a:lnSpc>
                <a:spcPct val="90000"/>
              </a:lnSpc>
              <a:buNone/>
            </a:pPr>
            <a:r>
              <a:rPr lang="es-ES" altLang="es-ES" sz="2000" b="1" u="sng" dirty="0">
                <a:solidFill>
                  <a:schemeClr val="tx2"/>
                </a:solidFill>
                <a:latin typeface="Arial Unicode MS" pitchFamily="32" charset="0"/>
              </a:rPr>
              <a:t>TÉCNICAS Y HERRAMIENTAS</a:t>
            </a:r>
            <a:r>
              <a:rPr lang="es-ES" altLang="es-ES" sz="2000" dirty="0">
                <a:latin typeface="Arial Unicode MS" pitchFamily="32" charset="0"/>
              </a:rPr>
              <a:t> DE APLICACIÓN EN EL AULA:</a:t>
            </a:r>
            <a:r>
              <a:rPr lang="es-ES" altLang="es-ES" sz="1600" dirty="0">
                <a:latin typeface="Arial Unicode MS" pitchFamily="32" charset="0"/>
              </a:rPr>
              <a:t> </a:t>
            </a:r>
            <a:endParaRPr lang="es-ES" altLang="es-ES" sz="1600" dirty="0">
              <a:latin typeface="Arial Unicode MS" pitchFamily="32" charset="0"/>
            </a:endParaRPr>
          </a:p>
          <a:p>
            <a:pPr marL="609600" indent="-609600" eaLnBrk="1" hangingPunct="1">
              <a:lnSpc>
                <a:spcPct val="90000"/>
              </a:lnSpc>
              <a:buNone/>
            </a:pPr>
            <a:endParaRPr lang="es-ES" altLang="es-ES" sz="1600" dirty="0">
              <a:latin typeface="Arial" panose="020B0604020202020204" pitchFamily="34" charset="0"/>
            </a:endParaRPr>
          </a:p>
          <a:p>
            <a:pPr marL="609600" indent="-609600" eaLnBrk="1" hangingPunct="1">
              <a:lnSpc>
                <a:spcPct val="90000"/>
              </a:lnSpc>
              <a:buNone/>
            </a:pPr>
            <a:r>
              <a:rPr lang="es-ES" altLang="es-ES" sz="1600" dirty="0">
                <a:latin typeface="Arial" panose="020B0604020202020204" pitchFamily="34" charset="0"/>
              </a:rPr>
              <a:t>	ADAPTACIONES METODOLOGICAS Y ADAPTACIONES CURRICULARES.</a:t>
            </a:r>
            <a:endParaRPr lang="es-ES" altLang="es-ES" sz="1600" dirty="0">
              <a:latin typeface="Arial" panose="020B0604020202020204" pitchFamily="34" charset="0"/>
            </a:endParaRPr>
          </a:p>
          <a:p>
            <a:pPr marL="609600" indent="-609600" eaLnBrk="1" hangingPunct="1">
              <a:lnSpc>
                <a:spcPct val="90000"/>
              </a:lnSpc>
              <a:buNone/>
            </a:pPr>
            <a:r>
              <a:rPr lang="es-ES" altLang="es-ES" sz="1600" dirty="0">
                <a:latin typeface="Arial" panose="020B0604020202020204" pitchFamily="34" charset="0"/>
              </a:rPr>
              <a:t>	MATERIAL E INSTRUMENTOS DE EVALUACION</a:t>
            </a:r>
            <a:endParaRPr lang="es-ES" altLang="es-ES" sz="1600" dirty="0">
              <a:latin typeface="Arial" panose="020B0604020202020204" pitchFamily="34" charset="0"/>
            </a:endParaRPr>
          </a:p>
          <a:p>
            <a:pPr marL="609600" indent="-609600" eaLnBrk="1" hangingPunct="1">
              <a:lnSpc>
                <a:spcPct val="90000"/>
              </a:lnSpc>
              <a:buNone/>
            </a:pPr>
            <a:r>
              <a:rPr lang="es-ES" altLang="es-ES" sz="1600" dirty="0">
                <a:latin typeface="Arial" panose="020B0604020202020204" pitchFamily="34" charset="0"/>
              </a:rPr>
              <a:t>	PROGRAMAS DE APLICACI</a:t>
            </a:r>
            <a:r>
              <a:rPr lang="es-ES" altLang="es-ES" sz="1600" dirty="0">
                <a:latin typeface="Arial Unicode MS" pitchFamily="32" charset="0"/>
              </a:rPr>
              <a:t>Ó</a:t>
            </a:r>
            <a:r>
              <a:rPr lang="es-ES" altLang="es-ES" sz="1600" dirty="0">
                <a:latin typeface="Arial" panose="020B0604020202020204" pitchFamily="34" charset="0"/>
              </a:rPr>
              <a:t>N</a:t>
            </a:r>
            <a:endParaRPr lang="es-ES" altLang="es-ES" sz="1600" dirty="0">
              <a:latin typeface="Arial" panose="020B0604020202020204" pitchFamily="34" charset="0"/>
            </a:endParaRPr>
          </a:p>
          <a:p>
            <a:pPr marL="609600" indent="-609600" eaLnBrk="1" hangingPunct="1">
              <a:lnSpc>
                <a:spcPct val="90000"/>
              </a:lnSpc>
              <a:buNone/>
            </a:pPr>
            <a:r>
              <a:rPr lang="es-ES" altLang="es-ES" sz="1600" dirty="0">
                <a:latin typeface="Arial Unicode MS" pitchFamily="32" charset="0"/>
              </a:rPr>
              <a:t>	CASOS EJEMPLO. BIBLIOGRAFIA Y DOCUMENTACION</a:t>
            </a:r>
            <a:endParaRPr lang="es-ES" altLang="es-ES" sz="1600" dirty="0">
              <a:latin typeface="Arial Unicode MS" pitchFamily="32"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Rectangle 2"/>
          <p:cNvSpPr>
            <a:spLocks noGrp="1"/>
          </p:cNvSpPr>
          <p:nvPr>
            <p:ph type="title"/>
          </p:nvPr>
        </p:nvSpPr>
        <p:spPr>
          <a:xfrm>
            <a:off x="685800" y="228600"/>
            <a:ext cx="7772400" cy="609600"/>
          </a:xfrm>
          <a:ln/>
        </p:spPr>
        <p:txBody>
          <a:bodyPr vert="horz" wrap="square" lIns="91440" tIns="45720" rIns="91440" bIns="45720" anchor="ctr" anchorCtr="0"/>
          <a:p>
            <a:pPr algn="l" eaLnBrk="1" hangingPunct="1"/>
            <a:r>
              <a:rPr lang="es-ES" altLang="es-ES" sz="2400" b="1" dirty="0">
                <a:latin typeface="Arial" panose="020B0604020202020204" pitchFamily="34" charset="0"/>
              </a:rPr>
              <a:t>IDEAS PARA MEJORAR LA HIPERACTIVIDAD</a:t>
            </a:r>
            <a:endParaRPr lang="es-ES" altLang="es-ES" sz="2400" b="1" dirty="0">
              <a:latin typeface="Arial Unicode MS" pitchFamily="32" charset="0"/>
              <a:ea typeface="Arial Unicode MS" pitchFamily="32" charset="0"/>
            </a:endParaRPr>
          </a:p>
        </p:txBody>
      </p:sp>
      <p:sp>
        <p:nvSpPr>
          <p:cNvPr id="122882" name="Rectangle 3"/>
          <p:cNvSpPr>
            <a:spLocks noGrp="1"/>
          </p:cNvSpPr>
          <p:nvPr>
            <p:ph idx="1" hasCustomPrompt="1"/>
          </p:nvPr>
        </p:nvSpPr>
        <p:spPr>
          <a:xfrm>
            <a:off x="457200" y="990600"/>
            <a:ext cx="7772400" cy="5029200"/>
          </a:xfrm>
          <a:ln/>
        </p:spPr>
        <p:txBody>
          <a:bodyPr vert="horz" wrap="square" lIns="91440" tIns="45720" rIns="91440" bIns="45720" anchor="t" anchorCtr="0"/>
          <a:p>
            <a:pPr algn="just" eaLnBrk="1" hangingPunct="1">
              <a:buNone/>
            </a:pPr>
            <a:r>
              <a:rPr lang="es-ES" altLang="es-ES" b="1" dirty="0">
                <a:solidFill>
                  <a:srgbClr val="0000FF"/>
                </a:solidFill>
                <a:latin typeface="Arial" panose="020B0604020202020204" pitchFamily="34" charset="0"/>
              </a:rPr>
              <a:t>1-</a:t>
            </a:r>
            <a:r>
              <a:rPr lang="es-ES" altLang="es-ES" sz="2000" b="1" dirty="0">
                <a:solidFill>
                  <a:schemeClr val="tx2"/>
                </a:solidFill>
                <a:latin typeface="Arial Unicode MS" pitchFamily="32" charset="0"/>
              </a:rPr>
              <a:t>      2. FOMENTAR  ACTIVIDAD ADECUADA</a:t>
            </a:r>
            <a:endParaRPr lang="es-ES" altLang="es-ES" sz="2000" b="1" dirty="0">
              <a:solidFill>
                <a:schemeClr val="tx2"/>
              </a:solidFill>
              <a:latin typeface="Arial Unicode MS" pitchFamily="32" charset="0"/>
            </a:endParaRPr>
          </a:p>
          <a:p>
            <a:pPr algn="just" eaLnBrk="1" hangingPunct="1">
              <a:buNone/>
            </a:pPr>
            <a:r>
              <a:rPr lang="es-ES" altLang="es-ES" sz="2400" b="1" dirty="0">
                <a:latin typeface="Arial Unicode MS" pitchFamily="32" charset="0"/>
              </a:rPr>
              <a:t>	</a:t>
            </a:r>
            <a:r>
              <a:rPr lang="es-ES" altLang="es-ES" sz="2000" b="1" dirty="0">
                <a:latin typeface="Arial Unicode MS" pitchFamily="32" charset="0"/>
              </a:rPr>
              <a:t>La idea es que puedan moverse pero de forma adaptativa. </a:t>
            </a: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Adjudicación de tareas, responsabilidades o ayuda al profesor</a:t>
            </a: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Poder ir a la mesa del profesor a mostrar las tareas (descarga tensión y disminuye la forma inadaptada). </a:t>
            </a:r>
            <a:endParaRPr lang="es-ES" altLang="es-ES" sz="2000" b="1" dirty="0">
              <a:latin typeface="Arial Unicode MS" pitchFamily="32" charset="0"/>
            </a:endParaRPr>
          </a:p>
          <a:p>
            <a:pPr algn="just" eaLnBrk="1" hangingPunct="1">
              <a:buNone/>
            </a:pPr>
            <a:endParaRPr lang="es-ES" altLang="es-ES" sz="2000" b="1" dirty="0">
              <a:latin typeface="Arial Unicode MS" pitchFamily="32" charset="0"/>
            </a:endParaRPr>
          </a:p>
          <a:p>
            <a:pPr algn="just" eaLnBrk="1" hangingPunct="1">
              <a:buNone/>
            </a:pPr>
            <a:endParaRPr lang="es-ES" altLang="es-ES" sz="2000" b="1" dirty="0">
              <a:latin typeface="Arial Unicode MS" pitchFamily="3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Rectangle 2"/>
          <p:cNvSpPr>
            <a:spLocks noGrp="1"/>
          </p:cNvSpPr>
          <p:nvPr>
            <p:ph type="title"/>
          </p:nvPr>
        </p:nvSpPr>
        <p:spPr>
          <a:xfrm>
            <a:off x="685800" y="228600"/>
            <a:ext cx="7772400" cy="609600"/>
          </a:xfrm>
          <a:ln/>
        </p:spPr>
        <p:txBody>
          <a:bodyPr vert="horz" wrap="square" lIns="91440" tIns="45720" rIns="91440" bIns="45720" anchor="ctr" anchorCtr="0"/>
          <a:p>
            <a:pPr algn="l" eaLnBrk="1" hangingPunct="1"/>
            <a:r>
              <a:rPr lang="es-ES" altLang="es-ES" sz="2400" b="1" dirty="0">
                <a:latin typeface="Arial" panose="020B0604020202020204" pitchFamily="34" charset="0"/>
              </a:rPr>
              <a:t>IDEAS PARA MEJORAR LA HIPERACTIVIDAD</a:t>
            </a:r>
            <a:endParaRPr lang="es-ES" altLang="es-ES" sz="2400" b="1" dirty="0">
              <a:latin typeface="Arial Unicode MS" pitchFamily="32" charset="0"/>
              <a:ea typeface="Arial Unicode MS" pitchFamily="32" charset="0"/>
            </a:endParaRPr>
          </a:p>
        </p:txBody>
      </p:sp>
      <p:sp>
        <p:nvSpPr>
          <p:cNvPr id="124930" name="Rectangle 3"/>
          <p:cNvSpPr>
            <a:spLocks noGrp="1"/>
          </p:cNvSpPr>
          <p:nvPr>
            <p:ph idx="1" hasCustomPrompt="1"/>
          </p:nvPr>
        </p:nvSpPr>
        <p:spPr>
          <a:xfrm>
            <a:off x="381000" y="1219200"/>
            <a:ext cx="7772400" cy="4114800"/>
          </a:xfrm>
          <a:ln/>
        </p:spPr>
        <p:txBody>
          <a:bodyPr vert="horz" wrap="square" lIns="91440" tIns="45720" rIns="91440" bIns="45720" anchor="t" anchorCtr="0"/>
          <a:p>
            <a:pPr algn="just" eaLnBrk="1" hangingPunct="1">
              <a:buNone/>
            </a:pPr>
            <a:r>
              <a:rPr lang="es-ES" altLang="es-ES" b="1" dirty="0">
                <a:solidFill>
                  <a:srgbClr val="0000FF"/>
                </a:solidFill>
                <a:latin typeface="Arial" panose="020B0604020202020204" pitchFamily="34" charset="0"/>
              </a:rPr>
              <a:t>1-</a:t>
            </a:r>
            <a:r>
              <a:rPr lang="es-ES" altLang="es-ES" sz="2000" b="1" dirty="0">
                <a:latin typeface="Arial Unicode MS" pitchFamily="32" charset="0"/>
              </a:rPr>
              <a:t>      </a:t>
            </a:r>
            <a:r>
              <a:rPr lang="es-ES" altLang="es-ES" sz="2000" b="1" dirty="0">
                <a:solidFill>
                  <a:schemeClr val="tx2"/>
                </a:solidFill>
                <a:latin typeface="Arial Unicode MS" pitchFamily="32" charset="0"/>
              </a:rPr>
              <a:t>3. MANEJO DE CONTINGENCIAS</a:t>
            </a:r>
            <a:endParaRPr lang="es-ES" altLang="es-ES" sz="2000" b="1" dirty="0">
              <a:solidFill>
                <a:schemeClr val="tx2"/>
              </a:solidFill>
              <a:latin typeface="Arial Unicode MS" pitchFamily="32" charset="0"/>
            </a:endParaRPr>
          </a:p>
          <a:p>
            <a:pPr algn="just" eaLnBrk="1" hangingPunct="1">
              <a:buNone/>
            </a:pPr>
            <a:r>
              <a:rPr lang="es-ES" altLang="es-ES" sz="2000" b="1" dirty="0">
                <a:latin typeface="Arial Unicode MS" pitchFamily="32" charset="0"/>
              </a:rPr>
              <a:t>   EXTINGUIR. No atender a los movimientos más incontrolados </a:t>
            </a: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o inconsistentes. </a:t>
            </a:r>
            <a:endParaRPr lang="es-ES" altLang="es-ES" sz="2000" b="1" dirty="0">
              <a:latin typeface="Arial Unicode MS" pitchFamily="32" charset="0"/>
            </a:endParaRPr>
          </a:p>
          <a:p>
            <a:pPr algn="just" eaLnBrk="1" hangingPunct="1">
              <a:buNone/>
            </a:pP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REFORZAR. El estar adecuadamente sentado, en silencio,</a:t>
            </a: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escuchando. Para cada día una conducta concreta: </a:t>
            </a:r>
            <a:endParaRPr lang="es-ES" altLang="es-ES" sz="2000" b="1" dirty="0">
              <a:latin typeface="Arial Unicode MS" pitchFamily="32" charset="0"/>
            </a:endParaRPr>
          </a:p>
          <a:p>
            <a:pPr algn="just" eaLnBrk="1" hangingPunct="1">
              <a:buNone/>
            </a:pPr>
            <a:r>
              <a:rPr lang="es-ES" altLang="es-ES" sz="2000" b="1" dirty="0">
                <a:latin typeface="Arial Unicode MS" pitchFamily="32" charset="0"/>
              </a:rPr>
              <a:t>               </a:t>
            </a:r>
            <a:endParaRPr lang="es-ES" altLang="es-ES" sz="2000" b="1" i="1" dirty="0">
              <a:latin typeface="Arial Unicode MS" pitchFamily="32" charset="0"/>
            </a:endParaRPr>
          </a:p>
          <a:p>
            <a:pPr algn="just" eaLnBrk="1" hangingPunct="1">
              <a:buNone/>
            </a:pPr>
            <a:r>
              <a:rPr lang="es-ES" altLang="es-ES" sz="2000" b="1" i="1" dirty="0">
                <a:latin typeface="Arial Unicode MS" pitchFamily="32" charset="0"/>
              </a:rPr>
              <a:t>       “HOY TE VOY A PILLAR ...(HACIENDO ALGO POSITIVO)”</a:t>
            </a:r>
            <a:endParaRPr lang="es-ES" altLang="es-ES" sz="2000" b="1" dirty="0">
              <a:latin typeface="Arial Unicode MS" pitchFamily="32" charset="0"/>
            </a:endParaRPr>
          </a:p>
          <a:p>
            <a:pPr algn="just" eaLnBrk="1" hangingPunct="1">
              <a:buNone/>
            </a:pPr>
            <a:endParaRPr lang="es-ES" altLang="es-ES" sz="2000" b="1" dirty="0">
              <a:latin typeface="Arial Unicode MS" pitchFamily="32"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Rectangle 2"/>
          <p:cNvSpPr>
            <a:spLocks noGrp="1"/>
          </p:cNvSpPr>
          <p:nvPr>
            <p:ph type="title"/>
          </p:nvPr>
        </p:nvSpPr>
        <p:spPr>
          <a:ln/>
        </p:spPr>
        <p:txBody>
          <a:bodyPr vert="horz" wrap="square" lIns="91440" tIns="45720" rIns="91440" bIns="45720" anchor="ctr" anchorCtr="0"/>
          <a:p>
            <a:pPr eaLnBrk="1" hangingPunct="1"/>
            <a:r>
              <a:rPr lang="es-ES" altLang="es-ES" sz="2400" b="1" dirty="0">
                <a:latin typeface="Arial Unicode MS" pitchFamily="32" charset="0"/>
              </a:rPr>
              <a:t>SESION 2</a:t>
            </a:r>
            <a:endParaRPr lang="es-ES" altLang="es-ES" sz="2400" b="1" dirty="0">
              <a:latin typeface="Arial Unicode MS" pitchFamily="32" charset="0"/>
            </a:endParaRPr>
          </a:p>
        </p:txBody>
      </p:sp>
      <p:sp>
        <p:nvSpPr>
          <p:cNvPr id="126978" name="Text Box 3"/>
          <p:cNvSpPr txBox="1"/>
          <p:nvPr/>
        </p:nvSpPr>
        <p:spPr>
          <a:xfrm>
            <a:off x="1600200" y="3581400"/>
            <a:ext cx="6553200" cy="3013075"/>
          </a:xfrm>
          <a:prstGeom prst="rect">
            <a:avLst/>
          </a:prstGeom>
          <a:solidFill>
            <a:schemeClr val="tx1"/>
          </a:solidFill>
          <a:ln w="9525">
            <a:noFill/>
          </a:ln>
        </p:spPr>
        <p:txBody>
          <a:bodyPr anchor="t" anchorCtr="0">
            <a:spAutoFit/>
          </a:bodyPr>
          <a:p>
            <a:pPr>
              <a:spcBef>
                <a:spcPct val="50000"/>
              </a:spcBef>
            </a:pPr>
            <a:r>
              <a:rPr lang="es-ES" altLang="es-ES" b="1" u="sng" dirty="0">
                <a:solidFill>
                  <a:schemeClr val="bg1"/>
                </a:solidFill>
                <a:latin typeface="Arial Unicode MS" pitchFamily="32" charset="0"/>
              </a:rPr>
              <a:t>TECNICAS: </a:t>
            </a:r>
            <a:endParaRPr lang="es-ES" altLang="es-ES" b="1" u="sng" dirty="0">
              <a:solidFill>
                <a:schemeClr val="bg1"/>
              </a:solidFill>
              <a:latin typeface="Arial Unicode MS" pitchFamily="32" charset="0"/>
            </a:endParaRPr>
          </a:p>
          <a:p>
            <a:pPr>
              <a:spcBef>
                <a:spcPct val="50000"/>
              </a:spcBef>
            </a:pPr>
            <a:r>
              <a:rPr lang="es-ES" altLang="es-ES" dirty="0">
                <a:solidFill>
                  <a:schemeClr val="bg1"/>
                </a:solidFill>
                <a:latin typeface="Arial Unicode MS" pitchFamily="32" charset="0"/>
              </a:rPr>
              <a:t>AUTOINSTRUCCIONES</a:t>
            </a:r>
            <a:endParaRPr lang="es-ES" altLang="es-ES" dirty="0">
              <a:solidFill>
                <a:schemeClr val="bg1"/>
              </a:solidFill>
              <a:latin typeface="Arial Unicode MS" pitchFamily="32" charset="0"/>
            </a:endParaRPr>
          </a:p>
          <a:p>
            <a:pPr>
              <a:spcBef>
                <a:spcPct val="50000"/>
              </a:spcBef>
            </a:pPr>
            <a:r>
              <a:rPr lang="es-ES" altLang="es-ES" dirty="0">
                <a:solidFill>
                  <a:schemeClr val="bg1"/>
                </a:solidFill>
                <a:latin typeface="Arial Unicode MS" pitchFamily="32" charset="0"/>
              </a:rPr>
              <a:t>AUTONOMIA Y ATENCIÓN. 3 AÑOS</a:t>
            </a:r>
            <a:endParaRPr lang="es-ES" altLang="es-ES" dirty="0">
              <a:solidFill>
                <a:schemeClr val="bg1"/>
              </a:solidFill>
              <a:latin typeface="Arial Unicode MS" pitchFamily="32" charset="0"/>
            </a:endParaRPr>
          </a:p>
          <a:p>
            <a:pPr>
              <a:spcBef>
                <a:spcPct val="50000"/>
              </a:spcBef>
            </a:pPr>
            <a:r>
              <a:rPr lang="es-ES" altLang="es-ES" dirty="0">
                <a:solidFill>
                  <a:schemeClr val="bg1"/>
                </a:solidFill>
                <a:latin typeface="Arial Unicode MS" pitchFamily="32" charset="0"/>
              </a:rPr>
              <a:t>AUTOEVALUACION CON REFUERZO</a:t>
            </a:r>
            <a:endParaRPr lang="es-ES" altLang="es-ES" dirty="0">
              <a:solidFill>
                <a:schemeClr val="bg1"/>
              </a:solidFill>
              <a:latin typeface="Arial Unicode MS" pitchFamily="32" charset="0"/>
            </a:endParaRPr>
          </a:p>
          <a:p>
            <a:pPr>
              <a:spcBef>
                <a:spcPct val="50000"/>
              </a:spcBef>
            </a:pPr>
            <a:r>
              <a:rPr lang="es-ES" altLang="es-ES" dirty="0">
                <a:solidFill>
                  <a:schemeClr val="bg1"/>
                </a:solidFill>
                <a:latin typeface="Arial Unicode MS" pitchFamily="32" charset="0"/>
              </a:rPr>
              <a:t>5 DEDOS. HABILIDADES SOLUCION DE PROBLEMAS</a:t>
            </a:r>
            <a:endParaRPr lang="es-ES" altLang="es-ES" dirty="0">
              <a:solidFill>
                <a:schemeClr val="bg1"/>
              </a:solidFill>
              <a:latin typeface="Arial Unicode MS" pitchFamily="32" charset="0"/>
            </a:endParaRPr>
          </a:p>
        </p:txBody>
      </p:sp>
      <p:sp>
        <p:nvSpPr>
          <p:cNvPr id="126979" name="Text Box 4"/>
          <p:cNvSpPr txBox="1"/>
          <p:nvPr/>
        </p:nvSpPr>
        <p:spPr>
          <a:xfrm>
            <a:off x="685800" y="2667000"/>
            <a:ext cx="6629400" cy="457200"/>
          </a:xfrm>
          <a:prstGeom prst="rect">
            <a:avLst/>
          </a:prstGeom>
          <a:noFill/>
          <a:ln w="9525">
            <a:noFill/>
          </a:ln>
        </p:spPr>
        <p:txBody>
          <a:bodyPr anchor="t" anchorCtr="0">
            <a:spAutoFit/>
          </a:bodyPr>
          <a:p>
            <a:pPr>
              <a:spcBef>
                <a:spcPct val="50000"/>
              </a:spcBef>
            </a:pPr>
            <a:r>
              <a:rPr lang="es-ES" altLang="es-ES" b="1" dirty="0">
                <a:latin typeface="Arial Unicode MS" pitchFamily="32" charset="0"/>
              </a:rPr>
              <a:t>CASOS EJEMPLOS</a:t>
            </a:r>
            <a:endParaRPr lang="es-ES" altLang="es-ES" b="1" dirty="0">
              <a:latin typeface="Arial Unicode MS" pitchFamily="3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609600" y="381000"/>
            <a:ext cx="7772400" cy="685800"/>
          </a:xfrm>
          <a:ln/>
        </p:spPr>
        <p:txBody>
          <a:bodyPr vert="horz" wrap="square" lIns="91440" tIns="45720" rIns="91440" bIns="45720" anchor="ctr" anchorCtr="0"/>
          <a:p>
            <a:pPr eaLnBrk="1" hangingPunct="1"/>
            <a:r>
              <a:rPr lang="es-ES" altLang="es-ES" sz="3600" dirty="0">
                <a:latin typeface="Arial" panose="020B0604020202020204" pitchFamily="34" charset="0"/>
              </a:rPr>
              <a:t>CONTENIDOS. Sesi</a:t>
            </a:r>
            <a:r>
              <a:rPr lang="es-ES" altLang="es-ES" sz="3600" dirty="0"/>
              <a:t>ó</a:t>
            </a:r>
            <a:r>
              <a:rPr lang="es-ES" altLang="es-ES" sz="3600" dirty="0">
                <a:latin typeface="Arial" panose="020B0604020202020204" pitchFamily="34" charset="0"/>
              </a:rPr>
              <a:t>n 4</a:t>
            </a:r>
            <a:endParaRPr lang="es-ES" altLang="es-ES" sz="3600" dirty="0">
              <a:latin typeface="Arial Unicode MS" pitchFamily="32" charset="0"/>
              <a:ea typeface="Arial Unicode MS" pitchFamily="32" charset="0"/>
            </a:endParaRPr>
          </a:p>
        </p:txBody>
      </p:sp>
      <p:sp>
        <p:nvSpPr>
          <p:cNvPr id="15362" name="Rectangle 3"/>
          <p:cNvSpPr>
            <a:spLocks noGrp="1"/>
          </p:cNvSpPr>
          <p:nvPr>
            <p:ph idx="1" hasCustomPrompt="1"/>
          </p:nvPr>
        </p:nvSpPr>
        <p:spPr>
          <a:xfrm>
            <a:off x="609600" y="1371600"/>
            <a:ext cx="7772400" cy="4572000"/>
          </a:xfrm>
          <a:ln/>
        </p:spPr>
        <p:txBody>
          <a:bodyPr vert="horz" wrap="square" lIns="91440" tIns="45720" rIns="91440" bIns="45720" anchor="t" anchorCtr="0"/>
          <a:p>
            <a:pPr marL="609600" indent="-609600" eaLnBrk="1" hangingPunct="1">
              <a:lnSpc>
                <a:spcPct val="90000"/>
              </a:lnSpc>
              <a:buNone/>
            </a:pPr>
            <a:r>
              <a:rPr lang="es-ES" altLang="es-ES" sz="1600" b="1" dirty="0">
                <a:latin typeface="Arial" panose="020B0604020202020204" pitchFamily="34" charset="0"/>
              </a:rPr>
              <a:t>RECOMENDACIONES FINALES. MATERIALES Y RECURSOS:</a:t>
            </a:r>
            <a:endParaRPr lang="es-ES" altLang="es-ES" sz="1600" b="1" dirty="0">
              <a:latin typeface="Arial Unicode MS" pitchFamily="32" charset="0"/>
            </a:endParaRPr>
          </a:p>
          <a:p>
            <a:pPr marL="609600" indent="-609600" algn="just" eaLnBrk="1" hangingPunct="1">
              <a:lnSpc>
                <a:spcPct val="90000"/>
              </a:lnSpc>
              <a:buNone/>
            </a:pPr>
            <a:endParaRPr lang="es-ES" altLang="es-ES" sz="1600" b="1" dirty="0">
              <a:latin typeface="Arial" panose="020B0604020202020204" pitchFamily="34" charset="0"/>
            </a:endParaRPr>
          </a:p>
          <a:p>
            <a:pPr marL="609600" indent="-609600" eaLnBrk="1" hangingPunct="1">
              <a:lnSpc>
                <a:spcPct val="90000"/>
              </a:lnSpc>
              <a:buNone/>
            </a:pPr>
            <a:r>
              <a:rPr lang="es-ES" altLang="es-ES" sz="1600" b="1" dirty="0">
                <a:latin typeface="Arial" panose="020B0604020202020204" pitchFamily="34" charset="0"/>
              </a:rPr>
              <a:t>ALGUNAS RECOMENDACIONES PARA PROFESORES</a:t>
            </a:r>
            <a:r>
              <a:rPr lang="es-ES" altLang="es-ES" sz="1600" dirty="0">
                <a:latin typeface="Arial" panose="020B0604020202020204" pitchFamily="34" charset="0"/>
              </a:rPr>
              <a:t>. BURN-OUT</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EJERCICIO RESUMEN. CREENCIAS ERR</a:t>
            </a:r>
            <a:r>
              <a:rPr lang="es-ES" altLang="es-ES" sz="1600" dirty="0">
                <a:latin typeface="Arial Unicode MS" pitchFamily="32" charset="0"/>
              </a:rPr>
              <a:t>Ó</a:t>
            </a:r>
            <a:r>
              <a:rPr lang="es-ES" altLang="es-ES" sz="1600" dirty="0">
                <a:latin typeface="Arial" panose="020B0604020202020204" pitchFamily="34" charset="0"/>
              </a:rPr>
              <a:t>NEAS. </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PROYECTO DE EDUCADOR DE CENTRO ESCOLAR</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ESCUELA DE PADRES. </a:t>
            </a: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		PROGRAMA DE LOS 8 PASOS DE   BARCLEY.</a:t>
            </a: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	</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TAREAS DE INTERVENCI</a:t>
            </a:r>
            <a:r>
              <a:rPr lang="es-ES" altLang="es-ES" sz="1600" dirty="0">
                <a:latin typeface="Arial Unicode MS" pitchFamily="32" charset="0"/>
              </a:rPr>
              <a:t>Ó</a:t>
            </a:r>
            <a:r>
              <a:rPr lang="es-ES" altLang="es-ES" sz="1600" dirty="0">
                <a:latin typeface="Arial" panose="020B0604020202020204" pitchFamily="34" charset="0"/>
              </a:rPr>
              <a:t>N CLINICA: </a:t>
            </a: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Estudio, control de la ira, autonom</a:t>
            </a:r>
            <a:r>
              <a:rPr lang="es-ES" altLang="es-ES" sz="1600" dirty="0">
                <a:latin typeface="Arial Unicode MS" pitchFamily="32" charset="0"/>
              </a:rPr>
              <a:t>í</a:t>
            </a:r>
            <a:r>
              <a:rPr lang="es-ES" altLang="es-ES" sz="1600" dirty="0">
                <a:latin typeface="Arial" panose="020B0604020202020204" pitchFamily="34" charset="0"/>
              </a:rPr>
              <a:t>a, responsabilidad, etc. </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panose="020B0604020202020204" pitchFamily="34" charset="0"/>
            </a:endParaRPr>
          </a:p>
          <a:p>
            <a:pPr marL="609600" indent="-609600" algn="just" eaLnBrk="1" hangingPunct="1">
              <a:lnSpc>
                <a:spcPct val="90000"/>
              </a:lnSpc>
              <a:buNone/>
            </a:pPr>
            <a:r>
              <a:rPr lang="es-ES" altLang="es-ES" sz="1600" dirty="0">
                <a:latin typeface="Arial" panose="020B0604020202020204" pitchFamily="34" charset="0"/>
              </a:rPr>
              <a:t>PRESENTACI</a:t>
            </a:r>
            <a:r>
              <a:rPr lang="es-ES" altLang="es-ES" sz="1600" dirty="0">
                <a:latin typeface="Arial Unicode MS" pitchFamily="32" charset="0"/>
              </a:rPr>
              <a:t>Ó</a:t>
            </a:r>
            <a:r>
              <a:rPr lang="es-ES" altLang="es-ES" sz="1600" dirty="0">
                <a:latin typeface="Arial" panose="020B0604020202020204" pitchFamily="34" charset="0"/>
              </a:rPr>
              <a:t>N DE LA ASOCIACIACI</a:t>
            </a:r>
            <a:r>
              <a:rPr lang="es-ES" altLang="es-ES" sz="1600" dirty="0">
                <a:latin typeface="Arial Unicode MS" pitchFamily="32" charset="0"/>
              </a:rPr>
              <a:t>Ó</a:t>
            </a:r>
            <a:r>
              <a:rPr lang="es-ES" altLang="es-ES" sz="1600" dirty="0">
                <a:latin typeface="Arial" panose="020B0604020202020204" pitchFamily="34" charset="0"/>
              </a:rPr>
              <a:t>N TDAH TOLEDO. Cierre. </a:t>
            </a:r>
            <a:endParaRPr lang="es-ES" altLang="es-ES" sz="1600" dirty="0">
              <a:latin typeface="Arial Unicode MS" pitchFamily="32" charset="0"/>
            </a:endParaRPr>
          </a:p>
          <a:p>
            <a:pPr marL="609600" indent="-609600" algn="just" eaLnBrk="1" hangingPunct="1">
              <a:lnSpc>
                <a:spcPct val="90000"/>
              </a:lnSpc>
              <a:buNone/>
            </a:pPr>
            <a:endParaRPr lang="es-ES" altLang="es-ES" sz="1600" dirty="0">
              <a:latin typeface="Arial Unicode MS" pitchFamily="3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xfrm>
            <a:off x="381000" y="533400"/>
            <a:ext cx="7772400" cy="685800"/>
          </a:xfrm>
          <a:ln/>
        </p:spPr>
        <p:txBody>
          <a:bodyPr vert="horz" wrap="square" lIns="91440" tIns="45720" rIns="91440" bIns="45720" anchor="ctr" anchorCtr="0"/>
          <a:p>
            <a:pPr eaLnBrk="1" hangingPunct="1"/>
            <a:br>
              <a:rPr lang="es-ES" altLang="es-ES" dirty="0"/>
            </a:br>
            <a:r>
              <a:rPr lang="es-ES" altLang="es-ES" sz="3600" dirty="0">
                <a:latin typeface="Arial Unicode MS" pitchFamily="32" charset="0"/>
              </a:rPr>
              <a:t>INTERVENCION DEL TDAH EN EL AULA</a:t>
            </a:r>
            <a:br>
              <a:rPr lang="es-ES" altLang="es-ES" sz="3600" dirty="0">
                <a:latin typeface="Arial Unicode MS" pitchFamily="32" charset="0"/>
              </a:rPr>
            </a:br>
            <a:endParaRPr lang="es-ES" altLang="es-ES" dirty="0"/>
          </a:p>
        </p:txBody>
      </p:sp>
      <p:pic>
        <p:nvPicPr>
          <p:cNvPr id="17410" name="Picture 5" descr="chucho8"/>
          <p:cNvPicPr>
            <a:picLocks noGrp="1" noChangeAspect="1"/>
          </p:cNvPicPr>
          <p:nvPr>
            <p:ph type="clipArt" sz="half" idx="1"/>
          </p:nvPr>
        </p:nvPicPr>
        <p:blipFill>
          <a:blip r:embed="rId1"/>
          <a:stretch>
            <a:fillRect/>
          </a:stretch>
        </p:blipFill>
        <p:spPr>
          <a:xfrm>
            <a:off x="228600" y="2971800"/>
            <a:ext cx="4343400" cy="3127375"/>
          </a:xfrm>
          <a:ln/>
        </p:spPr>
      </p:pic>
      <p:sp>
        <p:nvSpPr>
          <p:cNvPr id="15367" name="Rectangle 7"/>
          <p:cNvSpPr>
            <a:spLocks noGrp="1"/>
          </p:cNvSpPr>
          <p:nvPr>
            <p:ph type="body" sz="half" idx="2" hasCustomPrompt="1"/>
          </p:nvPr>
        </p:nvSpPr>
        <p:spPr>
          <a:xfrm>
            <a:off x="4800600" y="1752600"/>
            <a:ext cx="3810000" cy="4114800"/>
          </a:xfrm>
          <a:ln/>
        </p:spPr>
        <p:txBody>
          <a:bodyPr vert="horz" wrap="square" lIns="91440" tIns="45720" rIns="91440" bIns="45720" anchor="t" anchorCtr="0"/>
          <a:p>
            <a:pPr eaLnBrk="1" hangingPunct="1">
              <a:buClrTx/>
              <a:buSzTx/>
              <a:buFontTx/>
              <a:buNone/>
            </a:pP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Contenidos: </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FUNCIONES EJECUTIVAS</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DEFICIT DE ATENCION</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IMPULSIVIDAD</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HIPERACTIVIDAD</a:t>
            </a:r>
            <a:endParaRPr lang="es-ES" altLang="es-ES" sz="1800" dirty="0">
              <a:latin typeface="Arial Unicode MS" pitchFamily="32" charset="0"/>
            </a:endParaRPr>
          </a:p>
          <a:p>
            <a:pPr eaLnBrk="1" hangingPunct="1">
              <a:buClrTx/>
              <a:buSzTx/>
              <a:buFontTx/>
              <a:buNone/>
            </a:pPr>
            <a:endParaRPr lang="es-ES" altLang="es-ES" sz="1800" dirty="0">
              <a:latin typeface="Arial Unicode MS" pitchFamily="32" charset="0"/>
            </a:endParaRPr>
          </a:p>
          <a:p>
            <a:pPr eaLnBrk="1" hangingPunct="1">
              <a:buClrTx/>
              <a:buSzTx/>
              <a:buFontTx/>
              <a:buNone/>
            </a:pPr>
            <a:r>
              <a:rPr lang="es-ES" altLang="es-ES" sz="1800" dirty="0">
                <a:latin typeface="Arial Unicode MS" pitchFamily="32" charset="0"/>
              </a:rPr>
              <a:t>Técnicas: </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AUTOINSTRUCCIONES</a:t>
            </a:r>
            <a:endParaRPr lang="es-ES" altLang="es-ES" sz="1800" dirty="0">
              <a:latin typeface="Arial Unicode MS" pitchFamily="32" charset="0"/>
            </a:endParaRPr>
          </a:p>
          <a:p>
            <a:pPr eaLnBrk="1" hangingPunct="1">
              <a:buClrTx/>
              <a:buSzTx/>
              <a:buFontTx/>
            </a:pPr>
            <a:r>
              <a:rPr lang="es-ES" altLang="es-ES" sz="1800" dirty="0">
                <a:latin typeface="Arial" panose="020B0604020202020204" pitchFamily="34" charset="0"/>
              </a:rPr>
              <a:t>AUTOEVALUACI</a:t>
            </a:r>
            <a:r>
              <a:rPr lang="es-ES" altLang="es-ES" sz="1800" dirty="0">
                <a:latin typeface="Arial Unicode MS" pitchFamily="32" charset="0"/>
              </a:rPr>
              <a:t>Ó</a:t>
            </a:r>
            <a:r>
              <a:rPr lang="es-ES" altLang="es-ES" sz="1800" dirty="0">
                <a:latin typeface="Arial" panose="020B0604020202020204" pitchFamily="34" charset="0"/>
              </a:rPr>
              <a:t>N CON REFUERZO </a:t>
            </a:r>
            <a:endParaRPr lang="es-ES" altLang="es-ES" sz="1800" dirty="0">
              <a:latin typeface="Arial Unicode MS" pitchFamily="32" charset="0"/>
            </a:endParaRPr>
          </a:p>
          <a:p>
            <a:pPr eaLnBrk="1" hangingPunct="1">
              <a:buClrTx/>
              <a:buSzTx/>
              <a:buFontTx/>
            </a:pPr>
            <a:r>
              <a:rPr lang="es-ES" altLang="es-ES" sz="1800" dirty="0">
                <a:latin typeface="Arial Unicode MS" pitchFamily="32" charset="0"/>
              </a:rPr>
              <a:t>5 DEDOS</a:t>
            </a:r>
            <a:r>
              <a:rPr lang="es-ES" altLang="es-ES" sz="2400" dirty="0"/>
              <a:t> </a:t>
            </a:r>
            <a:endParaRPr lang="es-ES" altLang="es-ES" sz="2400" dirty="0"/>
          </a:p>
          <a:p>
            <a:pPr eaLnBrk="1" hangingPunct="1">
              <a:buClrTx/>
              <a:buSzTx/>
              <a:buFontTx/>
              <a:buNone/>
            </a:pPr>
            <a:endParaRPr lang="es-ES" altLang="es-ES" sz="2400" dirty="0"/>
          </a:p>
        </p:txBody>
      </p:sp>
      <p:sp>
        <p:nvSpPr>
          <p:cNvPr id="17412" name="Text Box 8"/>
          <p:cNvSpPr txBox="1"/>
          <p:nvPr/>
        </p:nvSpPr>
        <p:spPr>
          <a:xfrm>
            <a:off x="1524000" y="6096000"/>
            <a:ext cx="2895600" cy="457200"/>
          </a:xfrm>
          <a:prstGeom prst="rect">
            <a:avLst/>
          </a:prstGeom>
          <a:noFill/>
          <a:ln w="9525">
            <a:noFill/>
          </a:ln>
        </p:spPr>
        <p:txBody>
          <a:bodyPr anchor="t" anchorCtr="0">
            <a:spAutoFit/>
          </a:bodyPr>
          <a:p>
            <a:pPr>
              <a:spcBef>
                <a:spcPct val="50000"/>
              </a:spcBef>
            </a:pPr>
            <a:r>
              <a:rPr lang="es-ES" altLang="es-ES" b="1" dirty="0">
                <a:latin typeface="Arial Unicode MS" pitchFamily="32" charset="0"/>
              </a:rPr>
              <a:t>SESION 1</a:t>
            </a:r>
            <a:endParaRPr lang="es-ES" altLang="es-ES" b="1" dirty="0">
              <a:latin typeface="Arial Unicode MS"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7">
                                            <p:txEl>
                                              <p:charRg st="1" end="14"/>
                                            </p:txEl>
                                          </p:spTgt>
                                        </p:tgtEl>
                                        <p:attrNameLst>
                                          <p:attrName>style.visibility</p:attrName>
                                        </p:attrNameLst>
                                      </p:cBhvr>
                                      <p:to>
                                        <p:strVal val="visible"/>
                                      </p:to>
                                    </p:set>
                                    <p:anim calcmode="lin" valueType="num">
                                      <p:cBhvr additive="base">
                                        <p:cTn id="7" dur="500" fill="hold"/>
                                        <p:tgtEl>
                                          <p:spTgt spid="15367">
                                            <p:txEl>
                                              <p:charRg st="1" end="1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7">
                                            <p:txEl>
                                              <p:charRg st="1"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7">
                                            <p:txEl>
                                              <p:charRg st="14" end="35"/>
                                            </p:txEl>
                                          </p:spTgt>
                                        </p:tgtEl>
                                        <p:attrNameLst>
                                          <p:attrName>style.visibility</p:attrName>
                                        </p:attrNameLst>
                                      </p:cBhvr>
                                      <p:to>
                                        <p:strVal val="visible"/>
                                      </p:to>
                                    </p:set>
                                    <p:anim calcmode="lin" valueType="num">
                                      <p:cBhvr additive="base">
                                        <p:cTn id="13" dur="500" fill="hold"/>
                                        <p:tgtEl>
                                          <p:spTgt spid="15367">
                                            <p:txEl>
                                              <p:charRg st="14" end="3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7">
                                            <p:txEl>
                                              <p:charRg st="14" end="3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7">
                                            <p:txEl>
                                              <p:charRg st="35" end="55"/>
                                            </p:txEl>
                                          </p:spTgt>
                                        </p:tgtEl>
                                        <p:attrNameLst>
                                          <p:attrName>style.visibility</p:attrName>
                                        </p:attrNameLst>
                                      </p:cBhvr>
                                      <p:to>
                                        <p:strVal val="visible"/>
                                      </p:to>
                                    </p:set>
                                    <p:anim calcmode="lin" valueType="num">
                                      <p:cBhvr additive="base">
                                        <p:cTn id="19" dur="500" fill="hold"/>
                                        <p:tgtEl>
                                          <p:spTgt spid="15367">
                                            <p:txEl>
                                              <p:charRg st="35" end="5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7">
                                            <p:txEl>
                                              <p:charRg st="35" end="5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7">
                                            <p:txEl>
                                              <p:charRg st="55" end="68"/>
                                            </p:txEl>
                                          </p:spTgt>
                                        </p:tgtEl>
                                        <p:attrNameLst>
                                          <p:attrName>style.visibility</p:attrName>
                                        </p:attrNameLst>
                                      </p:cBhvr>
                                      <p:to>
                                        <p:strVal val="visible"/>
                                      </p:to>
                                    </p:set>
                                    <p:anim calcmode="lin" valueType="num">
                                      <p:cBhvr additive="base">
                                        <p:cTn id="25" dur="500" fill="hold"/>
                                        <p:tgtEl>
                                          <p:spTgt spid="15367">
                                            <p:txEl>
                                              <p:charRg st="55" end="6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7">
                                            <p:txEl>
                                              <p:charRg st="55" end="6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7">
                                            <p:txEl>
                                              <p:charRg st="68" end="83"/>
                                            </p:txEl>
                                          </p:spTgt>
                                        </p:tgtEl>
                                        <p:attrNameLst>
                                          <p:attrName>style.visibility</p:attrName>
                                        </p:attrNameLst>
                                      </p:cBhvr>
                                      <p:to>
                                        <p:strVal val="visible"/>
                                      </p:to>
                                    </p:set>
                                    <p:anim calcmode="lin" valueType="num">
                                      <p:cBhvr additive="base">
                                        <p:cTn id="31" dur="500" fill="hold"/>
                                        <p:tgtEl>
                                          <p:spTgt spid="15367">
                                            <p:txEl>
                                              <p:charRg st="68" end="8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7">
                                            <p:txEl>
                                              <p:charRg st="68" end="8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7">
                                            <p:txEl>
                                              <p:charRg st="84" end="95"/>
                                            </p:txEl>
                                          </p:spTgt>
                                        </p:tgtEl>
                                        <p:attrNameLst>
                                          <p:attrName>style.visibility</p:attrName>
                                        </p:attrNameLst>
                                      </p:cBhvr>
                                      <p:to>
                                        <p:strVal val="visible"/>
                                      </p:to>
                                    </p:set>
                                    <p:anim calcmode="lin" valueType="num">
                                      <p:cBhvr additive="base">
                                        <p:cTn id="37" dur="500" fill="hold"/>
                                        <p:tgtEl>
                                          <p:spTgt spid="15367">
                                            <p:txEl>
                                              <p:charRg st="84" end="9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7">
                                            <p:txEl>
                                              <p:charRg st="84" end="9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7">
                                            <p:txEl>
                                              <p:charRg st="95" end="113"/>
                                            </p:txEl>
                                          </p:spTgt>
                                        </p:tgtEl>
                                        <p:attrNameLst>
                                          <p:attrName>style.visibility</p:attrName>
                                        </p:attrNameLst>
                                      </p:cBhvr>
                                      <p:to>
                                        <p:strVal val="visible"/>
                                      </p:to>
                                    </p:set>
                                    <p:anim calcmode="lin" valueType="num">
                                      <p:cBhvr additive="base">
                                        <p:cTn id="43" dur="500" fill="hold"/>
                                        <p:tgtEl>
                                          <p:spTgt spid="15367">
                                            <p:txEl>
                                              <p:charRg st="95" end="1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7">
                                            <p:txEl>
                                              <p:charRg st="95" end="11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7">
                                            <p:txEl>
                                              <p:charRg st="113" end="142"/>
                                            </p:txEl>
                                          </p:spTgt>
                                        </p:tgtEl>
                                        <p:attrNameLst>
                                          <p:attrName>style.visibility</p:attrName>
                                        </p:attrNameLst>
                                      </p:cBhvr>
                                      <p:to>
                                        <p:strVal val="visible"/>
                                      </p:to>
                                    </p:set>
                                    <p:anim calcmode="lin" valueType="num">
                                      <p:cBhvr additive="base">
                                        <p:cTn id="49" dur="500" fill="hold"/>
                                        <p:tgtEl>
                                          <p:spTgt spid="15367">
                                            <p:txEl>
                                              <p:charRg st="113" end="14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7">
                                            <p:txEl>
                                              <p:charRg st="113" end="14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67">
                                            <p:txEl>
                                              <p:charRg st="142" end="151"/>
                                            </p:txEl>
                                          </p:spTgt>
                                        </p:tgtEl>
                                        <p:attrNameLst>
                                          <p:attrName>style.visibility</p:attrName>
                                        </p:attrNameLst>
                                      </p:cBhvr>
                                      <p:to>
                                        <p:strVal val="visible"/>
                                      </p:to>
                                    </p:set>
                                    <p:anim calcmode="lin" valueType="num">
                                      <p:cBhvr additive="base">
                                        <p:cTn id="55" dur="500" fill="hold"/>
                                        <p:tgtEl>
                                          <p:spTgt spid="15367">
                                            <p:txEl>
                                              <p:charRg st="142" end="15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367">
                                            <p:txEl>
                                              <p:charRg st="142" end="15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685800" y="228600"/>
            <a:ext cx="7772400" cy="838200"/>
          </a:xfrm>
          <a:ln/>
        </p:spPr>
        <p:txBody>
          <a:bodyPr vert="horz" wrap="square" lIns="91440" tIns="45720" rIns="91440" bIns="45720" anchor="ctr" anchorCtr="0"/>
          <a:p>
            <a:pPr eaLnBrk="1" hangingPunct="1"/>
            <a:r>
              <a:rPr lang="es-ES" altLang="es-ES" sz="3600" b="1" dirty="0">
                <a:latin typeface="Arial Unicode MS" pitchFamily="32" charset="0"/>
              </a:rPr>
              <a:t>EVALUACION</a:t>
            </a:r>
            <a:endParaRPr lang="es-ES" altLang="es-ES" sz="3600" b="1" dirty="0">
              <a:latin typeface="Arial Unicode MS" pitchFamily="32" charset="0"/>
            </a:endParaRPr>
          </a:p>
        </p:txBody>
      </p:sp>
      <p:sp>
        <p:nvSpPr>
          <p:cNvPr id="19458" name="Rectangle 3"/>
          <p:cNvSpPr>
            <a:spLocks noGrp="1"/>
          </p:cNvSpPr>
          <p:nvPr>
            <p:ph sz="half" idx="1" hasCustomPrompt="1"/>
          </p:nvPr>
        </p:nvSpPr>
        <p:spPr>
          <a:xfrm>
            <a:off x="685800" y="990600"/>
            <a:ext cx="3810000" cy="5105400"/>
          </a:xfrm>
          <a:ln/>
        </p:spPr>
        <p:txBody>
          <a:bodyPr vert="horz" wrap="square" lIns="91440" tIns="45720" rIns="91440" bIns="45720" anchor="t" anchorCtr="0"/>
          <a:p>
            <a:pPr algn="just" eaLnBrk="1" hangingPunct="1">
              <a:lnSpc>
                <a:spcPct val="90000"/>
              </a:lnSpc>
              <a:spcBef>
                <a:spcPct val="0"/>
              </a:spcBef>
              <a:buClrTx/>
              <a:buSzTx/>
              <a:buFontTx/>
              <a:buNone/>
            </a:pPr>
            <a:r>
              <a:rPr lang="en-US" altLang="es-ES" sz="1800" b="1" dirty="0">
                <a:latin typeface="Arial Unicode MS" pitchFamily="32" charset="0"/>
                <a:ea typeface="+mn-ea"/>
                <a:cs typeface="+mn-cs"/>
              </a:rPr>
              <a:t>NIÑO Y FAMILIA</a:t>
            </a:r>
            <a:r>
              <a:rPr lang="en-US" altLang="es-ES" sz="1800" dirty="0">
                <a:latin typeface="Arial Unicode MS" pitchFamily="32" charset="0"/>
                <a:ea typeface="+mn-ea"/>
                <a:cs typeface="+mn-cs"/>
              </a:rPr>
              <a:t>: </a:t>
            </a:r>
            <a:endParaRPr lang="en-US" altLang="es-ES" sz="1800" dirty="0">
              <a:latin typeface="Arial Unicode MS" pitchFamily="32" charset="0"/>
              <a:ea typeface="+mn-ea"/>
              <a:cs typeface="+mn-cs"/>
            </a:endParaRPr>
          </a:p>
          <a:p>
            <a:pPr>
              <a:lnSpc>
                <a:spcPct val="90000"/>
              </a:lnSpc>
              <a:spcBef>
                <a:spcPct val="0"/>
              </a:spcBef>
              <a:buClrTx/>
              <a:buSzTx/>
              <a:buFontTx/>
              <a:buNone/>
            </a:pPr>
            <a:r>
              <a:rPr lang="en-US" altLang="es-ES" sz="1800" dirty="0">
                <a:latin typeface="Arial Unicode MS" pitchFamily="32" charset="0"/>
                <a:ea typeface="+mn-ea"/>
                <a:cs typeface="+mn-cs"/>
              </a:rPr>
              <a:t>Historia evolutiva del niño / familia</a:t>
            </a:r>
            <a:endParaRPr lang="en-US" altLang="es-ES" sz="1800" dirty="0">
              <a:latin typeface="Arial Unicode MS" pitchFamily="32" charset="0"/>
              <a:ea typeface="+mn-ea"/>
              <a:cs typeface="+mn-cs"/>
            </a:endParaRPr>
          </a:p>
          <a:p>
            <a:pPr>
              <a:lnSpc>
                <a:spcPct val="90000"/>
              </a:lnSpc>
              <a:spcBef>
                <a:spcPct val="0"/>
              </a:spcBef>
              <a:buClrTx/>
              <a:buSzTx/>
              <a:buFontTx/>
              <a:buNone/>
            </a:pPr>
            <a:endParaRPr lang="en-US" altLang="es-ES" sz="1800" dirty="0">
              <a:latin typeface="Arial Unicode MS" pitchFamily="32" charset="0"/>
              <a:ea typeface="+mn-ea"/>
              <a:cs typeface="+mn-cs"/>
            </a:endParaRPr>
          </a:p>
          <a:p>
            <a:pPr>
              <a:lnSpc>
                <a:spcPct val="90000"/>
              </a:lnSpc>
              <a:spcBef>
                <a:spcPct val="0"/>
              </a:spcBef>
              <a:buClrTx/>
              <a:buSzTx/>
              <a:buFontTx/>
              <a:buNone/>
            </a:pPr>
            <a:r>
              <a:rPr lang="en-US" altLang="es-ES" sz="1800" dirty="0">
                <a:latin typeface="Arial Unicode MS" pitchFamily="32" charset="0"/>
                <a:ea typeface="+mn-ea"/>
                <a:cs typeface="+mn-cs"/>
              </a:rPr>
              <a:t>Presencia de sintomatología. </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Estilo educativo y estrategias para</a:t>
            </a: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manejar las conductas negativas. </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Tratamientos anteriores y actuales. </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Problemas de aprendizaje</a:t>
            </a: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/Atención / impulsividad.</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Necesidades de adaptación de la</a:t>
            </a: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dinámica familiar y/o de otros</a:t>
            </a: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contextos de interacción. </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Evaluación cognitiva-conductual. </a:t>
            </a:r>
            <a:endParaRPr lang="en-US" altLang="es-ES" sz="1800" dirty="0">
              <a:latin typeface="Arial Unicode MS" pitchFamily="32" charset="0"/>
              <a:ea typeface="+mn-ea"/>
              <a:cs typeface="+mn-cs"/>
            </a:endParaRPr>
          </a:p>
          <a:p>
            <a:pPr algn="just">
              <a:lnSpc>
                <a:spcPct val="90000"/>
              </a:lnSpc>
              <a:spcBef>
                <a:spcPct val="0"/>
              </a:spcBef>
              <a:buClrTx/>
              <a:buSzTx/>
              <a:buFontTx/>
              <a:buNone/>
            </a:pP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Fase de afrontamiento del</a:t>
            </a:r>
            <a:endParaRPr lang="en-US" altLang="es-ES" sz="1800" dirty="0">
              <a:latin typeface="Arial Unicode MS" pitchFamily="32" charset="0"/>
              <a:ea typeface="+mn-ea"/>
              <a:cs typeface="+mn-cs"/>
            </a:endParaRPr>
          </a:p>
          <a:p>
            <a:pPr algn="just">
              <a:lnSpc>
                <a:spcPct val="90000"/>
              </a:lnSpc>
              <a:spcBef>
                <a:spcPct val="0"/>
              </a:spcBef>
              <a:buClrTx/>
              <a:buSzTx/>
              <a:buFontTx/>
              <a:buNone/>
            </a:pPr>
            <a:r>
              <a:rPr lang="en-US" altLang="es-ES" sz="1800" dirty="0">
                <a:latin typeface="Arial Unicode MS" pitchFamily="32" charset="0"/>
                <a:ea typeface="+mn-ea"/>
                <a:cs typeface="+mn-cs"/>
              </a:rPr>
              <a:t>problema. </a:t>
            </a:r>
            <a:endParaRPr lang="es-ES" altLang="es-ES" sz="1800" dirty="0">
              <a:latin typeface="Arial Unicode MS" pitchFamily="32" charset="0"/>
              <a:ea typeface="Arial" panose="020B0604020202020204" pitchFamily="34" charset="0"/>
              <a:cs typeface="+mn-cs"/>
            </a:endParaRPr>
          </a:p>
        </p:txBody>
      </p:sp>
      <p:sp>
        <p:nvSpPr>
          <p:cNvPr id="19459" name="Rectangle 4"/>
          <p:cNvSpPr>
            <a:spLocks noGrp="1"/>
          </p:cNvSpPr>
          <p:nvPr>
            <p:ph sz="half" idx="2" hasCustomPrompt="1"/>
          </p:nvPr>
        </p:nvSpPr>
        <p:spPr>
          <a:xfrm>
            <a:off x="5029200" y="990600"/>
            <a:ext cx="3810000" cy="4114800"/>
          </a:xfrm>
          <a:ln/>
        </p:spPr>
        <p:txBody>
          <a:bodyPr vert="horz" wrap="square" lIns="91440" tIns="45720" rIns="91440" bIns="45720" anchor="t" anchorCtr="0"/>
          <a:p>
            <a:pPr algn="just" eaLnBrk="1" hangingPunct="1">
              <a:buClrTx/>
              <a:buSzTx/>
              <a:buFontTx/>
              <a:buNone/>
            </a:pPr>
            <a:r>
              <a:rPr lang="es-ES" altLang="es-ES" sz="1800" b="1" dirty="0">
                <a:latin typeface="Arial" panose="020B0604020202020204" pitchFamily="34" charset="0"/>
                <a:ea typeface="+mn-ea"/>
                <a:cs typeface="+mn-cs"/>
              </a:rPr>
              <a:t>CENTRO ESCOLAR:</a:t>
            </a:r>
            <a:endParaRPr lang="es-ES" altLang="es-ES" sz="1800" dirty="0">
              <a:latin typeface="Arial Unicode MS" pitchFamily="32"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H</a:t>
            </a:r>
            <a:r>
              <a:rPr lang="es-ES" altLang="es-ES" sz="1800" dirty="0">
                <a:latin typeface="+mn-lt"/>
                <a:ea typeface="+mn-ea"/>
                <a:cs typeface="+mn-cs"/>
              </a:rPr>
              <a:t>á</a:t>
            </a:r>
            <a:r>
              <a:rPr lang="es-ES" altLang="es-ES" sz="1800" dirty="0">
                <a:latin typeface="Arial" panose="020B0604020202020204" pitchFamily="34" charset="0"/>
                <a:ea typeface="+mn-ea"/>
                <a:cs typeface="+mn-cs"/>
              </a:rPr>
              <a:t>bitos acad</a:t>
            </a:r>
            <a:r>
              <a:rPr lang="es-ES" altLang="es-ES" sz="1800" dirty="0">
                <a:latin typeface="+mn-lt"/>
                <a:ea typeface="+mn-ea"/>
                <a:cs typeface="+mn-cs"/>
              </a:rPr>
              <a:t>é</a:t>
            </a:r>
            <a:r>
              <a:rPr lang="es-ES" altLang="es-ES" sz="1800" dirty="0">
                <a:latin typeface="Arial" panose="020B0604020202020204" pitchFamily="34" charset="0"/>
                <a:ea typeface="+mn-ea"/>
                <a:cs typeface="+mn-cs"/>
              </a:rPr>
              <a:t>micos y rendimiento</a:t>
            </a:r>
            <a:endParaRPr lang="es-ES" altLang="es-ES" sz="1800" dirty="0">
              <a:latin typeface="Arial" panose="020B0604020202020204" pitchFamily="34"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escolar</a:t>
            </a:r>
            <a:endParaRPr lang="es-ES" altLang="es-ES" sz="1800" dirty="0">
              <a:latin typeface="Arial Unicode MS" pitchFamily="32" charset="0"/>
              <a:ea typeface="+mn-ea"/>
              <a:cs typeface="+mn-cs"/>
            </a:endParaRPr>
          </a:p>
          <a:p>
            <a:pPr algn="just" eaLnBrk="1" hangingPunct="1">
              <a:buClrTx/>
              <a:buSzTx/>
              <a:buFontTx/>
              <a:buNone/>
            </a:pPr>
            <a:r>
              <a:rPr lang="es-ES" altLang="es-ES" sz="1800" dirty="0">
                <a:latin typeface="Arial" panose="020B0604020202020204" pitchFamily="34" charset="0"/>
                <a:ea typeface="+mn-ea"/>
                <a:cs typeface="+mn-cs"/>
              </a:rPr>
              <a:t>Comportamiento. </a:t>
            </a:r>
            <a:endParaRPr lang="es-ES" altLang="es-ES" sz="1800" dirty="0">
              <a:latin typeface="Arial Unicode MS" pitchFamily="32"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Cumplimiento de sintomatolog</a:t>
            </a:r>
            <a:r>
              <a:rPr lang="es-ES" altLang="es-ES" sz="1800" dirty="0">
                <a:latin typeface="+mn-lt"/>
                <a:ea typeface="+mn-ea"/>
                <a:cs typeface="+mn-cs"/>
              </a:rPr>
              <a:t>í</a:t>
            </a:r>
            <a:r>
              <a:rPr lang="es-ES" altLang="es-ES" sz="1800" dirty="0">
                <a:latin typeface="Arial" panose="020B0604020202020204" pitchFamily="34" charset="0"/>
                <a:ea typeface="+mn-ea"/>
                <a:cs typeface="+mn-cs"/>
              </a:rPr>
              <a:t>a.</a:t>
            </a:r>
            <a:endParaRPr lang="es-ES" altLang="es-ES" sz="1800" dirty="0">
              <a:latin typeface="Arial" panose="020B0604020202020204" pitchFamily="34" charset="0"/>
              <a:ea typeface="+mn-ea"/>
              <a:cs typeface="+mn-cs"/>
            </a:endParaRPr>
          </a:p>
          <a:p>
            <a:pPr eaLnBrk="1" hangingPunct="1">
              <a:buClrTx/>
              <a:buSzTx/>
              <a:buFontTx/>
              <a:buNone/>
            </a:pPr>
            <a:r>
              <a:rPr lang="es-ES" altLang="es-ES" sz="1800" dirty="0">
                <a:latin typeface="Arial" panose="020B0604020202020204" pitchFamily="34" charset="0"/>
                <a:ea typeface="+mn-ea"/>
                <a:cs typeface="+mn-cs"/>
              </a:rPr>
              <a:t>Criterios diagn</a:t>
            </a:r>
            <a:r>
              <a:rPr lang="es-ES" altLang="es-ES" sz="1800" dirty="0">
                <a:latin typeface="+mn-lt"/>
                <a:ea typeface="+mn-ea"/>
                <a:cs typeface="+mn-cs"/>
              </a:rPr>
              <a:t>ó</a:t>
            </a:r>
            <a:r>
              <a:rPr lang="es-ES" altLang="es-ES" sz="1800" dirty="0">
                <a:latin typeface="Arial" panose="020B0604020202020204" pitchFamily="34" charset="0"/>
                <a:ea typeface="+mn-ea"/>
                <a:cs typeface="+mn-cs"/>
              </a:rPr>
              <a:t>sticos. </a:t>
            </a:r>
            <a:endParaRPr lang="es-ES" altLang="es-ES" sz="1800" dirty="0">
              <a:latin typeface="Arial" panose="020B0604020202020204" pitchFamily="34" charset="0"/>
              <a:ea typeface="+mn-ea"/>
              <a:cs typeface="+mn-cs"/>
            </a:endParaRPr>
          </a:p>
          <a:p>
            <a:pPr eaLnBrk="1" hangingPunct="1">
              <a:buClrTx/>
              <a:buSzTx/>
              <a:buFontTx/>
              <a:buNone/>
            </a:pPr>
            <a:endParaRPr lang="es-ES" altLang="es-ES" sz="1800" dirty="0">
              <a:latin typeface="Arial" panose="020B0604020202020204" pitchFamily="34" charset="0"/>
              <a:ea typeface="+mn-ea"/>
              <a:cs typeface="+mn-cs"/>
            </a:endParaRPr>
          </a:p>
          <a:p>
            <a:pPr eaLnBrk="1" hangingPunct="1">
              <a:buClrTx/>
              <a:buSzTx/>
              <a:buFontTx/>
              <a:buNone/>
            </a:pPr>
            <a:endParaRPr lang="es-ES" altLang="es-ES" sz="1800" dirty="0">
              <a:latin typeface="Arial" panose="020B0604020202020204" pitchFamily="34" charset="0"/>
              <a:ea typeface="+mn-ea"/>
              <a:cs typeface="+mn-cs"/>
            </a:endParaRPr>
          </a:p>
          <a:p>
            <a:pPr eaLnBrk="1" hangingPunct="1">
              <a:buClrTx/>
              <a:buSzTx/>
              <a:buFontTx/>
              <a:buNone/>
            </a:pPr>
            <a:endParaRPr lang="es-ES" altLang="es-ES" sz="1800" dirty="0">
              <a:latin typeface="Arial" panose="020B0604020202020204" pitchFamily="34" charset="0"/>
              <a:ea typeface="+mn-ea"/>
              <a:cs typeface="+mn-cs"/>
            </a:endParaRPr>
          </a:p>
          <a:p>
            <a:pPr eaLnBrk="1" hangingPunct="1">
              <a:buClrTx/>
              <a:buSzTx/>
              <a:buFontTx/>
              <a:buNone/>
            </a:pPr>
            <a:endParaRPr lang="es-ES" altLang="es-ES" sz="1800" dirty="0">
              <a:latin typeface="Arial" panose="020B0604020202020204" pitchFamily="34" charset="0"/>
              <a:ea typeface="+mn-ea"/>
              <a:cs typeface="+mn-cs"/>
            </a:endParaRPr>
          </a:p>
          <a:p>
            <a:pPr eaLnBrk="1" hangingPunct="1">
              <a:buClrTx/>
              <a:buSzTx/>
              <a:buFontTx/>
              <a:buNone/>
            </a:pPr>
            <a:r>
              <a:rPr lang="es-ES" altLang="es-ES" sz="1800" dirty="0">
                <a:solidFill>
                  <a:schemeClr val="tx2"/>
                </a:solidFill>
                <a:latin typeface="Arial" panose="020B0604020202020204" pitchFamily="34" charset="0"/>
                <a:ea typeface="+mn-ea"/>
                <a:cs typeface="+mn-cs"/>
              </a:rPr>
              <a:t>REGISTRO DE INFORMACI</a:t>
            </a:r>
            <a:r>
              <a:rPr lang="es-ES" altLang="es-ES" sz="1800" dirty="0">
                <a:solidFill>
                  <a:schemeClr val="tx2"/>
                </a:solidFill>
                <a:latin typeface="+mn-lt"/>
                <a:ea typeface="+mn-ea"/>
                <a:cs typeface="+mn-cs"/>
              </a:rPr>
              <a:t>Ó</a:t>
            </a:r>
            <a:r>
              <a:rPr lang="es-ES" altLang="es-ES" sz="1800" dirty="0">
                <a:solidFill>
                  <a:schemeClr val="tx2"/>
                </a:solidFill>
                <a:latin typeface="Arial" panose="020B0604020202020204" pitchFamily="34" charset="0"/>
                <a:ea typeface="+mn-ea"/>
                <a:cs typeface="+mn-cs"/>
              </a:rPr>
              <a:t>N. Modelo RETO. </a:t>
            </a:r>
            <a:endParaRPr lang="es-ES" altLang="es-ES" sz="1800" dirty="0">
              <a:solidFill>
                <a:schemeClr val="tx2"/>
              </a:solidFill>
              <a:latin typeface="Arial" panose="020B0604020202020204" pitchFamily="34" charset="0"/>
              <a:ea typeface="Arial" panose="020B0604020202020204" pitchFamily="34" charset="0"/>
              <a:cs typeface="+mn-cs"/>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24794</Words>
  <Application>WPS Presentation</Application>
  <PresentationFormat>Presentación en pantalla (4:3)</PresentationFormat>
  <Paragraphs>885</Paragraphs>
  <Slides>62</Slides>
  <Notes>61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62</vt:i4>
      </vt:variant>
    </vt:vector>
  </HeadingPairs>
  <TitlesOfParts>
    <vt:vector size="69" baseType="lpstr">
      <vt:lpstr>Arial</vt:lpstr>
      <vt:lpstr>SimSun</vt:lpstr>
      <vt:lpstr>Wingdings</vt:lpstr>
      <vt:lpstr>Arial Unicode MS</vt:lpstr>
      <vt:lpstr>Times New Roman</vt:lpstr>
      <vt:lpstr>Microsoft YaHei</vt:lpstr>
      <vt:lpstr>Diseño predeterminado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dc:creator>
  <cp:lastModifiedBy>isabel garcia</cp:lastModifiedBy>
  <cp:revision>76</cp:revision>
  <dcterms:created xsi:type="dcterms:W3CDTF">2011-02-20T11:10:58Z</dcterms:created>
  <dcterms:modified xsi:type="dcterms:W3CDTF">2025-10-25T06:17:33Z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F3A3EB810AB84ACBB757547CFD8D3898_13</vt:lpwstr>
  </property>
  <property fmtid="{D5CDD505-2E9C-101B-9397-08002B2CF9AE}" pid="3" name="KSOProductBuildVer">
    <vt:lpwstr>3082-12.2.0.13431</vt:lpwstr>
  </property>
</Properties>
</file>