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7" r:id="rId3"/>
    <p:sldId id="258" r:id="rId4"/>
    <p:sldId id="263" r:id="rId6"/>
    <p:sldId id="259" r:id="rId7"/>
    <p:sldId id="261" r:id="rId8"/>
    <p:sldId id="262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42" d="100"/>
          <a:sy n="4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50C9CA-1DC7-48DF-84F8-ECE7E69FFAD1}" type="datetimeFigureOut">
              <a:rPr lang="es-ES" smtClean="0"/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F8182F-6ACF-4B9B-BCCF-EC6DD6FF6566}" type="slidenum">
              <a:rPr lang="es-ES" smtClean="0"/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8182F-6ACF-4B9B-BCCF-EC6DD6FF6566}" type="slidenum">
              <a:rPr lang="es-ES" smtClean="0"/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0952F4-4024-4822-8F27-A1CCBC048893}" type="slidenum">
              <a:rPr lang="es-ES" smtClean="0"/>
            </a:fld>
            <a:endParaRPr lang="es-ES" smtClean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Rectángulo"/>
          <p:cNvSpPr>
            <a:spLocks noChangeArrowheads="1"/>
          </p:cNvSpPr>
          <p:nvPr/>
        </p:nvSpPr>
        <p:spPr bwMode="auto">
          <a:xfrm>
            <a:off x="1692275" y="765175"/>
            <a:ext cx="6102350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s-ES" dirty="0"/>
              <a:t>TRATAMIENTO </a:t>
            </a:r>
            <a:r>
              <a:rPr lang="es-ES" sz="3200" dirty="0">
                <a:solidFill>
                  <a:schemeClr val="accent6"/>
                </a:solidFill>
              </a:rPr>
              <a:t>INTEGRAL</a:t>
            </a:r>
            <a:r>
              <a:rPr lang="es-ES" dirty="0"/>
              <a:t> TDAH</a:t>
            </a:r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1692275" y="2060258"/>
            <a:ext cx="2305050" cy="2016125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FAMILIAR</a:t>
            </a: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sz="1600" dirty="0" err="1">
                <a:latin typeface="Arial" panose="020B0604020202020204" pitchFamily="34" charset="0"/>
                <a:cs typeface="Arial" panose="020B0604020202020204" pitchFamily="34" charset="0"/>
              </a:rPr>
              <a:t>psicoeducac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. E. </a:t>
            </a:r>
            <a:r>
              <a:rPr lang="es-ES" sz="1600" dirty="0" err="1">
                <a:latin typeface="Arial" panose="020B0604020202020204" pitchFamily="34" charset="0"/>
                <a:cs typeface="Arial" panose="020B0604020202020204" pitchFamily="34" charset="0"/>
              </a:rPr>
              <a:t>Padres,etc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3 Elipse"/>
          <p:cNvSpPr/>
          <p:nvPr/>
        </p:nvSpPr>
        <p:spPr>
          <a:xfrm>
            <a:off x="5580063" y="1916748"/>
            <a:ext cx="2376487" cy="20161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REEDUCACION PSICOPED</a:t>
            </a:r>
            <a:r>
              <a:rPr lang="es-ES" dirty="0"/>
              <a:t>.</a:t>
            </a:r>
            <a:endParaRPr lang="es-ES" dirty="0"/>
          </a:p>
        </p:txBody>
      </p:sp>
      <p:sp>
        <p:nvSpPr>
          <p:cNvPr id="5" name="4 Elipse"/>
          <p:cNvSpPr/>
          <p:nvPr/>
        </p:nvSpPr>
        <p:spPr>
          <a:xfrm>
            <a:off x="3995738" y="2996883"/>
            <a:ext cx="2305050" cy="20161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PSICOTERAP COG-COND. Y FAMILIAR</a:t>
            </a: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5 Elipse"/>
          <p:cNvSpPr/>
          <p:nvPr/>
        </p:nvSpPr>
        <p:spPr>
          <a:xfrm>
            <a:off x="1835785" y="3645535"/>
            <a:ext cx="2808288" cy="20161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FARMACOLOGICO</a:t>
            </a: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6 Elipse"/>
          <p:cNvSpPr/>
          <p:nvPr/>
        </p:nvSpPr>
        <p:spPr>
          <a:xfrm>
            <a:off x="3591560" y="1556703"/>
            <a:ext cx="2303463" cy="2016125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ESCOLAR</a:t>
            </a:r>
            <a:endParaRPr lang="es-ES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s-E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(ADAPT METODOLG).</a:t>
            </a:r>
            <a:endParaRPr lang="es-ES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uadro de texto 1"/>
          <p:cNvSpPr txBox="1"/>
          <p:nvPr/>
        </p:nvSpPr>
        <p:spPr>
          <a:xfrm>
            <a:off x="5147945" y="6237605"/>
            <a:ext cx="3092450" cy="368300"/>
          </a:xfrm>
          <a:prstGeom prst="rect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wrap="square" rtlCol="0">
            <a:spAutoFit/>
          </a:bodyPr>
          <a:p>
            <a:r>
              <a:rPr lang="es-ES" altLang="en-US"/>
              <a:t>isabelgcabezas@gmail.com</a:t>
            </a:r>
            <a:endParaRPr lang="es-E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es-ES" sz="1600" b="1" dirty="0" smtClean="0"/>
            </a:br>
            <a:br>
              <a:rPr lang="es-ES" sz="1600" b="1" dirty="0"/>
            </a:br>
            <a:br>
              <a:rPr lang="es-ES" sz="1600" b="1" dirty="0" smtClean="0"/>
            </a:br>
            <a:br>
              <a:rPr lang="es-ES" sz="1600" b="1" dirty="0"/>
            </a:br>
            <a:br>
              <a:rPr lang="es-ES" sz="1600" b="1" dirty="0" smtClean="0"/>
            </a:br>
            <a:br>
              <a:rPr lang="es-ES" sz="1600" b="1" dirty="0"/>
            </a:br>
            <a:br>
              <a:rPr lang="es-ES" sz="1600" b="1" dirty="0" smtClean="0"/>
            </a:br>
            <a:br>
              <a:rPr lang="es-ES" sz="1600" b="1" dirty="0"/>
            </a:br>
            <a:br>
              <a:rPr lang="es-ES" sz="1600" b="1" dirty="0" smtClean="0"/>
            </a:br>
            <a:br>
              <a:rPr lang="es-ES" sz="1600" b="1" dirty="0"/>
            </a:br>
            <a:br>
              <a:rPr lang="es-ES" sz="1600" b="1" dirty="0" smtClean="0"/>
            </a:br>
            <a:br>
              <a:rPr lang="es-ES" sz="1600" b="1" dirty="0"/>
            </a:br>
            <a:br>
              <a:rPr lang="es-ES" sz="1600" b="1" dirty="0" smtClean="0"/>
            </a:br>
            <a:br>
              <a:rPr lang="es-ES" sz="1600" b="1" dirty="0"/>
            </a:br>
            <a:br>
              <a:rPr lang="es-ES" sz="1600" b="1" dirty="0" smtClean="0"/>
            </a:br>
            <a:br>
              <a:rPr lang="es-ES" sz="1600" b="1" dirty="0"/>
            </a:br>
            <a:br>
              <a:rPr lang="es-ES" sz="1600" b="1" dirty="0" smtClean="0"/>
            </a:br>
            <a:br>
              <a:rPr lang="es-ES" sz="1600" b="1" dirty="0"/>
            </a:br>
            <a:br>
              <a:rPr lang="es-ES" sz="1600" b="1" dirty="0" smtClean="0"/>
            </a:br>
            <a:endParaRPr lang="es-ES" sz="1600" dirty="0"/>
          </a:p>
        </p:txBody>
      </p:sp>
      <p:sp>
        <p:nvSpPr>
          <p:cNvPr id="4" name="CuadroTexto 3"/>
          <p:cNvSpPr txBox="1"/>
          <p:nvPr/>
        </p:nvSpPr>
        <p:spPr>
          <a:xfrm>
            <a:off x="1043608" y="678974"/>
            <a:ext cx="705678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 smtClean="0"/>
          </a:p>
          <a:p>
            <a:endParaRPr lang="es-ES" dirty="0"/>
          </a:p>
          <a:p>
            <a:pPr algn="ctr"/>
            <a:r>
              <a:rPr lang="es-ES" dirty="0" smtClean="0"/>
              <a:t>EVALÚA CONTENIDO Y NO CONTINENTE</a:t>
            </a:r>
            <a:endParaRPr lang="es-ES" dirty="0" smtClean="0"/>
          </a:p>
          <a:p>
            <a:endParaRPr lang="es-ES" dirty="0"/>
          </a:p>
          <a:p>
            <a:r>
              <a:rPr lang="es-ES" i="1" dirty="0" smtClean="0">
                <a:solidFill>
                  <a:schemeClr val="accent1"/>
                </a:solidFill>
              </a:rPr>
              <a:t>+(1-3) PUNTOS por errores relacionados con DÉFICIT causas del TDAH</a:t>
            </a:r>
            <a:endParaRPr lang="es-ES" i="1" dirty="0" smtClean="0">
              <a:solidFill>
                <a:schemeClr val="accent1"/>
              </a:solidFill>
            </a:endParaRPr>
          </a:p>
          <a:p>
            <a:endParaRPr lang="es-ES" i="1" dirty="0">
              <a:solidFill>
                <a:schemeClr val="accent1"/>
              </a:solidFill>
            </a:endParaRPr>
          </a:p>
          <a:p>
            <a:endParaRPr lang="es-ES" dirty="0" smtClean="0"/>
          </a:p>
          <a:p>
            <a:pPr algn="ctr"/>
            <a:r>
              <a:rPr lang="es-ES" dirty="0" smtClean="0"/>
              <a:t>FACILITA EL ACCESO AL EXAMEN HECHO (COPIA)</a:t>
            </a:r>
            <a:endParaRPr lang="es-ES" dirty="0" smtClean="0"/>
          </a:p>
          <a:p>
            <a:endParaRPr lang="es-ES" dirty="0" smtClean="0"/>
          </a:p>
          <a:p>
            <a:r>
              <a:rPr lang="es-ES" i="1" dirty="0" smtClean="0">
                <a:solidFill>
                  <a:schemeClr val="accent1"/>
                </a:solidFill>
              </a:rPr>
              <a:t>EL CEREBRO CON TDAH necesita ensayar sobre los errores</a:t>
            </a:r>
            <a:endParaRPr lang="es-ES" i="1" dirty="0" smtClean="0">
              <a:solidFill>
                <a:schemeClr val="accent1"/>
              </a:solidFill>
            </a:endParaRPr>
          </a:p>
          <a:p>
            <a:endParaRPr lang="es-ES" dirty="0"/>
          </a:p>
          <a:p>
            <a:pPr algn="ctr"/>
            <a:r>
              <a:rPr lang="es-ES" dirty="0" smtClean="0"/>
              <a:t>ASEGURA QUE CONOCE LAS FECHAS LÍMITES DE ENTREGA y la METODOLOGIA DE EVALUACION.</a:t>
            </a:r>
            <a:endParaRPr lang="es-ES" dirty="0" smtClean="0"/>
          </a:p>
          <a:p>
            <a:pPr algn="ctr"/>
            <a:endParaRPr lang="es-ES" dirty="0"/>
          </a:p>
          <a:p>
            <a:pPr algn="ctr"/>
            <a:r>
              <a:rPr lang="es-ES" i="1" dirty="0" smtClean="0">
                <a:solidFill>
                  <a:schemeClr val="accent1"/>
                </a:solidFill>
              </a:rPr>
              <a:t>FAVORECE LA COMUNICACIÓN CON LA FAMILIA como “MEMORIAS DE TRABAJO NO VERBAL” externas…</a:t>
            </a:r>
            <a:endParaRPr lang="es-ES" i="1" dirty="0" smtClean="0">
              <a:solidFill>
                <a:schemeClr val="accent1"/>
              </a:solidFill>
            </a:endParaRPr>
          </a:p>
          <a:p>
            <a:pPr algn="ctr"/>
            <a:endParaRPr lang="es-ES" dirty="0" smtClean="0"/>
          </a:p>
          <a:p>
            <a:pPr algn="ctr"/>
            <a:r>
              <a:rPr lang="es-ES" dirty="0" smtClean="0"/>
              <a:t>Durante INFANTIL-PRIMARIA-SECUNDARIA-formación superior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619672" y="404664"/>
            <a:ext cx="633670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 smtClean="0">
                <a:solidFill>
                  <a:schemeClr val="accent6"/>
                </a:solidFill>
              </a:rPr>
              <a:t>POR QUÉ ES NECESARIO EL TRATAMIENTO ESCOLAR</a:t>
            </a:r>
            <a:endParaRPr lang="es-ES" sz="2000" b="1" dirty="0">
              <a:solidFill>
                <a:schemeClr val="accent6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187624" y="1124744"/>
            <a:ext cx="72008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s-ES" dirty="0" smtClean="0"/>
              <a:t>TRASTORNO RELACIONADO CON INMADUREZ EJECUTIVA, DE LA ATENCIÓN E INHIBICIÓN CEREBRAL.</a:t>
            </a:r>
            <a:endParaRPr lang="es-ES" dirty="0" smtClean="0"/>
          </a:p>
          <a:p>
            <a:pPr marL="342900" indent="-342900">
              <a:buAutoNum type="arabicPeriod"/>
            </a:pPr>
            <a:endParaRPr lang="es-ES" dirty="0"/>
          </a:p>
          <a:p>
            <a:r>
              <a:rPr lang="es-ES" dirty="0" err="1" smtClean="0"/>
              <a:t>Trast</a:t>
            </a:r>
            <a:r>
              <a:rPr lang="es-ES" dirty="0" smtClean="0"/>
              <a:t>. Del NEURODESARR			NECESIDAD EDUCATIVA</a:t>
            </a:r>
            <a:endParaRPr lang="es-ES" dirty="0" smtClean="0"/>
          </a:p>
          <a:p>
            <a:endParaRPr lang="es-ES" dirty="0" smtClean="0"/>
          </a:p>
          <a:p>
            <a:pPr marL="342900" indent="-342900">
              <a:buAutoNum type="arabicPeriod"/>
            </a:pPr>
            <a:endParaRPr lang="es-ES" dirty="0" smtClean="0"/>
          </a:p>
          <a:p>
            <a:pPr marL="342900" indent="-342900">
              <a:buAutoNum type="arabicPeriod"/>
            </a:pPr>
            <a:r>
              <a:rPr lang="es-ES" dirty="0" smtClean="0"/>
              <a:t>ASOCIADO A DIFICULTADES DE APRENDIZAJE: </a:t>
            </a:r>
            <a:r>
              <a:rPr lang="es-ES" dirty="0" err="1" smtClean="0"/>
              <a:t>lecto</a:t>
            </a:r>
            <a:r>
              <a:rPr lang="es-ES" dirty="0" smtClean="0"/>
              <a:t>-escritura, cálculo, habla.</a:t>
            </a:r>
            <a:endParaRPr lang="es-ES" dirty="0" smtClean="0"/>
          </a:p>
          <a:p>
            <a:pPr marL="342900" indent="-342900">
              <a:buAutoNum type="arabicPeriod"/>
            </a:pPr>
            <a:endParaRPr lang="es-ES" dirty="0" smtClean="0"/>
          </a:p>
          <a:p>
            <a:pPr marL="342900" indent="-342900">
              <a:buAutoNum type="arabicPeriod"/>
            </a:pPr>
            <a:r>
              <a:rPr lang="es-ES" dirty="0" smtClean="0"/>
              <a:t>POBRE MEMORIA DE TRABAJO VERBAL Y NO VERBAL</a:t>
            </a:r>
            <a:endParaRPr lang="es-ES" dirty="0" smtClean="0"/>
          </a:p>
          <a:p>
            <a:pPr marL="342900" indent="-342900">
              <a:buAutoNum type="arabicPeriod"/>
            </a:pPr>
            <a:endParaRPr lang="es-ES" dirty="0" smtClean="0"/>
          </a:p>
          <a:p>
            <a:pPr marL="342900" indent="-342900">
              <a:buAutoNum type="arabicPeriod"/>
            </a:pPr>
            <a:r>
              <a:rPr lang="es-ES" dirty="0" smtClean="0"/>
              <a:t>BAJA CAPACIDAD DE AUTOMOTIVACIÓN CEREBRAL. </a:t>
            </a:r>
            <a:endParaRPr lang="es-ES" dirty="0" smtClean="0"/>
          </a:p>
          <a:p>
            <a:pPr marL="342900" indent="-342900"/>
            <a:endParaRPr lang="es-ES" dirty="0" smtClean="0"/>
          </a:p>
          <a:p>
            <a:pPr marL="342900" indent="-342900"/>
            <a:r>
              <a:rPr lang="es-ES" dirty="0" smtClean="0"/>
              <a:t>5.    MANIFESTACIÓN EMOCIONAL POR DEBAJO DE LA EDAD. </a:t>
            </a:r>
            <a:endParaRPr lang="es-ES" dirty="0" smtClean="0"/>
          </a:p>
          <a:p>
            <a:pPr marL="342900" indent="-342900">
              <a:buAutoNum type="arabicPeriod"/>
            </a:pPr>
            <a:endParaRPr lang="es-ES" dirty="0" smtClean="0"/>
          </a:p>
          <a:p>
            <a:pPr marL="342900" indent="-342900"/>
            <a:endParaRPr lang="es-ES" dirty="0" smtClean="0"/>
          </a:p>
          <a:p>
            <a:pPr marL="342900" indent="-342900"/>
            <a:r>
              <a:rPr lang="es-ES" dirty="0" smtClean="0"/>
              <a:t>6.    PROBLEMAS EN LA SINTESIS Y ABSTRACIÓN. </a:t>
            </a:r>
            <a:endParaRPr lang="es-ES" dirty="0" smtClean="0"/>
          </a:p>
          <a:p>
            <a:pPr marL="342900" indent="-342900">
              <a:buAutoNum type="arabicPeriod"/>
            </a:pPr>
            <a:endParaRPr lang="es-ES" dirty="0"/>
          </a:p>
        </p:txBody>
      </p:sp>
      <p:sp>
        <p:nvSpPr>
          <p:cNvPr id="4" name="Flecha derecha 3"/>
          <p:cNvSpPr/>
          <p:nvPr/>
        </p:nvSpPr>
        <p:spPr>
          <a:xfrm>
            <a:off x="3851920" y="2204864"/>
            <a:ext cx="1584176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685800" y="1447800"/>
            <a:ext cx="7772400" cy="4114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es-E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Unicode MS" pitchFamily="32" charset="0"/>
              <a:ea typeface="+mn-ea"/>
              <a:cs typeface="Arial Unicode MS" pitchFamily="3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s-E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Unicode MS" pitchFamily="32" charset="0"/>
                <a:ea typeface="+mn-ea"/>
                <a:cs typeface="Arial" panose="020B0604020202020204" pitchFamily="34" charset="0"/>
              </a:rPr>
              <a:t>Memoria de Trabajo no Verbal:</a:t>
            </a:r>
            <a:r>
              <a:rPr kumimoji="0" lang="es-E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32" charset="0"/>
                <a:ea typeface="+mn-ea"/>
                <a:cs typeface="Arial" panose="020B0604020202020204" pitchFamily="34" charset="0"/>
              </a:rPr>
              <a:t> GUIA- PREVISIÓN- PLANIFICACIÓN</a:t>
            </a:r>
            <a:endParaRPr kumimoji="0" lang="es-ES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Unicode MS" pitchFamily="32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es-E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Unicode MS" pitchFamily="32" charset="0"/>
              <a:ea typeface="+mn-ea"/>
              <a:cs typeface="Arial Unicode MS" pitchFamily="3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s-E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Unicode MS" pitchFamily="32" charset="0"/>
                <a:ea typeface="+mn-ea"/>
                <a:cs typeface="Arial" panose="020B0604020202020204" pitchFamily="34" charset="0"/>
              </a:rPr>
              <a:t>Memoria de Trabajo Verbal:</a:t>
            </a:r>
            <a:r>
              <a:rPr kumimoji="0" lang="es-E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32" charset="0"/>
                <a:ea typeface="+mn-ea"/>
                <a:cs typeface="Arial" panose="020B0604020202020204" pitchFamily="34" charset="0"/>
              </a:rPr>
              <a:t> LENGUAJE INTERNO-REGULACIÓN Y DIRECCION</a:t>
            </a:r>
            <a:endParaRPr kumimoji="0" lang="es-ES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Unicode MS" pitchFamily="32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E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Unicode MS" pitchFamily="32" charset="0"/>
              <a:ea typeface="+mn-ea"/>
              <a:cs typeface="Arial Unicode MS" pitchFamily="3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s-E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Unicode MS" pitchFamily="32" charset="0"/>
                <a:ea typeface="+mn-ea"/>
                <a:cs typeface="Arial" panose="020B0604020202020204" pitchFamily="34" charset="0"/>
              </a:rPr>
              <a:t>Automotivación</a:t>
            </a:r>
            <a:r>
              <a:rPr kumimoji="0" lang="es-E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32" charset="0"/>
                <a:ea typeface="+mn-ea"/>
                <a:cs typeface="Arial" panose="020B0604020202020204" pitchFamily="34" charset="0"/>
              </a:rPr>
              <a:t>. CONTROL DE LA EMOCION-TIEMPO DE ESPERA-AJUSTE DE LA REACCIÓN</a:t>
            </a:r>
            <a:endParaRPr kumimoji="0" lang="es-ES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Unicode MS" pitchFamily="32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E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Unicode MS" pitchFamily="32" charset="0"/>
              <a:ea typeface="+mn-ea"/>
              <a:cs typeface="Arial Unicode MS" pitchFamily="3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s-E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Unicode MS" pitchFamily="32" charset="0"/>
                <a:ea typeface="+mn-ea"/>
                <a:cs typeface="Arial" panose="020B0604020202020204" pitchFamily="34" charset="0"/>
              </a:rPr>
              <a:t>Resolución de Problemas.</a:t>
            </a:r>
            <a:r>
              <a:rPr kumimoji="0" lang="es-E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32" charset="0"/>
                <a:ea typeface="+mn-ea"/>
                <a:cs typeface="Arial" panose="020B0604020202020204" pitchFamily="34" charset="0"/>
              </a:rPr>
              <a:t> INFORMACION- ANALISIS Y SÍNTESIS, PLANIFICACIÓN Y/ O RESOLUCION DE PROBLEMAS.</a:t>
            </a:r>
            <a:endParaRPr kumimoji="0" lang="es-ES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Unicode MS" pitchFamily="32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es-ES" sz="20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Unicode MS" pitchFamily="32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s-ES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Unicode MS" pitchFamily="32" charset="0"/>
                <a:ea typeface="+mn-ea"/>
                <a:cs typeface="Arial" panose="020B0604020202020204" pitchFamily="34" charset="0"/>
              </a:rPr>
              <a:t>“PUEDE QUERER LLEGAR PERO NO PUEDE”</a:t>
            </a:r>
            <a:endParaRPr kumimoji="0" lang="es-ES" sz="2000" b="1" i="1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 Unicode MS" pitchFamily="32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es-E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 Unicode MS" pitchFamily="32" charset="0"/>
              <a:ea typeface="+mn-ea"/>
              <a:cs typeface="+mn-cs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467544" y="332656"/>
            <a:ext cx="7772400" cy="9906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s-E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32" charset="0"/>
                <a:ea typeface="+mj-ea"/>
                <a:cs typeface="Arial" panose="020B0604020202020204" pitchFamily="34" charset="0"/>
              </a:rPr>
              <a:t>FUNCIONES EJECUTIVAS</a:t>
            </a:r>
            <a:r>
              <a:rPr kumimoji="0" lang="es-ES" sz="3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32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s-E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32" charset="0"/>
                <a:ea typeface="+mj-ea"/>
                <a:cs typeface="Arial" panose="020B0604020202020204" pitchFamily="34" charset="0"/>
              </a:rPr>
              <a:t>(BARCkLEY):</a:t>
            </a:r>
            <a:endParaRPr kumimoji="0" lang="es-E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Unicode MS" pitchFamily="32" charset="0"/>
              <a:ea typeface="+mj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dirty="0" smtClean="0"/>
              <a:t>POR DÓNDE EMPEZAR…</a:t>
            </a:r>
            <a:endParaRPr lang="es-ES" sz="3200" dirty="0"/>
          </a:p>
        </p:txBody>
      </p:sp>
      <p:sp>
        <p:nvSpPr>
          <p:cNvPr id="3" name="2 CuadroTexto"/>
          <p:cNvSpPr txBox="1"/>
          <p:nvPr/>
        </p:nvSpPr>
        <p:spPr>
          <a:xfrm>
            <a:off x="1043608" y="1268760"/>
            <a:ext cx="6984776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IDENTIFICAR LOS PRINCIPALES DÉFICIT RELACIONADOS CON EL TDAH. </a:t>
            </a:r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FAVORECER COMUNICACIÓN CON EL CENTRO ESCOLAR Y COORDINACIÓN ENTRE PROFESIONALES QUE INTERVIENEN CON EL ALUMNO CON TDAH. </a:t>
            </a:r>
            <a:endParaRPr lang="es-ES" dirty="0" smtClean="0"/>
          </a:p>
          <a:p>
            <a:r>
              <a:rPr lang="en-US" dirty="0" smtClean="0"/>
              <a:t> </a:t>
            </a:r>
            <a:br>
              <a:rPr lang="en-US" sz="1400" dirty="0" smtClean="0"/>
            </a:br>
            <a:r>
              <a:rPr lang="en-US" sz="1400" i="1" dirty="0" smtClean="0"/>
              <a:t>Los maestros </a:t>
            </a:r>
            <a:r>
              <a:rPr lang="en-US" sz="1400" i="1" dirty="0" err="1" smtClean="0"/>
              <a:t>han</a:t>
            </a:r>
            <a:r>
              <a:rPr lang="en-US" sz="1400" i="1" dirty="0" smtClean="0"/>
              <a:t> de </a:t>
            </a:r>
            <a:r>
              <a:rPr lang="en-US" sz="1400" i="1" dirty="0" err="1" smtClean="0"/>
              <a:t>centrarse</a:t>
            </a:r>
            <a:r>
              <a:rPr lang="en-US" sz="1400" i="1" dirty="0" smtClean="0"/>
              <a:t> en </a:t>
            </a:r>
            <a:r>
              <a:rPr lang="en-US" sz="1400" i="1" dirty="0" err="1" smtClean="0"/>
              <a:t>las</a:t>
            </a:r>
            <a:r>
              <a:rPr lang="en-US" sz="1400" i="1" dirty="0" smtClean="0"/>
              <a:t> dos </a:t>
            </a:r>
            <a:r>
              <a:rPr lang="en-US" sz="1400" i="1" dirty="0" err="1" smtClean="0"/>
              <a:t>primeras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semanas</a:t>
            </a:r>
            <a:r>
              <a:rPr lang="en-US" sz="1400" i="1" dirty="0" smtClean="0"/>
              <a:t> de la </a:t>
            </a:r>
            <a:r>
              <a:rPr lang="en-US" sz="1400" i="1" dirty="0" err="1" smtClean="0"/>
              <a:t>escuela</a:t>
            </a:r>
            <a:r>
              <a:rPr lang="en-US" sz="1400" i="1" dirty="0" smtClean="0"/>
              <a:t> en la GESTIÓN DE LA CONDUCTA. Si no se </a:t>
            </a:r>
            <a:r>
              <a:rPr lang="en-US" sz="1400" i="1" dirty="0" err="1" smtClean="0"/>
              <a:t>consigue</a:t>
            </a:r>
            <a:r>
              <a:rPr lang="en-US" sz="1400" i="1" dirty="0" smtClean="0"/>
              <a:t>, </a:t>
            </a:r>
            <a:r>
              <a:rPr lang="en-US" sz="1400" i="1" dirty="0" err="1" smtClean="0"/>
              <a:t>estarán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apagando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incendios</a:t>
            </a:r>
            <a:r>
              <a:rPr lang="en-US" sz="1400" i="1" dirty="0" smtClean="0"/>
              <a:t> el </a:t>
            </a:r>
            <a:r>
              <a:rPr lang="en-US" sz="1400" i="1" dirty="0" err="1" smtClean="0"/>
              <a:t>resto</a:t>
            </a:r>
            <a:r>
              <a:rPr lang="en-US" sz="1400" i="1" dirty="0" smtClean="0"/>
              <a:t> del </a:t>
            </a:r>
            <a:r>
              <a:rPr lang="en-US" sz="1400" i="1" dirty="0" err="1" smtClean="0"/>
              <a:t>año</a:t>
            </a:r>
            <a:r>
              <a:rPr lang="en-US" sz="1400" i="1" dirty="0" smtClean="0"/>
              <a:t>. Para </a:t>
            </a:r>
            <a:r>
              <a:rPr lang="en-US" sz="1400" i="1" dirty="0" err="1" smtClean="0"/>
              <a:t>ello</a:t>
            </a:r>
            <a:r>
              <a:rPr lang="en-US" sz="1400" i="1" dirty="0" smtClean="0"/>
              <a:t>, </a:t>
            </a:r>
            <a:r>
              <a:rPr lang="en-US" sz="1400" i="1" dirty="0" err="1" smtClean="0"/>
              <a:t>más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observación</a:t>
            </a:r>
            <a:r>
              <a:rPr lang="en-US" sz="1400" i="1" dirty="0" smtClean="0"/>
              <a:t>, </a:t>
            </a:r>
            <a:r>
              <a:rPr lang="en-US" sz="1400" i="1" dirty="0" err="1" smtClean="0"/>
              <a:t>establecer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reglas</a:t>
            </a:r>
            <a:r>
              <a:rPr lang="en-US" sz="1400" i="1" dirty="0" smtClean="0"/>
              <a:t> y </a:t>
            </a:r>
            <a:r>
              <a:rPr lang="en-US" sz="1400" i="1" dirty="0" err="1" smtClean="0"/>
              <a:t>consecuencias</a:t>
            </a:r>
            <a:r>
              <a:rPr lang="en-US" sz="1400" i="1" dirty="0" smtClean="0"/>
              <a:t>.  Barkley </a:t>
            </a:r>
            <a:endParaRPr lang="es-ES" sz="1400" dirty="0" smtClean="0"/>
          </a:p>
          <a:p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DISEÑAR </a:t>
            </a:r>
            <a:r>
              <a:rPr lang="es-ES" b="1" u="sng" dirty="0" smtClean="0"/>
              <a:t>MEDIDAS METODOLÓGICAS </a:t>
            </a:r>
            <a:r>
              <a:rPr lang="es-ES" dirty="0" smtClean="0"/>
              <a:t>PARA COMPENSAR LOS DÉFICITS DEL TDAH EN EL CONTEXTO ESCOLAR: </a:t>
            </a:r>
            <a:endParaRPr lang="es-E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s-ES" dirty="0" smtClean="0"/>
              <a:t>ESTILO DE APRENDIZAJE. </a:t>
            </a:r>
            <a:endParaRPr lang="es-E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s-ES" dirty="0" smtClean="0"/>
              <a:t>ASPECTO RELACIONAL/EMOCIONAL.</a:t>
            </a:r>
            <a:endParaRPr lang="es-E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s-ES" dirty="0" smtClean="0"/>
              <a:t>DENTRO Y FUERA DEL AULA (EXCURSIONES, COMEDOR, ETC).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971600" y="1412776"/>
            <a:ext cx="7696200" cy="415498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 eaLnBrk="0" hangingPunct="0"/>
            <a:endParaRPr lang="en-US" i="1" dirty="0"/>
          </a:p>
          <a:p>
            <a:pPr algn="ctr" eaLnBrk="0" hangingPunct="0"/>
            <a:endParaRPr lang="en-US" i="1" dirty="0" smtClean="0"/>
          </a:p>
          <a:p>
            <a:pPr algn="ctr" eaLnBrk="0" hangingPunct="0"/>
            <a:endParaRPr lang="en-US" i="1" dirty="0" smtClean="0"/>
          </a:p>
          <a:p>
            <a:pPr algn="ctr" eaLnBrk="0" hangingPunct="0"/>
            <a:endParaRPr lang="en-US" i="1" dirty="0" smtClean="0"/>
          </a:p>
          <a:p>
            <a:pPr algn="ctr" eaLnBrk="0" hangingPunct="0"/>
            <a:r>
              <a:rPr lang="en-US" i="1" dirty="0" smtClean="0"/>
              <a:t>“</a:t>
            </a:r>
            <a:r>
              <a:rPr lang="en-US" sz="3200" i="1" dirty="0"/>
              <a:t>Si el </a:t>
            </a:r>
            <a:r>
              <a:rPr lang="en-US" sz="3200" i="1" dirty="0" err="1"/>
              <a:t>alumno</a:t>
            </a:r>
            <a:r>
              <a:rPr lang="en-US" sz="3200" i="1" dirty="0"/>
              <a:t> no </a:t>
            </a:r>
            <a:r>
              <a:rPr lang="en-US" sz="3200" i="1" dirty="0" err="1"/>
              <a:t>puede</a:t>
            </a:r>
            <a:r>
              <a:rPr lang="en-US" sz="3200" i="1" dirty="0"/>
              <a:t> </a:t>
            </a:r>
            <a:r>
              <a:rPr lang="en-US" sz="3200" i="1" dirty="0" err="1"/>
              <a:t>aprender</a:t>
            </a:r>
            <a:r>
              <a:rPr lang="en-US" sz="3200" i="1" dirty="0"/>
              <a:t> </a:t>
            </a:r>
            <a:r>
              <a:rPr lang="en-US" sz="3200" i="1" dirty="0" err="1"/>
              <a:t>por</a:t>
            </a:r>
            <a:r>
              <a:rPr lang="en-US" sz="3200" i="1" dirty="0"/>
              <a:t> el </a:t>
            </a:r>
            <a:r>
              <a:rPr lang="en-US" sz="3200" i="1" dirty="0" err="1"/>
              <a:t>camino</a:t>
            </a:r>
            <a:r>
              <a:rPr lang="en-US" sz="3200" i="1" dirty="0"/>
              <a:t> en el </a:t>
            </a:r>
            <a:r>
              <a:rPr lang="en-US" sz="3200" i="1" dirty="0" err="1"/>
              <a:t>que</a:t>
            </a:r>
            <a:r>
              <a:rPr lang="en-US" sz="3200" i="1" dirty="0"/>
              <a:t> se le </a:t>
            </a:r>
            <a:r>
              <a:rPr lang="en-US" sz="3200" i="1" dirty="0" err="1"/>
              <a:t>enseña</a:t>
            </a:r>
            <a:r>
              <a:rPr lang="en-US" sz="3200" i="1" dirty="0"/>
              <a:t>, el </a:t>
            </a:r>
            <a:r>
              <a:rPr lang="en-US" sz="3200" i="1" dirty="0" err="1"/>
              <a:t>docente</a:t>
            </a:r>
            <a:r>
              <a:rPr lang="en-US" sz="3200" i="1" dirty="0"/>
              <a:t> </a:t>
            </a:r>
            <a:r>
              <a:rPr lang="en-US" sz="3200" i="1" dirty="0" err="1"/>
              <a:t>debe</a:t>
            </a:r>
            <a:r>
              <a:rPr lang="en-US" sz="3200" i="1" dirty="0"/>
              <a:t> </a:t>
            </a:r>
            <a:r>
              <a:rPr lang="en-US" sz="3200" i="1" dirty="0" err="1"/>
              <a:t>llevarlo</a:t>
            </a:r>
            <a:r>
              <a:rPr lang="en-US" sz="3200" i="1" dirty="0"/>
              <a:t> </a:t>
            </a:r>
            <a:r>
              <a:rPr lang="en-US" sz="3200" i="1" dirty="0" err="1"/>
              <a:t>por</a:t>
            </a:r>
            <a:r>
              <a:rPr lang="en-US" sz="3200" i="1" dirty="0"/>
              <a:t> el </a:t>
            </a:r>
            <a:r>
              <a:rPr lang="en-US" sz="3200" i="1" dirty="0" err="1"/>
              <a:t>camino</a:t>
            </a:r>
            <a:r>
              <a:rPr lang="en-US" sz="3200" i="1" dirty="0"/>
              <a:t> en el </a:t>
            </a:r>
            <a:r>
              <a:rPr lang="en-US" sz="3200" i="1" dirty="0" err="1"/>
              <a:t>que</a:t>
            </a:r>
            <a:r>
              <a:rPr lang="en-US" sz="3200" i="1" dirty="0"/>
              <a:t> el </a:t>
            </a:r>
            <a:r>
              <a:rPr lang="en-US" sz="3200" i="1" dirty="0" err="1"/>
              <a:t>alumno</a:t>
            </a:r>
            <a:r>
              <a:rPr lang="en-US" sz="3200" i="1" dirty="0"/>
              <a:t> le sea </a:t>
            </a:r>
            <a:r>
              <a:rPr lang="en-US" sz="3200" i="1" dirty="0" err="1"/>
              <a:t>más</a:t>
            </a:r>
            <a:r>
              <a:rPr lang="en-US" sz="3200" i="1" dirty="0"/>
              <a:t> </a:t>
            </a:r>
            <a:r>
              <a:rPr lang="en-US" sz="3200" i="1" dirty="0" err="1"/>
              <a:t>sencillo</a:t>
            </a:r>
            <a:r>
              <a:rPr lang="en-US" sz="3200" i="1" dirty="0"/>
              <a:t> </a:t>
            </a:r>
            <a:r>
              <a:rPr lang="en-US" sz="3200" i="1" dirty="0" err="1"/>
              <a:t>aprender</a:t>
            </a:r>
            <a:r>
              <a:rPr lang="en-US" sz="3200" i="1" dirty="0"/>
              <a:t>”</a:t>
            </a:r>
            <a:endParaRPr lang="en-US" sz="3200" dirty="0">
              <a:cs typeface="Arial Unicode MS" pitchFamily="32" charset="0"/>
            </a:endParaRPr>
          </a:p>
          <a:p>
            <a:pPr eaLnBrk="0" hangingPunct="0"/>
            <a:r>
              <a:rPr lang="en-US" sz="3200" i="1" dirty="0">
                <a:cs typeface="Arial" panose="020B0604020202020204" pitchFamily="34" charset="0"/>
              </a:rPr>
              <a:t> </a:t>
            </a:r>
            <a:endParaRPr lang="en-US" sz="3200" dirty="0">
              <a:cs typeface="Arial Unicode MS" pitchFamily="32" charset="0"/>
            </a:endParaRPr>
          </a:p>
          <a:p>
            <a:pPr eaLnBrk="0" hangingPunct="0"/>
            <a:endParaRPr lang="en-US" sz="3200" dirty="0"/>
          </a:p>
        </p:txBody>
      </p:sp>
      <p:sp>
        <p:nvSpPr>
          <p:cNvPr id="4" name="3 Rectángulo"/>
          <p:cNvSpPr/>
          <p:nvPr/>
        </p:nvSpPr>
        <p:spPr>
          <a:xfrm>
            <a:off x="1043608" y="908720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dirty="0" smtClean="0"/>
              <a:t>MEDIDAS METODOLOGICAS ESCOLARES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b="1" dirty="0" smtClean="0"/>
              <a:t>OTROS SINTOMAS A TRATAR METODOLOGICAMENTE</a:t>
            </a:r>
            <a:endParaRPr lang="es-ES" sz="2000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1043608" y="2132856"/>
            <a:ext cx="727280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DEFICIT DE ATENCION		DIFICULTAD DEMORA RECOMPENSA</a:t>
            </a:r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HIPERACTIVIDAD			INHIBICIÓN MOTORA</a:t>
            </a:r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IMPULSIVIDAD			RELACIONES SOCIALES PROBLEMAT.</a:t>
            </a:r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DIFICULTADES DE AUTOCONTROL	DIFICULTADES DE APRENDIZAJE. </a:t>
            </a:r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ESTILO COGNITIVO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dirty="0" smtClean="0"/>
              <a:t>Adaptaciones metodológicas. RESPONSABILIDADES </a:t>
            </a:r>
            <a:endParaRPr lang="es-ES" sz="3200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683568" y="1700808"/>
            <a:ext cx="734481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tx2"/>
                </a:solidFill>
              </a:rPr>
              <a:t>Adaptar la Comunicación FAMILIA-COLE</a:t>
            </a:r>
            <a:endParaRPr lang="es-ES" dirty="0" smtClean="0">
              <a:solidFill>
                <a:schemeClr val="tx2"/>
              </a:solidFill>
            </a:endParaRPr>
          </a:p>
          <a:p>
            <a:endParaRPr lang="es-ES" dirty="0" smtClean="0">
              <a:solidFill>
                <a:schemeClr val="tx2"/>
              </a:solidFill>
            </a:endParaRPr>
          </a:p>
          <a:p>
            <a:r>
              <a:rPr lang="es-ES" dirty="0" smtClean="0">
                <a:solidFill>
                  <a:schemeClr val="tx2"/>
                </a:solidFill>
              </a:rPr>
              <a:t>ANTES DE EMPEZAR-DURANTE-FINAL</a:t>
            </a:r>
            <a:endParaRPr lang="es-ES" dirty="0" smtClean="0">
              <a:solidFill>
                <a:schemeClr val="tx2"/>
              </a:solidFill>
            </a:endParaRPr>
          </a:p>
          <a:p>
            <a:endParaRPr lang="es-ES" dirty="0" smtClean="0"/>
          </a:p>
          <a:p>
            <a:pPr algn="ctr"/>
            <a:r>
              <a:rPr lang="es-ES" dirty="0" smtClean="0"/>
              <a:t>RESPONSABILIDADES CENTRO ESCOLAR / FAMILIA</a:t>
            </a:r>
            <a:endParaRPr lang="es-ES" dirty="0" smtClean="0"/>
          </a:p>
          <a:p>
            <a:r>
              <a:rPr lang="es-ES" b="1" u="sng" dirty="0" smtClean="0">
                <a:solidFill>
                  <a:schemeClr val="tx2"/>
                </a:solidFill>
              </a:rPr>
              <a:t>FAMILIA:</a:t>
            </a:r>
            <a:r>
              <a:rPr lang="es-ES" u="sng" dirty="0" smtClean="0"/>
              <a:t> </a:t>
            </a:r>
            <a:endParaRPr lang="es-ES" u="sng" dirty="0" smtClean="0"/>
          </a:p>
          <a:p>
            <a:r>
              <a:rPr lang="es-ES" dirty="0" smtClean="0"/>
              <a:t>FOMENTAR LA COMUNICACIÓN FLUIDA.</a:t>
            </a:r>
            <a:endParaRPr lang="es-ES" dirty="0" smtClean="0"/>
          </a:p>
          <a:p>
            <a:r>
              <a:rPr lang="es-ES" dirty="0" smtClean="0"/>
              <a:t>PLANIFICAR, SUPERVISAR Y ESTRUCTURAR CON CONSTANCIA.</a:t>
            </a:r>
            <a:endParaRPr lang="es-ES" dirty="0" smtClean="0"/>
          </a:p>
          <a:p>
            <a:r>
              <a:rPr lang="es-ES" dirty="0" smtClean="0"/>
              <a:t>COLABORAR EN DISEÑO DE ADAPTACION METODOLOGICA ESPECIFICA.</a:t>
            </a:r>
            <a:endParaRPr lang="es-ES" dirty="0" smtClean="0"/>
          </a:p>
          <a:p>
            <a:endParaRPr lang="es-ES" dirty="0">
              <a:solidFill>
                <a:schemeClr val="accent6"/>
              </a:solidFill>
            </a:endParaRPr>
          </a:p>
          <a:p>
            <a:r>
              <a:rPr lang="es-ES" b="1" u="sng" dirty="0" smtClean="0">
                <a:solidFill>
                  <a:schemeClr val="accent6"/>
                </a:solidFill>
              </a:rPr>
              <a:t>EVALUACIONES NEUROPSICOLOGICAS DE LOS DÉFICITS COGNITIVOS, LINGÜISTICOS, MOTORICOS consecuencias TDAH </a:t>
            </a:r>
            <a:endParaRPr lang="es-ES" b="1" u="sng" dirty="0" smtClean="0">
              <a:solidFill>
                <a:schemeClr val="accent6"/>
              </a:solidFill>
            </a:endParaRPr>
          </a:p>
          <a:p>
            <a:endParaRPr lang="es-ES" b="1" u="sng" dirty="0" smtClean="0"/>
          </a:p>
          <a:p>
            <a:r>
              <a:rPr lang="es-ES" b="1" u="sng" dirty="0" smtClean="0"/>
              <a:t>CENTRO ESCOLAR</a:t>
            </a:r>
            <a:r>
              <a:rPr lang="es-ES" dirty="0" smtClean="0"/>
              <a:t>: </a:t>
            </a:r>
            <a:endParaRPr lang="es-ES" dirty="0" smtClean="0"/>
          </a:p>
          <a:p>
            <a:r>
              <a:rPr lang="es-ES" dirty="0" smtClean="0"/>
              <a:t>DISEÑAR ADAPTAC METODOLOGICA ESPECIFICA PARA EL ALUMNO/A. </a:t>
            </a:r>
            <a:endParaRPr lang="es-ES" dirty="0" smtClean="0"/>
          </a:p>
          <a:p>
            <a:r>
              <a:rPr lang="es-ES" dirty="0" smtClean="0"/>
              <a:t>FAVORECER LA COORDINACIÓN CON OTRAS FUENTES Y/O AGENTES. </a:t>
            </a:r>
            <a:endParaRPr lang="es-ES" dirty="0" smtClean="0"/>
          </a:p>
          <a:p>
            <a:r>
              <a:rPr lang="es-ES" dirty="0" smtClean="0"/>
              <a:t>MANTENER LAS ACTUACIONES A LO LARGO DE TODO EL CURSO.</a:t>
            </a:r>
            <a:endParaRPr lang="es-ES" dirty="0" smtClean="0"/>
          </a:p>
          <a:p>
            <a:r>
              <a:rPr lang="es-ES" dirty="0" smtClean="0"/>
              <a:t>CENTRAR LA EVALUACION EN CONTENIDOS Y NO EN CONTINENTE. </a:t>
            </a:r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Adaptación por etapas </a:t>
            </a:r>
            <a:endParaRPr lang="es-ES" dirty="0"/>
          </a:p>
        </p:txBody>
      </p:sp>
      <p:sp>
        <p:nvSpPr>
          <p:cNvPr id="3" name="CuadroTexto 2"/>
          <p:cNvSpPr txBox="1"/>
          <p:nvPr/>
        </p:nvSpPr>
        <p:spPr>
          <a:xfrm>
            <a:off x="791580" y="1343607"/>
            <a:ext cx="756084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INFANTIL					MEJORAR INHIBICIÓN</a:t>
            </a:r>
            <a:endParaRPr lang="es-ES" dirty="0" smtClean="0"/>
          </a:p>
          <a:p>
            <a:r>
              <a:rPr lang="es-ES" dirty="0"/>
              <a:t>	</a:t>
            </a:r>
            <a:r>
              <a:rPr lang="es-ES" dirty="0" smtClean="0"/>
              <a:t>				DISMINUIR IMPULSIVIDAD</a:t>
            </a:r>
            <a:endParaRPr lang="es-ES" dirty="0" smtClean="0"/>
          </a:p>
          <a:p>
            <a:r>
              <a:rPr lang="es-ES" dirty="0"/>
              <a:t>	</a:t>
            </a:r>
            <a:r>
              <a:rPr lang="es-ES" dirty="0" smtClean="0"/>
              <a:t>				FAVORECER LENG. INTERNO</a:t>
            </a:r>
            <a:endParaRPr lang="es-ES" dirty="0" smtClean="0"/>
          </a:p>
          <a:p>
            <a:r>
              <a:rPr lang="es-ES" dirty="0"/>
              <a:t>	</a:t>
            </a:r>
            <a:r>
              <a:rPr lang="es-ES" dirty="0" smtClean="0"/>
              <a:t>				Y CONCENTRACIÓN/ATENC</a:t>
            </a:r>
            <a:endParaRPr lang="es-ES" dirty="0" smtClean="0"/>
          </a:p>
          <a:p>
            <a:r>
              <a:rPr lang="es-ES" dirty="0"/>
              <a:t>	</a:t>
            </a:r>
            <a:r>
              <a:rPr lang="es-ES" dirty="0" smtClean="0"/>
              <a:t>				(Grupo </a:t>
            </a:r>
            <a:r>
              <a:rPr lang="es-ES" dirty="0" err="1" smtClean="0"/>
              <a:t>terap</a:t>
            </a:r>
            <a:r>
              <a:rPr lang="es-ES" dirty="0" smtClean="0"/>
              <a:t>. </a:t>
            </a:r>
            <a:r>
              <a:rPr lang="es-ES" dirty="0" err="1" smtClean="0"/>
              <a:t>Atenc</a:t>
            </a:r>
            <a:r>
              <a:rPr lang="es-ES" dirty="0" smtClean="0"/>
              <a:t>. Precoz)</a:t>
            </a:r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r>
              <a:rPr lang="es-ES" dirty="0" smtClean="0"/>
              <a:t>PRIMARIA				ADAPTACION SINT. </a:t>
            </a:r>
            <a:endParaRPr lang="es-ES" dirty="0"/>
          </a:p>
          <a:p>
            <a:r>
              <a:rPr lang="es-ES" dirty="0" smtClean="0"/>
              <a:t>					NUCLEARES TDAH.</a:t>
            </a:r>
            <a:endParaRPr lang="es-ES" dirty="0" smtClean="0"/>
          </a:p>
          <a:p>
            <a:r>
              <a:rPr lang="es-ES" dirty="0"/>
              <a:t>	</a:t>
            </a:r>
            <a:r>
              <a:rPr lang="es-ES" dirty="0" smtClean="0"/>
              <a:t>				</a:t>
            </a:r>
            <a:endParaRPr lang="es-ES" dirty="0" smtClean="0"/>
          </a:p>
          <a:p>
            <a:r>
              <a:rPr lang="es-ES" dirty="0"/>
              <a:t>	</a:t>
            </a:r>
            <a:r>
              <a:rPr lang="es-ES" dirty="0" smtClean="0"/>
              <a:t>				ADAPTAC ACCESO A LA INFOR</a:t>
            </a:r>
            <a:endParaRPr lang="es-ES" dirty="0" smtClean="0"/>
          </a:p>
          <a:p>
            <a:r>
              <a:rPr lang="es-ES" dirty="0" smtClean="0"/>
              <a:t>					ADAPT RELACION SOCIAL Y </a:t>
            </a:r>
            <a:endParaRPr lang="es-ES" dirty="0" smtClean="0"/>
          </a:p>
          <a:p>
            <a:r>
              <a:rPr lang="es-ES" dirty="0"/>
              <a:t>SECUNDARIA</a:t>
            </a:r>
            <a:endParaRPr lang="es-ES" dirty="0"/>
          </a:p>
          <a:p>
            <a:r>
              <a:rPr lang="es-ES" dirty="0"/>
              <a:t>	</a:t>
            </a:r>
            <a:r>
              <a:rPr lang="es-ES" dirty="0" smtClean="0"/>
              <a:t>				MOTIVACION</a:t>
            </a:r>
            <a:endParaRPr lang="es-ES" dirty="0" smtClean="0"/>
          </a:p>
          <a:p>
            <a:r>
              <a:rPr lang="es-ES" dirty="0"/>
              <a:t>	</a:t>
            </a:r>
            <a:r>
              <a:rPr lang="es-ES" dirty="0" smtClean="0"/>
              <a:t>				FAVORECER PLANIFICACION</a:t>
            </a:r>
            <a:endParaRPr lang="es-ES" dirty="0"/>
          </a:p>
          <a:p>
            <a:r>
              <a:rPr lang="es-ES" dirty="0" smtClean="0"/>
              <a:t>BACHILLERATO/ </a:t>
            </a:r>
            <a:endParaRPr lang="es-ES" dirty="0" smtClean="0"/>
          </a:p>
          <a:p>
            <a:r>
              <a:rPr lang="es-ES" dirty="0" smtClean="0"/>
              <a:t>FORMACION PROF.				FACILITAR ACCESO A LA INFOR</a:t>
            </a:r>
            <a:endParaRPr lang="es-ES" dirty="0"/>
          </a:p>
        </p:txBody>
      </p:sp>
      <p:sp>
        <p:nvSpPr>
          <p:cNvPr id="4" name="Flecha derecha 3"/>
          <p:cNvSpPr/>
          <p:nvPr/>
        </p:nvSpPr>
        <p:spPr>
          <a:xfrm>
            <a:off x="2051720" y="2132856"/>
            <a:ext cx="2664296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Flecha derecha 4"/>
          <p:cNvSpPr/>
          <p:nvPr/>
        </p:nvSpPr>
        <p:spPr>
          <a:xfrm>
            <a:off x="2699792" y="5229200"/>
            <a:ext cx="2664296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Flecha derecha 5"/>
          <p:cNvSpPr/>
          <p:nvPr/>
        </p:nvSpPr>
        <p:spPr>
          <a:xfrm>
            <a:off x="2411760" y="3994118"/>
            <a:ext cx="2520280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9" name="Conector recto 8"/>
          <p:cNvCxnSpPr/>
          <p:nvPr/>
        </p:nvCxnSpPr>
        <p:spPr>
          <a:xfrm>
            <a:off x="2369263" y="3085470"/>
            <a:ext cx="0" cy="158417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0"/>
            <a:ext cx="4848301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3517</Words>
  <Application>WPS Presentation</Application>
  <PresentationFormat>Presentación en pantalla (4:3)</PresentationFormat>
  <Paragraphs>141</Paragraphs>
  <Slides>10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7" baseType="lpstr">
      <vt:lpstr>Arial</vt:lpstr>
      <vt:lpstr>SimSun</vt:lpstr>
      <vt:lpstr>Wingdings</vt:lpstr>
      <vt:lpstr>Arial Unicode MS</vt:lpstr>
      <vt:lpstr>Calibri</vt:lpstr>
      <vt:lpstr>Microsoft YaHei</vt:lpstr>
      <vt:lpstr>Tema de Office</vt:lpstr>
      <vt:lpstr>PowerPoint 演示文稿</vt:lpstr>
      <vt:lpstr>PowerPoint 演示文稿</vt:lpstr>
      <vt:lpstr>PowerPoint 演示文稿</vt:lpstr>
      <vt:lpstr>POR DÓNDE EMPEZAR…</vt:lpstr>
      <vt:lpstr>PowerPoint 演示文稿</vt:lpstr>
      <vt:lpstr>OTROS SINTOMAS A TRATAR METODOLOGICAMENTE</vt:lpstr>
      <vt:lpstr>Adaptaciones metodológicas. RESPONSABILIDADES </vt:lpstr>
      <vt:lpstr>Adaptación por etapas </vt:lpstr>
      <vt:lpstr>PowerPoint 演示文稿</vt:lpstr>
      <vt:lpstr>             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Isabel</dc:creator>
  <cp:lastModifiedBy>isabe</cp:lastModifiedBy>
  <cp:revision>14</cp:revision>
  <dcterms:created xsi:type="dcterms:W3CDTF">2016-11-11T16:58:00Z</dcterms:created>
  <dcterms:modified xsi:type="dcterms:W3CDTF">2025-10-25T06:38:13Z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F1E7556CC51247C0A1F8E0FEB101CFE2_13</vt:lpwstr>
  </property>
  <property fmtid="{D5CDD505-2E9C-101B-9397-08002B2CF9AE}" pid="3" name="KSOProductBuildVer">
    <vt:lpwstr>3082-12.2.0.13431</vt:lpwstr>
  </property>
</Properties>
</file>